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21.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colors2.xml" ContentType="application/vnd.openxmlformats-officedocument.drawingml.diagramColors+xml"/>
  <Override PartName="/ppt/diagrams/quickStyle2.xml" ContentType="application/vnd.openxmlformats-officedocument.drawingml.diagramStyle+xml"/>
  <Override PartName="/ppt/diagrams/drawing2.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98" r:id="rId2"/>
    <p:sldMasterId id="2147483707" r:id="rId3"/>
    <p:sldMasterId id="2147483725" r:id="rId4"/>
  </p:sldMasterIdLst>
  <p:notesMasterIdLst>
    <p:notesMasterId r:id="rId83"/>
  </p:notesMasterIdLst>
  <p:sldIdLst>
    <p:sldId id="256" r:id="rId5"/>
    <p:sldId id="403" r:id="rId6"/>
    <p:sldId id="268" r:id="rId7"/>
    <p:sldId id="740" r:id="rId8"/>
    <p:sldId id="284" r:id="rId9"/>
    <p:sldId id="742" r:id="rId10"/>
    <p:sldId id="743" r:id="rId11"/>
    <p:sldId id="288" r:id="rId12"/>
    <p:sldId id="428" r:id="rId13"/>
    <p:sldId id="282" r:id="rId14"/>
    <p:sldId id="281" r:id="rId15"/>
    <p:sldId id="317" r:id="rId16"/>
    <p:sldId id="437" r:id="rId17"/>
    <p:sldId id="319" r:id="rId18"/>
    <p:sldId id="427" r:id="rId19"/>
    <p:sldId id="388" r:id="rId20"/>
    <p:sldId id="399" r:id="rId21"/>
    <p:sldId id="732" r:id="rId22"/>
    <p:sldId id="733" r:id="rId23"/>
    <p:sldId id="734" r:id="rId24"/>
    <p:sldId id="364" r:id="rId25"/>
    <p:sldId id="350" r:id="rId26"/>
    <p:sldId id="402" r:id="rId27"/>
    <p:sldId id="374" r:id="rId28"/>
    <p:sldId id="370" r:id="rId29"/>
    <p:sldId id="739" r:id="rId30"/>
    <p:sldId id="433" r:id="rId31"/>
    <p:sldId id="434" r:id="rId32"/>
    <p:sldId id="322" r:id="rId33"/>
    <p:sldId id="312" r:id="rId34"/>
    <p:sldId id="310" r:id="rId35"/>
    <p:sldId id="435" r:id="rId36"/>
    <p:sldId id="436" r:id="rId37"/>
    <p:sldId id="305" r:id="rId38"/>
    <p:sldId id="393" r:id="rId39"/>
    <p:sldId id="395" r:id="rId40"/>
    <p:sldId id="400" r:id="rId41"/>
    <p:sldId id="401" r:id="rId42"/>
    <p:sldId id="333" r:id="rId43"/>
    <p:sldId id="286" r:id="rId44"/>
    <p:sldId id="267" r:id="rId45"/>
    <p:sldId id="313" r:id="rId46"/>
    <p:sldId id="404" r:id="rId47"/>
    <p:sldId id="405" r:id="rId48"/>
    <p:sldId id="406" r:id="rId49"/>
    <p:sldId id="412" r:id="rId50"/>
    <p:sldId id="429" r:id="rId51"/>
    <p:sldId id="314" r:id="rId52"/>
    <p:sldId id="315" r:id="rId53"/>
    <p:sldId id="316" r:id="rId54"/>
    <p:sldId id="430" r:id="rId55"/>
    <p:sldId id="318" r:id="rId56"/>
    <p:sldId id="324" r:id="rId57"/>
    <p:sldId id="325" r:id="rId58"/>
    <p:sldId id="419" r:id="rId59"/>
    <p:sldId id="426" r:id="rId60"/>
    <p:sldId id="398" r:id="rId61"/>
    <p:sldId id="390" r:id="rId62"/>
    <p:sldId id="348" r:id="rId63"/>
    <p:sldId id="431" r:id="rId64"/>
    <p:sldId id="344" r:id="rId65"/>
    <p:sldId id="345" r:id="rId66"/>
    <p:sldId id="351" r:id="rId67"/>
    <p:sldId id="352" r:id="rId68"/>
    <p:sldId id="438" r:id="rId69"/>
    <p:sldId id="698" r:id="rId70"/>
    <p:sldId id="663" r:id="rId71"/>
    <p:sldId id="664" r:id="rId72"/>
    <p:sldId id="628" r:id="rId73"/>
    <p:sldId id="676" r:id="rId74"/>
    <p:sldId id="669" r:id="rId75"/>
    <p:sldId id="691" r:id="rId76"/>
    <p:sldId id="692" r:id="rId77"/>
    <p:sldId id="694" r:id="rId78"/>
    <p:sldId id="675" r:id="rId79"/>
    <p:sldId id="696" r:id="rId80"/>
    <p:sldId id="699" r:id="rId81"/>
    <p:sldId id="680"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474" autoAdjust="0"/>
  </p:normalViewPr>
  <p:slideViewPr>
    <p:cSldViewPr snapToGrid="0">
      <p:cViewPr varScale="1">
        <p:scale>
          <a:sx n="64" d="100"/>
          <a:sy n="64" d="100"/>
        </p:scale>
        <p:origin x="97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89" Type="http://schemas.openxmlformats.org/officeDocument/2006/relationships/customXml" Target="../customXml/item2.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customXml" Target="../customXml/item3.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7A905A-0480-498D-BF44-FB4A7D3E8A91}" type="doc">
      <dgm:prSet loTypeId="urn:microsoft.com/office/officeart/2005/8/layout/radial4" loCatId="relationship" qsTypeId="urn:microsoft.com/office/officeart/2005/8/quickstyle/simple5" qsCatId="simple" csTypeId="urn:microsoft.com/office/officeart/2005/8/colors/colorful3" csCatId="colorful" phldr="1"/>
      <dgm:spPr/>
      <dgm:t>
        <a:bodyPr/>
        <a:lstStyle/>
        <a:p>
          <a:endParaRPr lang="en-US"/>
        </a:p>
      </dgm:t>
    </dgm:pt>
    <dgm:pt modelId="{689F0D14-CA10-4A7C-9750-379C7859D1BB}">
      <dgm:prSet custT="1"/>
      <dgm:spPr/>
      <dgm:t>
        <a:bodyPr/>
        <a:lstStyle/>
        <a:p>
          <a:pPr rtl="0"/>
          <a:r>
            <a:rPr lang="en-US" sz="2400" b="1" cap="small" baseline="0" dirty="0"/>
            <a:t>Data in Motion</a:t>
          </a:r>
          <a:endParaRPr lang="en-US" sz="2400" b="0" i="1" cap="small" baseline="0" dirty="0"/>
        </a:p>
      </dgm:t>
    </dgm:pt>
    <dgm:pt modelId="{5F4BF447-A42D-420D-BB57-C739A29D6700}" type="parTrans" cxnId="{C13067AA-4447-4502-B675-ACAB94F0F55E}">
      <dgm:prSet/>
      <dgm:spPr/>
      <dgm:t>
        <a:bodyPr/>
        <a:lstStyle/>
        <a:p>
          <a:endParaRPr lang="en-US" cap="small" baseline="0"/>
        </a:p>
      </dgm:t>
    </dgm:pt>
    <dgm:pt modelId="{B4E0A069-A0B5-4220-AA13-EE84E8BAE0A7}" type="sibTrans" cxnId="{C13067AA-4447-4502-B675-ACAB94F0F55E}">
      <dgm:prSet/>
      <dgm:spPr/>
      <dgm:t>
        <a:bodyPr/>
        <a:lstStyle/>
        <a:p>
          <a:endParaRPr lang="en-US" cap="small" baseline="0"/>
        </a:p>
      </dgm:t>
    </dgm:pt>
    <dgm:pt modelId="{5CB466E0-3440-489B-84A7-19BDC3CB957E}">
      <dgm:prSet/>
      <dgm:spPr/>
      <dgm:t>
        <a:bodyPr/>
        <a:lstStyle/>
        <a:p>
          <a:pPr rtl="0"/>
          <a:r>
            <a:rPr lang="en-US" cap="small" baseline="0" dirty="0"/>
            <a:t>Place</a:t>
          </a:r>
        </a:p>
      </dgm:t>
    </dgm:pt>
    <dgm:pt modelId="{43DE5D83-8DF5-4AAB-89CD-874531F5A235}" type="parTrans" cxnId="{8488DF47-03E3-444F-AAA9-B31ECBD1EDFD}">
      <dgm:prSet/>
      <dgm:spPr/>
      <dgm:t>
        <a:bodyPr/>
        <a:lstStyle/>
        <a:p>
          <a:endParaRPr lang="en-US" cap="small" baseline="0"/>
        </a:p>
      </dgm:t>
    </dgm:pt>
    <dgm:pt modelId="{59314D78-EC64-4CD2-BEC7-55B67A40FA49}" type="sibTrans" cxnId="{8488DF47-03E3-444F-AAA9-B31ECBD1EDFD}">
      <dgm:prSet/>
      <dgm:spPr/>
      <dgm:t>
        <a:bodyPr/>
        <a:lstStyle/>
        <a:p>
          <a:endParaRPr lang="en-US" cap="small" baseline="0"/>
        </a:p>
      </dgm:t>
    </dgm:pt>
    <dgm:pt modelId="{4592C874-022F-4657-A7EB-76E0234CDDE7}">
      <dgm:prSet/>
      <dgm:spPr/>
      <dgm:t>
        <a:bodyPr/>
        <a:lstStyle/>
        <a:p>
          <a:pPr rtl="0"/>
          <a:r>
            <a:rPr lang="en-US" cap="small" baseline="0" dirty="0"/>
            <a:t>Movement of data</a:t>
          </a:r>
        </a:p>
      </dgm:t>
    </dgm:pt>
    <dgm:pt modelId="{72F824DB-964E-4A07-8D8A-6A038E6CB38C}" type="parTrans" cxnId="{0F5294D4-7D9D-4EC9-9CA0-6CA9CAFD98EA}">
      <dgm:prSet/>
      <dgm:spPr/>
      <dgm:t>
        <a:bodyPr/>
        <a:lstStyle/>
        <a:p>
          <a:endParaRPr lang="en-US" cap="small" baseline="0"/>
        </a:p>
      </dgm:t>
    </dgm:pt>
    <dgm:pt modelId="{9E22AE6D-A4A0-41AA-8089-F44898781F9A}" type="sibTrans" cxnId="{0F5294D4-7D9D-4EC9-9CA0-6CA9CAFD98EA}">
      <dgm:prSet/>
      <dgm:spPr/>
      <dgm:t>
        <a:bodyPr/>
        <a:lstStyle/>
        <a:p>
          <a:endParaRPr lang="en-US" cap="small" baseline="0"/>
        </a:p>
      </dgm:t>
    </dgm:pt>
    <dgm:pt modelId="{F81346E0-2F4E-4097-BCB6-D93A0F463C64}">
      <dgm:prSet/>
      <dgm:spPr/>
      <dgm:t>
        <a:bodyPr/>
        <a:lstStyle/>
        <a:p>
          <a:pPr rtl="0"/>
          <a:r>
            <a:rPr lang="en-US" cap="small" baseline="0" dirty="0"/>
            <a:t>Linkages to other data</a:t>
          </a:r>
        </a:p>
      </dgm:t>
    </dgm:pt>
    <dgm:pt modelId="{22E0746D-AF51-4B7C-8BA5-F6DD64428D92}" type="parTrans" cxnId="{EA128971-E735-4E15-B8B3-A90F133DC281}">
      <dgm:prSet/>
      <dgm:spPr/>
      <dgm:t>
        <a:bodyPr/>
        <a:lstStyle/>
        <a:p>
          <a:endParaRPr lang="en-US" cap="small" baseline="0"/>
        </a:p>
      </dgm:t>
    </dgm:pt>
    <dgm:pt modelId="{6B0E9B7A-7558-4027-8296-25E8D46D0D13}" type="sibTrans" cxnId="{EA128971-E735-4E15-B8B3-A90F133DC281}">
      <dgm:prSet/>
      <dgm:spPr/>
      <dgm:t>
        <a:bodyPr/>
        <a:lstStyle/>
        <a:p>
          <a:endParaRPr lang="en-US" cap="small" baseline="0"/>
        </a:p>
      </dgm:t>
    </dgm:pt>
    <dgm:pt modelId="{6A1A8162-F7E5-4C24-8B88-AE46AC17B93C}">
      <dgm:prSet/>
      <dgm:spPr/>
      <dgm:t>
        <a:bodyPr/>
        <a:lstStyle/>
        <a:p>
          <a:pPr rtl="0"/>
          <a:r>
            <a:rPr lang="en-US" cap="small" baseline="0" dirty="0"/>
            <a:t>Report</a:t>
          </a:r>
        </a:p>
      </dgm:t>
    </dgm:pt>
    <dgm:pt modelId="{F14FC337-1CF4-4D7D-800C-DF55652AC22A}" type="parTrans" cxnId="{04EC7972-0152-4667-B010-980C9F91C9EF}">
      <dgm:prSet/>
      <dgm:spPr/>
      <dgm:t>
        <a:bodyPr/>
        <a:lstStyle/>
        <a:p>
          <a:endParaRPr lang="en-US" cap="small" baseline="0"/>
        </a:p>
      </dgm:t>
    </dgm:pt>
    <dgm:pt modelId="{44A64C24-8A15-42A3-B784-98E08EB3FC23}" type="sibTrans" cxnId="{04EC7972-0152-4667-B010-980C9F91C9EF}">
      <dgm:prSet/>
      <dgm:spPr/>
      <dgm:t>
        <a:bodyPr/>
        <a:lstStyle/>
        <a:p>
          <a:endParaRPr lang="en-US" cap="small" baseline="0"/>
        </a:p>
      </dgm:t>
    </dgm:pt>
    <dgm:pt modelId="{EF4ED7ED-BD33-41FC-A409-24B4EDCC282C}">
      <dgm:prSet/>
      <dgm:spPr/>
      <dgm:t>
        <a:bodyPr/>
        <a:lstStyle/>
        <a:p>
          <a:pPr rtl="0"/>
          <a:r>
            <a:rPr lang="en-US" cap="small" baseline="0" dirty="0"/>
            <a:t>Business area</a:t>
          </a:r>
        </a:p>
      </dgm:t>
    </dgm:pt>
    <dgm:pt modelId="{2E09003F-001B-4F7C-849E-900A342F9F80}" type="parTrans" cxnId="{955C66AC-EF3E-4EBF-A5DB-0E70D4658FE9}">
      <dgm:prSet/>
      <dgm:spPr/>
      <dgm:t>
        <a:bodyPr/>
        <a:lstStyle/>
        <a:p>
          <a:endParaRPr lang="en-US" cap="small" baseline="0"/>
        </a:p>
      </dgm:t>
    </dgm:pt>
    <dgm:pt modelId="{4D709BDF-E372-4CAB-9088-881DF72E10FE}" type="sibTrans" cxnId="{955C66AC-EF3E-4EBF-A5DB-0E70D4658FE9}">
      <dgm:prSet/>
      <dgm:spPr/>
      <dgm:t>
        <a:bodyPr/>
        <a:lstStyle/>
        <a:p>
          <a:endParaRPr lang="en-US" cap="small" baseline="0"/>
        </a:p>
      </dgm:t>
    </dgm:pt>
    <dgm:pt modelId="{55052023-F677-408C-B434-FB229F69F7E2}">
      <dgm:prSet/>
      <dgm:spPr/>
      <dgm:t>
        <a:bodyPr/>
        <a:lstStyle/>
        <a:p>
          <a:pPr rtl="0"/>
          <a:r>
            <a:rPr lang="en-US" cap="small" baseline="0" dirty="0"/>
            <a:t>Time</a:t>
          </a:r>
        </a:p>
      </dgm:t>
    </dgm:pt>
    <dgm:pt modelId="{FB796590-9982-4B43-A002-8E331397CECB}" type="parTrans" cxnId="{982B0882-4D45-42BE-826C-CD97F7041C41}">
      <dgm:prSet/>
      <dgm:spPr/>
      <dgm:t>
        <a:bodyPr/>
        <a:lstStyle/>
        <a:p>
          <a:endParaRPr lang="en-US"/>
        </a:p>
      </dgm:t>
    </dgm:pt>
    <dgm:pt modelId="{1744B3ED-6AF0-4362-8963-177AA8BC3412}" type="sibTrans" cxnId="{982B0882-4D45-42BE-826C-CD97F7041C41}">
      <dgm:prSet/>
      <dgm:spPr/>
      <dgm:t>
        <a:bodyPr/>
        <a:lstStyle/>
        <a:p>
          <a:endParaRPr lang="en-US"/>
        </a:p>
      </dgm:t>
    </dgm:pt>
    <dgm:pt modelId="{236373B0-2F60-4207-8E7C-1DF202E2059F}">
      <dgm:prSet/>
      <dgm:spPr/>
      <dgm:t>
        <a:bodyPr/>
        <a:lstStyle/>
        <a:p>
          <a:pPr rtl="0"/>
          <a:r>
            <a:rPr lang="en-US" cap="small" baseline="0" dirty="0"/>
            <a:t>Users</a:t>
          </a:r>
        </a:p>
      </dgm:t>
    </dgm:pt>
    <dgm:pt modelId="{CAB9308C-E03A-496E-A0F3-D2C98C28BE8B}" type="parTrans" cxnId="{66FEE9AB-7718-4AAE-A9AD-0D7DDCFD9DC9}">
      <dgm:prSet/>
      <dgm:spPr/>
      <dgm:t>
        <a:bodyPr/>
        <a:lstStyle/>
        <a:p>
          <a:endParaRPr lang="en-US"/>
        </a:p>
      </dgm:t>
    </dgm:pt>
    <dgm:pt modelId="{04730D91-4A74-4C55-ABC2-6555587071E4}" type="sibTrans" cxnId="{66FEE9AB-7718-4AAE-A9AD-0D7DDCFD9DC9}">
      <dgm:prSet/>
      <dgm:spPr/>
      <dgm:t>
        <a:bodyPr/>
        <a:lstStyle/>
        <a:p>
          <a:endParaRPr lang="en-US"/>
        </a:p>
      </dgm:t>
    </dgm:pt>
    <dgm:pt modelId="{BC021226-127A-41F7-90C4-8D040C265E40}" type="pres">
      <dgm:prSet presAssocID="{337A905A-0480-498D-BF44-FB4A7D3E8A91}" presName="cycle" presStyleCnt="0">
        <dgm:presLayoutVars>
          <dgm:chMax val="1"/>
          <dgm:dir/>
          <dgm:animLvl val="ctr"/>
          <dgm:resizeHandles val="exact"/>
        </dgm:presLayoutVars>
      </dgm:prSet>
      <dgm:spPr/>
    </dgm:pt>
    <dgm:pt modelId="{8ED683A2-C47E-4F27-9695-91AA0C36A88A}" type="pres">
      <dgm:prSet presAssocID="{689F0D14-CA10-4A7C-9750-379C7859D1BB}" presName="centerShape" presStyleLbl="node0" presStyleIdx="0" presStyleCnt="1" custScaleX="226504" custScaleY="164372"/>
      <dgm:spPr>
        <a:prstGeom prst="stripedRightArrow">
          <a:avLst/>
        </a:prstGeom>
      </dgm:spPr>
    </dgm:pt>
    <dgm:pt modelId="{06434BD1-15CE-4781-A30E-13BEC5492AE8}" type="pres">
      <dgm:prSet presAssocID="{22E0746D-AF51-4B7C-8BA5-F6DD64428D92}" presName="parTrans" presStyleLbl="bgSibTrans2D1" presStyleIdx="0" presStyleCnt="7" custScaleX="94592"/>
      <dgm:spPr/>
    </dgm:pt>
    <dgm:pt modelId="{8C154533-3C07-44F9-9B1F-485E2F1878F7}" type="pres">
      <dgm:prSet presAssocID="{F81346E0-2F4E-4097-BCB6-D93A0F463C64}" presName="node" presStyleLbl="node1" presStyleIdx="0" presStyleCnt="7" custScaleX="115535" custRadScaleRad="158708" custRadScaleInc="23969">
        <dgm:presLayoutVars>
          <dgm:bulletEnabled val="1"/>
        </dgm:presLayoutVars>
      </dgm:prSet>
      <dgm:spPr/>
    </dgm:pt>
    <dgm:pt modelId="{A4C70109-BE63-4683-98DB-6C6911B9C70F}" type="pres">
      <dgm:prSet presAssocID="{43DE5D83-8DF5-4AAB-89CD-874531F5A235}" presName="parTrans" presStyleLbl="bgSibTrans2D1" presStyleIdx="1" presStyleCnt="7"/>
      <dgm:spPr/>
    </dgm:pt>
    <dgm:pt modelId="{38BA68F7-55D0-47E4-B00E-AC43B2E05C5C}" type="pres">
      <dgm:prSet presAssocID="{5CB466E0-3440-489B-84A7-19BDC3CB957E}" presName="node" presStyleLbl="node1" presStyleIdx="1" presStyleCnt="7" custScaleX="115535" custRadScaleRad="123509" custRadScaleInc="-1354">
        <dgm:presLayoutVars>
          <dgm:bulletEnabled val="1"/>
        </dgm:presLayoutVars>
      </dgm:prSet>
      <dgm:spPr/>
    </dgm:pt>
    <dgm:pt modelId="{FC72948B-DACA-456D-B02A-86957A5FF4D2}" type="pres">
      <dgm:prSet presAssocID="{CAB9308C-E03A-496E-A0F3-D2C98C28BE8B}" presName="parTrans" presStyleLbl="bgSibTrans2D1" presStyleIdx="2" presStyleCnt="7"/>
      <dgm:spPr/>
    </dgm:pt>
    <dgm:pt modelId="{9853C00A-47BB-4B67-AAC6-2D2260A9AFF3}" type="pres">
      <dgm:prSet presAssocID="{236373B0-2F60-4207-8E7C-1DF202E2059F}" presName="node" presStyleLbl="node1" presStyleIdx="2" presStyleCnt="7" custScaleX="115535" custRadScaleRad="96802" custRadScaleInc="-13758">
        <dgm:presLayoutVars>
          <dgm:bulletEnabled val="1"/>
        </dgm:presLayoutVars>
      </dgm:prSet>
      <dgm:spPr/>
    </dgm:pt>
    <dgm:pt modelId="{8F5A67AF-4AFD-476A-9DC7-2160A0785738}" type="pres">
      <dgm:prSet presAssocID="{72F824DB-964E-4A07-8D8A-6A038E6CB38C}" presName="parTrans" presStyleLbl="bgSibTrans2D1" presStyleIdx="3" presStyleCnt="7"/>
      <dgm:spPr/>
    </dgm:pt>
    <dgm:pt modelId="{CBE2F9B2-6252-4811-BA34-1B8662BACA98}" type="pres">
      <dgm:prSet presAssocID="{4592C874-022F-4657-A7EB-76E0234CDDE7}" presName="node" presStyleLbl="node1" presStyleIdx="3" presStyleCnt="7" custScaleX="115535" custRadScaleRad="88032" custRadScaleInc="1487">
        <dgm:presLayoutVars>
          <dgm:bulletEnabled val="1"/>
        </dgm:presLayoutVars>
      </dgm:prSet>
      <dgm:spPr/>
    </dgm:pt>
    <dgm:pt modelId="{D80E94FF-3358-4E86-8914-2C9A52D3F2D7}" type="pres">
      <dgm:prSet presAssocID="{2E09003F-001B-4F7C-849E-900A342F9F80}" presName="parTrans" presStyleLbl="bgSibTrans2D1" presStyleIdx="4" presStyleCnt="7"/>
      <dgm:spPr/>
    </dgm:pt>
    <dgm:pt modelId="{DBD2B323-AD80-4B08-8C68-1D2EEC8DA266}" type="pres">
      <dgm:prSet presAssocID="{EF4ED7ED-BD33-41FC-A409-24B4EDCC282C}" presName="node" presStyleLbl="node1" presStyleIdx="4" presStyleCnt="7" custScaleX="115535" custRadScaleRad="97214" custRadScaleInc="15179">
        <dgm:presLayoutVars>
          <dgm:bulletEnabled val="1"/>
        </dgm:presLayoutVars>
      </dgm:prSet>
      <dgm:spPr/>
    </dgm:pt>
    <dgm:pt modelId="{4AECD3F0-561E-46D2-BDDD-628ADD22314F}" type="pres">
      <dgm:prSet presAssocID="{FB796590-9982-4B43-A002-8E331397CECB}" presName="parTrans" presStyleLbl="bgSibTrans2D1" presStyleIdx="5" presStyleCnt="7"/>
      <dgm:spPr/>
    </dgm:pt>
    <dgm:pt modelId="{7DB27D3A-C7F0-4559-8E0A-1092A04652C0}" type="pres">
      <dgm:prSet presAssocID="{55052023-F677-408C-B434-FB229F69F7E2}" presName="node" presStyleLbl="node1" presStyleIdx="5" presStyleCnt="7" custScaleX="115535" custRadScaleRad="124155" custRadScaleInc="2015">
        <dgm:presLayoutVars>
          <dgm:bulletEnabled val="1"/>
        </dgm:presLayoutVars>
      </dgm:prSet>
      <dgm:spPr/>
    </dgm:pt>
    <dgm:pt modelId="{B6BECEB0-51D3-4B57-BEA3-6D96D37551DA}" type="pres">
      <dgm:prSet presAssocID="{F14FC337-1CF4-4D7D-800C-DF55652AC22A}" presName="parTrans" presStyleLbl="bgSibTrans2D1" presStyleIdx="6" presStyleCnt="7" custScaleX="142389"/>
      <dgm:spPr/>
    </dgm:pt>
    <dgm:pt modelId="{23F44E90-98CB-4EA3-AD0F-749E27B0A7BA}" type="pres">
      <dgm:prSet presAssocID="{6A1A8162-F7E5-4C24-8B88-AE46AC17B93C}" presName="node" presStyleLbl="node1" presStyleIdx="6" presStyleCnt="7" custScaleX="115535" custRadScaleRad="115068" custRadScaleInc="-37921">
        <dgm:presLayoutVars>
          <dgm:bulletEnabled val="1"/>
        </dgm:presLayoutVars>
      </dgm:prSet>
      <dgm:spPr/>
    </dgm:pt>
  </dgm:ptLst>
  <dgm:cxnLst>
    <dgm:cxn modelId="{5C132F5D-9F15-420D-9789-4BD49450E864}" type="presOf" srcId="{2E09003F-001B-4F7C-849E-900A342F9F80}" destId="{D80E94FF-3358-4E86-8914-2C9A52D3F2D7}" srcOrd="0" destOrd="0" presId="urn:microsoft.com/office/officeart/2005/8/layout/radial4"/>
    <dgm:cxn modelId="{BFA7D441-43CF-473A-AB76-FAA43BB667CC}" type="presOf" srcId="{FB796590-9982-4B43-A002-8E331397CECB}" destId="{4AECD3F0-561E-46D2-BDDD-628ADD22314F}" srcOrd="0" destOrd="0" presId="urn:microsoft.com/office/officeart/2005/8/layout/radial4"/>
    <dgm:cxn modelId="{CDE60243-08EA-441B-8065-6E49FEBA2BEB}" type="presOf" srcId="{4592C874-022F-4657-A7EB-76E0234CDDE7}" destId="{CBE2F9B2-6252-4811-BA34-1B8662BACA98}" srcOrd="0" destOrd="0" presId="urn:microsoft.com/office/officeart/2005/8/layout/radial4"/>
    <dgm:cxn modelId="{8488DF47-03E3-444F-AAA9-B31ECBD1EDFD}" srcId="{689F0D14-CA10-4A7C-9750-379C7859D1BB}" destId="{5CB466E0-3440-489B-84A7-19BDC3CB957E}" srcOrd="1" destOrd="0" parTransId="{43DE5D83-8DF5-4AAB-89CD-874531F5A235}" sibTransId="{59314D78-EC64-4CD2-BEC7-55B67A40FA49}"/>
    <dgm:cxn modelId="{EA128971-E735-4E15-B8B3-A90F133DC281}" srcId="{689F0D14-CA10-4A7C-9750-379C7859D1BB}" destId="{F81346E0-2F4E-4097-BCB6-D93A0F463C64}" srcOrd="0" destOrd="0" parTransId="{22E0746D-AF51-4B7C-8BA5-F6DD64428D92}" sibTransId="{6B0E9B7A-7558-4027-8296-25E8D46D0D13}"/>
    <dgm:cxn modelId="{04EC7972-0152-4667-B010-980C9F91C9EF}" srcId="{689F0D14-CA10-4A7C-9750-379C7859D1BB}" destId="{6A1A8162-F7E5-4C24-8B88-AE46AC17B93C}" srcOrd="6" destOrd="0" parTransId="{F14FC337-1CF4-4D7D-800C-DF55652AC22A}" sibTransId="{44A64C24-8A15-42A3-B784-98E08EB3FC23}"/>
    <dgm:cxn modelId="{982B0882-4D45-42BE-826C-CD97F7041C41}" srcId="{689F0D14-CA10-4A7C-9750-379C7859D1BB}" destId="{55052023-F677-408C-B434-FB229F69F7E2}" srcOrd="5" destOrd="0" parTransId="{FB796590-9982-4B43-A002-8E331397CECB}" sibTransId="{1744B3ED-6AF0-4362-8963-177AA8BC3412}"/>
    <dgm:cxn modelId="{FD41C997-8B63-408D-A732-38326C26F896}" type="presOf" srcId="{F81346E0-2F4E-4097-BCB6-D93A0F463C64}" destId="{8C154533-3C07-44F9-9B1F-485E2F1878F7}" srcOrd="0" destOrd="0" presId="urn:microsoft.com/office/officeart/2005/8/layout/radial4"/>
    <dgm:cxn modelId="{A3F3F199-5CF7-4FCA-BB06-34649628C35F}" type="presOf" srcId="{EF4ED7ED-BD33-41FC-A409-24B4EDCC282C}" destId="{DBD2B323-AD80-4B08-8C68-1D2EEC8DA266}" srcOrd="0" destOrd="0" presId="urn:microsoft.com/office/officeart/2005/8/layout/radial4"/>
    <dgm:cxn modelId="{C13067AA-4447-4502-B675-ACAB94F0F55E}" srcId="{337A905A-0480-498D-BF44-FB4A7D3E8A91}" destId="{689F0D14-CA10-4A7C-9750-379C7859D1BB}" srcOrd="0" destOrd="0" parTransId="{5F4BF447-A42D-420D-BB57-C739A29D6700}" sibTransId="{B4E0A069-A0B5-4220-AA13-EE84E8BAE0A7}"/>
    <dgm:cxn modelId="{66FEE9AB-7718-4AAE-A9AD-0D7DDCFD9DC9}" srcId="{689F0D14-CA10-4A7C-9750-379C7859D1BB}" destId="{236373B0-2F60-4207-8E7C-1DF202E2059F}" srcOrd="2" destOrd="0" parTransId="{CAB9308C-E03A-496E-A0F3-D2C98C28BE8B}" sibTransId="{04730D91-4A74-4C55-ABC2-6555587071E4}"/>
    <dgm:cxn modelId="{955C66AC-EF3E-4EBF-A5DB-0E70D4658FE9}" srcId="{689F0D14-CA10-4A7C-9750-379C7859D1BB}" destId="{EF4ED7ED-BD33-41FC-A409-24B4EDCC282C}" srcOrd="4" destOrd="0" parTransId="{2E09003F-001B-4F7C-849E-900A342F9F80}" sibTransId="{4D709BDF-E372-4CAB-9088-881DF72E10FE}"/>
    <dgm:cxn modelId="{74F520B6-F6C8-49D2-B8E2-DCB13DFEFB5B}" type="presOf" srcId="{6A1A8162-F7E5-4C24-8B88-AE46AC17B93C}" destId="{23F44E90-98CB-4EA3-AD0F-749E27B0A7BA}" srcOrd="0" destOrd="0" presId="urn:microsoft.com/office/officeart/2005/8/layout/radial4"/>
    <dgm:cxn modelId="{56E3F6B7-D665-4CF7-8E51-465AC532FA1A}" type="presOf" srcId="{689F0D14-CA10-4A7C-9750-379C7859D1BB}" destId="{8ED683A2-C47E-4F27-9695-91AA0C36A88A}" srcOrd="0" destOrd="0" presId="urn:microsoft.com/office/officeart/2005/8/layout/radial4"/>
    <dgm:cxn modelId="{A887C9BA-4694-4B31-A9A8-8756BAF6E96B}" type="presOf" srcId="{236373B0-2F60-4207-8E7C-1DF202E2059F}" destId="{9853C00A-47BB-4B67-AAC6-2D2260A9AFF3}" srcOrd="0" destOrd="0" presId="urn:microsoft.com/office/officeart/2005/8/layout/radial4"/>
    <dgm:cxn modelId="{411B59BD-5E06-47F4-887E-6AF677D7B121}" type="presOf" srcId="{337A905A-0480-498D-BF44-FB4A7D3E8A91}" destId="{BC021226-127A-41F7-90C4-8D040C265E40}" srcOrd="0" destOrd="0" presId="urn:microsoft.com/office/officeart/2005/8/layout/radial4"/>
    <dgm:cxn modelId="{DFB3C7C8-E513-4865-BFC7-93600A1D8FC1}" type="presOf" srcId="{43DE5D83-8DF5-4AAB-89CD-874531F5A235}" destId="{A4C70109-BE63-4683-98DB-6C6911B9C70F}" srcOrd="0" destOrd="0" presId="urn:microsoft.com/office/officeart/2005/8/layout/radial4"/>
    <dgm:cxn modelId="{557F61D2-2C71-496F-A303-F7097E509111}" type="presOf" srcId="{5CB466E0-3440-489B-84A7-19BDC3CB957E}" destId="{38BA68F7-55D0-47E4-B00E-AC43B2E05C5C}" srcOrd="0" destOrd="0" presId="urn:microsoft.com/office/officeart/2005/8/layout/radial4"/>
    <dgm:cxn modelId="{0F5294D4-7D9D-4EC9-9CA0-6CA9CAFD98EA}" srcId="{689F0D14-CA10-4A7C-9750-379C7859D1BB}" destId="{4592C874-022F-4657-A7EB-76E0234CDDE7}" srcOrd="3" destOrd="0" parTransId="{72F824DB-964E-4A07-8D8A-6A038E6CB38C}" sibTransId="{9E22AE6D-A4A0-41AA-8089-F44898781F9A}"/>
    <dgm:cxn modelId="{139F95D4-FED2-485A-8307-E59098DF5094}" type="presOf" srcId="{CAB9308C-E03A-496E-A0F3-D2C98C28BE8B}" destId="{FC72948B-DACA-456D-B02A-86957A5FF4D2}" srcOrd="0" destOrd="0" presId="urn:microsoft.com/office/officeart/2005/8/layout/radial4"/>
    <dgm:cxn modelId="{2DA335E5-E05B-4021-AD59-1D3CD8ED3A09}" type="presOf" srcId="{55052023-F677-408C-B434-FB229F69F7E2}" destId="{7DB27D3A-C7F0-4559-8E0A-1092A04652C0}" srcOrd="0" destOrd="0" presId="urn:microsoft.com/office/officeart/2005/8/layout/radial4"/>
    <dgm:cxn modelId="{EC5037E9-08C8-4DA2-81E6-9E90050578DE}" type="presOf" srcId="{72F824DB-964E-4A07-8D8A-6A038E6CB38C}" destId="{8F5A67AF-4AFD-476A-9DC7-2160A0785738}" srcOrd="0" destOrd="0" presId="urn:microsoft.com/office/officeart/2005/8/layout/radial4"/>
    <dgm:cxn modelId="{87BC51EB-3ABB-4992-8A39-FE4754BBA4BC}" type="presOf" srcId="{F14FC337-1CF4-4D7D-800C-DF55652AC22A}" destId="{B6BECEB0-51D3-4B57-BEA3-6D96D37551DA}" srcOrd="0" destOrd="0" presId="urn:microsoft.com/office/officeart/2005/8/layout/radial4"/>
    <dgm:cxn modelId="{D6DEC2F6-8E57-45BF-85BD-879D1E8F2C68}" type="presOf" srcId="{22E0746D-AF51-4B7C-8BA5-F6DD64428D92}" destId="{06434BD1-15CE-4781-A30E-13BEC5492AE8}" srcOrd="0" destOrd="0" presId="urn:microsoft.com/office/officeart/2005/8/layout/radial4"/>
    <dgm:cxn modelId="{10F0A3B6-471C-4F93-B884-8C5D6BA8B802}" type="presParOf" srcId="{BC021226-127A-41F7-90C4-8D040C265E40}" destId="{8ED683A2-C47E-4F27-9695-91AA0C36A88A}" srcOrd="0" destOrd="0" presId="urn:microsoft.com/office/officeart/2005/8/layout/radial4"/>
    <dgm:cxn modelId="{95E85AE7-E05C-4785-8033-DEF13AEBD738}" type="presParOf" srcId="{BC021226-127A-41F7-90C4-8D040C265E40}" destId="{06434BD1-15CE-4781-A30E-13BEC5492AE8}" srcOrd="1" destOrd="0" presId="urn:microsoft.com/office/officeart/2005/8/layout/radial4"/>
    <dgm:cxn modelId="{CD0F8297-7A28-4A24-BE97-755D079DA418}" type="presParOf" srcId="{BC021226-127A-41F7-90C4-8D040C265E40}" destId="{8C154533-3C07-44F9-9B1F-485E2F1878F7}" srcOrd="2" destOrd="0" presId="urn:microsoft.com/office/officeart/2005/8/layout/radial4"/>
    <dgm:cxn modelId="{7633C191-1A2C-446D-B10E-CA233800FC57}" type="presParOf" srcId="{BC021226-127A-41F7-90C4-8D040C265E40}" destId="{A4C70109-BE63-4683-98DB-6C6911B9C70F}" srcOrd="3" destOrd="0" presId="urn:microsoft.com/office/officeart/2005/8/layout/radial4"/>
    <dgm:cxn modelId="{145426A7-BFA7-4862-A4D5-26B89B3870DA}" type="presParOf" srcId="{BC021226-127A-41F7-90C4-8D040C265E40}" destId="{38BA68F7-55D0-47E4-B00E-AC43B2E05C5C}" srcOrd="4" destOrd="0" presId="urn:microsoft.com/office/officeart/2005/8/layout/radial4"/>
    <dgm:cxn modelId="{C18CB044-65C8-47A9-A35B-A98624610843}" type="presParOf" srcId="{BC021226-127A-41F7-90C4-8D040C265E40}" destId="{FC72948B-DACA-456D-B02A-86957A5FF4D2}" srcOrd="5" destOrd="0" presId="urn:microsoft.com/office/officeart/2005/8/layout/radial4"/>
    <dgm:cxn modelId="{F7147991-509D-4CFF-8486-BE716C84067C}" type="presParOf" srcId="{BC021226-127A-41F7-90C4-8D040C265E40}" destId="{9853C00A-47BB-4B67-AAC6-2D2260A9AFF3}" srcOrd="6" destOrd="0" presId="urn:microsoft.com/office/officeart/2005/8/layout/radial4"/>
    <dgm:cxn modelId="{405DC3E2-5619-44E7-871C-B33B1525A022}" type="presParOf" srcId="{BC021226-127A-41F7-90C4-8D040C265E40}" destId="{8F5A67AF-4AFD-476A-9DC7-2160A0785738}" srcOrd="7" destOrd="0" presId="urn:microsoft.com/office/officeart/2005/8/layout/radial4"/>
    <dgm:cxn modelId="{0CE6CE44-8AAB-4960-8933-27EDB0C7CAD3}" type="presParOf" srcId="{BC021226-127A-41F7-90C4-8D040C265E40}" destId="{CBE2F9B2-6252-4811-BA34-1B8662BACA98}" srcOrd="8" destOrd="0" presId="urn:microsoft.com/office/officeart/2005/8/layout/radial4"/>
    <dgm:cxn modelId="{B215F233-CC85-4136-A15F-A2DE98B41790}" type="presParOf" srcId="{BC021226-127A-41F7-90C4-8D040C265E40}" destId="{D80E94FF-3358-4E86-8914-2C9A52D3F2D7}" srcOrd="9" destOrd="0" presId="urn:microsoft.com/office/officeart/2005/8/layout/radial4"/>
    <dgm:cxn modelId="{F6DF4455-5022-45A7-B127-11AAFABA0178}" type="presParOf" srcId="{BC021226-127A-41F7-90C4-8D040C265E40}" destId="{DBD2B323-AD80-4B08-8C68-1D2EEC8DA266}" srcOrd="10" destOrd="0" presId="urn:microsoft.com/office/officeart/2005/8/layout/radial4"/>
    <dgm:cxn modelId="{26B2EC4D-BB14-4FA2-9094-8202DF5F4010}" type="presParOf" srcId="{BC021226-127A-41F7-90C4-8D040C265E40}" destId="{4AECD3F0-561E-46D2-BDDD-628ADD22314F}" srcOrd="11" destOrd="0" presId="urn:microsoft.com/office/officeart/2005/8/layout/radial4"/>
    <dgm:cxn modelId="{58881B42-70A1-4E2A-AE4F-B6EA35EDD512}" type="presParOf" srcId="{BC021226-127A-41F7-90C4-8D040C265E40}" destId="{7DB27D3A-C7F0-4559-8E0A-1092A04652C0}" srcOrd="12" destOrd="0" presId="urn:microsoft.com/office/officeart/2005/8/layout/radial4"/>
    <dgm:cxn modelId="{74C89C18-EC24-4225-8F44-79236007B97E}" type="presParOf" srcId="{BC021226-127A-41F7-90C4-8D040C265E40}" destId="{B6BECEB0-51D3-4B57-BEA3-6D96D37551DA}" srcOrd="13" destOrd="0" presId="urn:microsoft.com/office/officeart/2005/8/layout/radial4"/>
    <dgm:cxn modelId="{19A34216-3928-48A9-A100-7E1DFC07E4CF}" type="presParOf" srcId="{BC021226-127A-41F7-90C4-8D040C265E40}" destId="{23F44E90-98CB-4EA3-AD0F-749E27B0A7BA}" srcOrd="1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F5A6F-E2EA-49A3-81DD-69E64C617E58}" type="doc">
      <dgm:prSet loTypeId="urn:microsoft.com/office/officeart/2005/8/layout/vList2" loCatId="list" qsTypeId="urn:microsoft.com/office/officeart/2005/8/quickstyle/3d3" qsCatId="3D" csTypeId="urn:microsoft.com/office/officeart/2005/8/colors/accent0_3" csCatId="mainScheme" phldr="1"/>
      <dgm:spPr/>
      <dgm:t>
        <a:bodyPr/>
        <a:lstStyle/>
        <a:p>
          <a:endParaRPr lang="en-US"/>
        </a:p>
      </dgm:t>
    </dgm:pt>
    <dgm:pt modelId="{632A6A26-E44F-4AEE-9637-C8E83D79874C}">
      <dgm:prSet phldrT="[Text]"/>
      <dgm:spPr>
        <a:solidFill>
          <a:schemeClr val="bg2">
            <a:lumMod val="60000"/>
            <a:lumOff val="40000"/>
          </a:schemeClr>
        </a:solidFill>
      </dgm:spPr>
      <dgm:t>
        <a:bodyPr/>
        <a:lstStyle/>
        <a:p>
          <a:pPr rtl="0"/>
          <a:r>
            <a:rPr lang="en-US" b="1" dirty="0">
              <a:solidFill>
                <a:srgbClr val="011B3D"/>
              </a:solidFill>
              <a:latin typeface="Arial Black" pitchFamily="34" charset="0"/>
              <a:cs typeface="Arial" pitchFamily="34" charset="0"/>
            </a:rPr>
            <a:t>Increasing NIEM international adoption</a:t>
          </a:r>
          <a:r>
            <a:rPr lang="en-US" dirty="0">
              <a:solidFill>
                <a:srgbClr val="011B3D"/>
              </a:solidFill>
              <a:latin typeface="Arial Black" pitchFamily="34" charset="0"/>
              <a:cs typeface="Arial" pitchFamily="34" charset="0"/>
            </a:rPr>
            <a:t> (Canadian cross-border initiatives)</a:t>
          </a:r>
          <a:endParaRPr lang="en-US" dirty="0">
            <a:solidFill>
              <a:srgbClr val="011B3D"/>
            </a:solidFill>
          </a:endParaRPr>
        </a:p>
      </dgm:t>
    </dgm:pt>
    <dgm:pt modelId="{4E17CF87-C110-4114-A929-231ECD0255ED}" type="parTrans" cxnId="{B47CDCEE-2726-41C6-A274-28B0C47C51B3}">
      <dgm:prSet/>
      <dgm:spPr/>
      <dgm:t>
        <a:bodyPr/>
        <a:lstStyle/>
        <a:p>
          <a:endParaRPr lang="en-US"/>
        </a:p>
      </dgm:t>
    </dgm:pt>
    <dgm:pt modelId="{87DF77A2-3FC3-44D8-A51A-18EC2272AF6B}" type="sibTrans" cxnId="{B47CDCEE-2726-41C6-A274-28B0C47C51B3}">
      <dgm:prSet/>
      <dgm:spPr/>
      <dgm:t>
        <a:bodyPr/>
        <a:lstStyle/>
        <a:p>
          <a:endParaRPr lang="en-US"/>
        </a:p>
      </dgm:t>
    </dgm:pt>
    <dgm:pt modelId="{A66D0CF4-7322-4833-844A-F18F8E0AEE7C}">
      <dgm:prSet phldrT="[Text]"/>
      <dgm:spPr>
        <a:solidFill>
          <a:schemeClr val="bg2">
            <a:lumMod val="60000"/>
            <a:lumOff val="40000"/>
          </a:schemeClr>
        </a:solidFill>
      </dgm:spPr>
      <dgm:t>
        <a:bodyPr/>
        <a:lstStyle/>
        <a:p>
          <a:r>
            <a:rPr lang="en-US" b="1" dirty="0">
              <a:solidFill>
                <a:srgbClr val="011B3D"/>
              </a:solidFill>
              <a:latin typeface="Arial Black" pitchFamily="34" charset="0"/>
              <a:cs typeface="Arial" pitchFamily="34" charset="0"/>
            </a:rPr>
            <a:t>Broadening NIEM state &amp; local implementations</a:t>
          </a:r>
          <a:endParaRPr lang="en-US" dirty="0">
            <a:solidFill>
              <a:srgbClr val="011B3D"/>
            </a:solidFill>
          </a:endParaRPr>
        </a:p>
      </dgm:t>
    </dgm:pt>
    <dgm:pt modelId="{67326673-4B06-443C-9D2E-AE9E2095EDA0}" type="parTrans" cxnId="{453BE4CE-446E-4EA7-9C5B-0078841BB017}">
      <dgm:prSet/>
      <dgm:spPr/>
      <dgm:t>
        <a:bodyPr/>
        <a:lstStyle/>
        <a:p>
          <a:endParaRPr lang="en-US"/>
        </a:p>
      </dgm:t>
    </dgm:pt>
    <dgm:pt modelId="{E587CC32-CD67-4D31-B630-00A7D0B85EF3}" type="sibTrans" cxnId="{453BE4CE-446E-4EA7-9C5B-0078841BB017}">
      <dgm:prSet/>
      <dgm:spPr/>
      <dgm:t>
        <a:bodyPr/>
        <a:lstStyle/>
        <a:p>
          <a:endParaRPr lang="en-US"/>
        </a:p>
      </dgm:t>
    </dgm:pt>
    <dgm:pt modelId="{3222F264-91EB-41CB-98CC-CEE14DD27432}">
      <dgm:prSet/>
      <dgm:spPr>
        <a:solidFill>
          <a:schemeClr val="bg2">
            <a:lumMod val="60000"/>
            <a:lumOff val="40000"/>
          </a:schemeClr>
        </a:solidFill>
      </dgm:spPr>
      <dgm:t>
        <a:bodyPr/>
        <a:lstStyle/>
        <a:p>
          <a:pPr rtl="0"/>
          <a:r>
            <a:rPr lang="en-US" b="1" dirty="0">
              <a:solidFill>
                <a:srgbClr val="011B3D"/>
              </a:solidFill>
              <a:latin typeface="Arial Black" pitchFamily="34" charset="0"/>
              <a:cs typeface="Arial" pitchFamily="34" charset="0"/>
            </a:rPr>
            <a:t>Developing enabling standards for NIEM and the Information Sharing Environment (Object Management Group and OASIS engagement)</a:t>
          </a:r>
        </a:p>
      </dgm:t>
    </dgm:pt>
    <dgm:pt modelId="{1B6CB8A4-83BF-48D9-9D81-36E0D863925F}" type="parTrans" cxnId="{9C055565-14DF-47FF-ACBC-19874264E174}">
      <dgm:prSet/>
      <dgm:spPr/>
      <dgm:t>
        <a:bodyPr/>
        <a:lstStyle/>
        <a:p>
          <a:endParaRPr lang="en-US"/>
        </a:p>
      </dgm:t>
    </dgm:pt>
    <dgm:pt modelId="{FC9DE8DF-2D39-4342-9230-CA0B409B91C4}" type="sibTrans" cxnId="{9C055565-14DF-47FF-ACBC-19874264E174}">
      <dgm:prSet/>
      <dgm:spPr/>
      <dgm:t>
        <a:bodyPr/>
        <a:lstStyle/>
        <a:p>
          <a:endParaRPr lang="en-US"/>
        </a:p>
      </dgm:t>
    </dgm:pt>
    <dgm:pt modelId="{4707F8DC-D643-4AC9-B835-5EF950022CB6}">
      <dgm:prSet/>
      <dgm:spPr>
        <a:solidFill>
          <a:schemeClr val="bg2">
            <a:lumMod val="60000"/>
            <a:lumOff val="40000"/>
          </a:schemeClr>
        </a:solidFill>
      </dgm:spPr>
      <dgm:t>
        <a:bodyPr/>
        <a:lstStyle/>
        <a:p>
          <a:pPr rtl="0"/>
          <a:r>
            <a:rPr lang="en-US" b="1" dirty="0">
              <a:solidFill>
                <a:srgbClr val="011B3D"/>
              </a:solidFill>
              <a:latin typeface="Arial Black" pitchFamily="34" charset="0"/>
              <a:cs typeface="Arial" pitchFamily="34" charset="0"/>
            </a:rPr>
            <a:t>Institutionalizing a common privacy &amp; security framework</a:t>
          </a:r>
        </a:p>
      </dgm:t>
    </dgm:pt>
    <dgm:pt modelId="{73158F86-88B3-487A-957D-48B3C5E4ADF2}" type="parTrans" cxnId="{D7B337CC-9A40-4E5E-9787-13DA54A60B37}">
      <dgm:prSet/>
      <dgm:spPr/>
      <dgm:t>
        <a:bodyPr/>
        <a:lstStyle/>
        <a:p>
          <a:endParaRPr lang="en-US"/>
        </a:p>
      </dgm:t>
    </dgm:pt>
    <dgm:pt modelId="{F7F284AE-70EB-4F3F-91F7-C83E498E817F}" type="sibTrans" cxnId="{D7B337CC-9A40-4E5E-9787-13DA54A60B37}">
      <dgm:prSet/>
      <dgm:spPr/>
      <dgm:t>
        <a:bodyPr/>
        <a:lstStyle/>
        <a:p>
          <a:endParaRPr lang="en-US"/>
        </a:p>
      </dgm:t>
    </dgm:pt>
    <dgm:pt modelId="{1BFEE38E-6140-4BCA-97E4-CF9F2CE4E9F2}">
      <dgm:prSet/>
      <dgm:spPr>
        <a:solidFill>
          <a:schemeClr val="bg2">
            <a:lumMod val="60000"/>
            <a:lumOff val="40000"/>
          </a:schemeClr>
        </a:solidFill>
      </dgm:spPr>
      <dgm:t>
        <a:bodyPr/>
        <a:lstStyle/>
        <a:p>
          <a:pPr rtl="0"/>
          <a:r>
            <a:rPr lang="en-US" b="1" dirty="0">
              <a:solidFill>
                <a:srgbClr val="011B3D"/>
              </a:solidFill>
              <a:latin typeface="Arial Black" pitchFamily="34" charset="0"/>
              <a:cs typeface="Arial" pitchFamily="34" charset="0"/>
            </a:rPr>
            <a:t>On-boarding new and strengthening existing NIEM Domains</a:t>
          </a:r>
        </a:p>
      </dgm:t>
    </dgm:pt>
    <dgm:pt modelId="{41CB8C19-71E5-4365-926B-61F318C85F8F}" type="parTrans" cxnId="{549BE0DD-1726-4C8E-BD03-1EC587DC7B1B}">
      <dgm:prSet/>
      <dgm:spPr/>
      <dgm:t>
        <a:bodyPr/>
        <a:lstStyle/>
        <a:p>
          <a:endParaRPr lang="en-US"/>
        </a:p>
      </dgm:t>
    </dgm:pt>
    <dgm:pt modelId="{AD61E102-9B7F-415A-8308-C3D55E1CC7FC}" type="sibTrans" cxnId="{549BE0DD-1726-4C8E-BD03-1EC587DC7B1B}">
      <dgm:prSet/>
      <dgm:spPr/>
      <dgm:t>
        <a:bodyPr/>
        <a:lstStyle/>
        <a:p>
          <a:endParaRPr lang="en-US"/>
        </a:p>
      </dgm:t>
    </dgm:pt>
    <dgm:pt modelId="{7D633054-66B8-4A00-B26D-257FC861B408}">
      <dgm:prSet/>
      <dgm:spPr>
        <a:solidFill>
          <a:schemeClr val="bg2">
            <a:lumMod val="60000"/>
            <a:lumOff val="40000"/>
          </a:schemeClr>
        </a:solidFill>
      </dgm:spPr>
      <dgm:t>
        <a:bodyPr/>
        <a:lstStyle/>
        <a:p>
          <a:pPr rtl="0"/>
          <a:r>
            <a:rPr lang="en-US" b="1" dirty="0">
              <a:solidFill>
                <a:srgbClr val="011B3D"/>
              </a:solidFill>
              <a:latin typeface="Arial Black" pitchFamily="34" charset="0"/>
              <a:cs typeface="Arial" pitchFamily="34" charset="0"/>
            </a:rPr>
            <a:t>Expanding governance to support other Federal agencies</a:t>
          </a:r>
        </a:p>
      </dgm:t>
    </dgm:pt>
    <dgm:pt modelId="{34354FB2-BA1F-4108-9ED0-8DB49A628336}" type="parTrans" cxnId="{CD6A6D71-7697-4709-9A7E-39C7867009D0}">
      <dgm:prSet/>
      <dgm:spPr/>
      <dgm:t>
        <a:bodyPr/>
        <a:lstStyle/>
        <a:p>
          <a:endParaRPr lang="en-US"/>
        </a:p>
      </dgm:t>
    </dgm:pt>
    <dgm:pt modelId="{8C0E8A5C-64DF-49AD-A71F-DBF41335083D}" type="sibTrans" cxnId="{CD6A6D71-7697-4709-9A7E-39C7867009D0}">
      <dgm:prSet/>
      <dgm:spPr/>
      <dgm:t>
        <a:bodyPr/>
        <a:lstStyle/>
        <a:p>
          <a:endParaRPr lang="en-US"/>
        </a:p>
      </dgm:t>
    </dgm:pt>
    <dgm:pt modelId="{48821616-7039-4C45-8C77-2C1723E83615}" type="pres">
      <dgm:prSet presAssocID="{7B6F5A6F-E2EA-49A3-81DD-69E64C617E58}" presName="linear" presStyleCnt="0">
        <dgm:presLayoutVars>
          <dgm:animLvl val="lvl"/>
          <dgm:resizeHandles val="exact"/>
        </dgm:presLayoutVars>
      </dgm:prSet>
      <dgm:spPr/>
    </dgm:pt>
    <dgm:pt modelId="{FBCC218C-3906-4C38-AFC6-F357890A6D95}" type="pres">
      <dgm:prSet presAssocID="{632A6A26-E44F-4AEE-9637-C8E83D79874C}" presName="parentText" presStyleLbl="node1" presStyleIdx="0" presStyleCnt="6">
        <dgm:presLayoutVars>
          <dgm:chMax val="0"/>
          <dgm:bulletEnabled val="1"/>
        </dgm:presLayoutVars>
      </dgm:prSet>
      <dgm:spPr/>
    </dgm:pt>
    <dgm:pt modelId="{2CAF6CF0-946E-44A9-A03E-C3C44278A9F3}" type="pres">
      <dgm:prSet presAssocID="{87DF77A2-3FC3-44D8-A51A-18EC2272AF6B}" presName="spacer" presStyleCnt="0"/>
      <dgm:spPr/>
    </dgm:pt>
    <dgm:pt modelId="{758E7D7B-13C9-4265-ACE1-8129F460E573}" type="pres">
      <dgm:prSet presAssocID="{A66D0CF4-7322-4833-844A-F18F8E0AEE7C}" presName="parentText" presStyleLbl="node1" presStyleIdx="1" presStyleCnt="6">
        <dgm:presLayoutVars>
          <dgm:chMax val="0"/>
          <dgm:bulletEnabled val="1"/>
        </dgm:presLayoutVars>
      </dgm:prSet>
      <dgm:spPr/>
    </dgm:pt>
    <dgm:pt modelId="{DAB48B9F-0B8D-4BFC-97C6-7EEC0663BAD9}" type="pres">
      <dgm:prSet presAssocID="{E587CC32-CD67-4D31-B630-00A7D0B85EF3}" presName="spacer" presStyleCnt="0"/>
      <dgm:spPr/>
    </dgm:pt>
    <dgm:pt modelId="{A05B57DF-C24A-4847-BA41-6D789049DCEF}" type="pres">
      <dgm:prSet presAssocID="{3222F264-91EB-41CB-98CC-CEE14DD27432}" presName="parentText" presStyleLbl="node1" presStyleIdx="2" presStyleCnt="6">
        <dgm:presLayoutVars>
          <dgm:chMax val="0"/>
          <dgm:bulletEnabled val="1"/>
        </dgm:presLayoutVars>
      </dgm:prSet>
      <dgm:spPr/>
    </dgm:pt>
    <dgm:pt modelId="{09887DAD-4F06-47F0-A8F6-C911944F2690}" type="pres">
      <dgm:prSet presAssocID="{FC9DE8DF-2D39-4342-9230-CA0B409B91C4}" presName="spacer" presStyleCnt="0"/>
      <dgm:spPr/>
    </dgm:pt>
    <dgm:pt modelId="{A5E7C534-F3D0-4839-9457-F16D80CA80AD}" type="pres">
      <dgm:prSet presAssocID="{4707F8DC-D643-4AC9-B835-5EF950022CB6}" presName="parentText" presStyleLbl="node1" presStyleIdx="3" presStyleCnt="6">
        <dgm:presLayoutVars>
          <dgm:chMax val="0"/>
          <dgm:bulletEnabled val="1"/>
        </dgm:presLayoutVars>
      </dgm:prSet>
      <dgm:spPr/>
    </dgm:pt>
    <dgm:pt modelId="{9579167C-A6CA-4912-B098-ADBD39410B50}" type="pres">
      <dgm:prSet presAssocID="{F7F284AE-70EB-4F3F-91F7-C83E498E817F}" presName="spacer" presStyleCnt="0"/>
      <dgm:spPr/>
    </dgm:pt>
    <dgm:pt modelId="{7628DA44-1EAE-444E-8B0E-CE25C7891835}" type="pres">
      <dgm:prSet presAssocID="{1BFEE38E-6140-4BCA-97E4-CF9F2CE4E9F2}" presName="parentText" presStyleLbl="node1" presStyleIdx="4" presStyleCnt="6">
        <dgm:presLayoutVars>
          <dgm:chMax val="0"/>
          <dgm:bulletEnabled val="1"/>
        </dgm:presLayoutVars>
      </dgm:prSet>
      <dgm:spPr/>
    </dgm:pt>
    <dgm:pt modelId="{E7C9C495-2501-4D3C-BEE1-EB760369A3E7}" type="pres">
      <dgm:prSet presAssocID="{AD61E102-9B7F-415A-8308-C3D55E1CC7FC}" presName="spacer" presStyleCnt="0"/>
      <dgm:spPr/>
    </dgm:pt>
    <dgm:pt modelId="{99F6822E-916A-41ED-BFA9-817BDBADACC1}" type="pres">
      <dgm:prSet presAssocID="{7D633054-66B8-4A00-B26D-257FC861B408}" presName="parentText" presStyleLbl="node1" presStyleIdx="5" presStyleCnt="6" custScaleY="118803" custLinFactY="19881" custLinFactNeighborX="-20573" custLinFactNeighborY="100000">
        <dgm:presLayoutVars>
          <dgm:chMax val="0"/>
          <dgm:bulletEnabled val="1"/>
        </dgm:presLayoutVars>
      </dgm:prSet>
      <dgm:spPr/>
    </dgm:pt>
  </dgm:ptLst>
  <dgm:cxnLst>
    <dgm:cxn modelId="{7522C416-D363-45D4-99C5-BCB5B3BAA515}" type="presOf" srcId="{7B6F5A6F-E2EA-49A3-81DD-69E64C617E58}" destId="{48821616-7039-4C45-8C77-2C1723E83615}" srcOrd="0" destOrd="0" presId="urn:microsoft.com/office/officeart/2005/8/layout/vList2"/>
    <dgm:cxn modelId="{44B56F19-A408-4728-BE6D-B4CE71936DE1}" type="presOf" srcId="{7D633054-66B8-4A00-B26D-257FC861B408}" destId="{99F6822E-916A-41ED-BFA9-817BDBADACC1}" srcOrd="0" destOrd="0" presId="urn:microsoft.com/office/officeart/2005/8/layout/vList2"/>
    <dgm:cxn modelId="{C3B22243-2F91-46A6-9A0C-88905F7DDA1C}" type="presOf" srcId="{A66D0CF4-7322-4833-844A-F18F8E0AEE7C}" destId="{758E7D7B-13C9-4265-ACE1-8129F460E573}" srcOrd="0" destOrd="0" presId="urn:microsoft.com/office/officeart/2005/8/layout/vList2"/>
    <dgm:cxn modelId="{9C055565-14DF-47FF-ACBC-19874264E174}" srcId="{7B6F5A6F-E2EA-49A3-81DD-69E64C617E58}" destId="{3222F264-91EB-41CB-98CC-CEE14DD27432}" srcOrd="2" destOrd="0" parTransId="{1B6CB8A4-83BF-48D9-9D81-36E0D863925F}" sibTransId="{FC9DE8DF-2D39-4342-9230-CA0B409B91C4}"/>
    <dgm:cxn modelId="{CD6A6D71-7697-4709-9A7E-39C7867009D0}" srcId="{7B6F5A6F-E2EA-49A3-81DD-69E64C617E58}" destId="{7D633054-66B8-4A00-B26D-257FC861B408}" srcOrd="5" destOrd="0" parTransId="{34354FB2-BA1F-4108-9ED0-8DB49A628336}" sibTransId="{8C0E8A5C-64DF-49AD-A71F-DBF41335083D}"/>
    <dgm:cxn modelId="{F934EF54-934D-4EB2-835A-2FB9299804EE}" type="presOf" srcId="{3222F264-91EB-41CB-98CC-CEE14DD27432}" destId="{A05B57DF-C24A-4847-BA41-6D789049DCEF}" srcOrd="0" destOrd="0" presId="urn:microsoft.com/office/officeart/2005/8/layout/vList2"/>
    <dgm:cxn modelId="{81171693-7354-4521-834A-D1385E5B545C}" type="presOf" srcId="{1BFEE38E-6140-4BCA-97E4-CF9F2CE4E9F2}" destId="{7628DA44-1EAE-444E-8B0E-CE25C7891835}" srcOrd="0" destOrd="0" presId="urn:microsoft.com/office/officeart/2005/8/layout/vList2"/>
    <dgm:cxn modelId="{D7B337CC-9A40-4E5E-9787-13DA54A60B37}" srcId="{7B6F5A6F-E2EA-49A3-81DD-69E64C617E58}" destId="{4707F8DC-D643-4AC9-B835-5EF950022CB6}" srcOrd="3" destOrd="0" parTransId="{73158F86-88B3-487A-957D-48B3C5E4ADF2}" sibTransId="{F7F284AE-70EB-4F3F-91F7-C83E498E817F}"/>
    <dgm:cxn modelId="{453BE4CE-446E-4EA7-9C5B-0078841BB017}" srcId="{7B6F5A6F-E2EA-49A3-81DD-69E64C617E58}" destId="{A66D0CF4-7322-4833-844A-F18F8E0AEE7C}" srcOrd="1" destOrd="0" parTransId="{67326673-4B06-443C-9D2E-AE9E2095EDA0}" sibTransId="{E587CC32-CD67-4D31-B630-00A7D0B85EF3}"/>
    <dgm:cxn modelId="{470FDCD2-C5DA-48B6-9AA1-63C4E45D8380}" type="presOf" srcId="{4707F8DC-D643-4AC9-B835-5EF950022CB6}" destId="{A5E7C534-F3D0-4839-9457-F16D80CA80AD}" srcOrd="0" destOrd="0" presId="urn:microsoft.com/office/officeart/2005/8/layout/vList2"/>
    <dgm:cxn modelId="{549BE0DD-1726-4C8E-BD03-1EC587DC7B1B}" srcId="{7B6F5A6F-E2EA-49A3-81DD-69E64C617E58}" destId="{1BFEE38E-6140-4BCA-97E4-CF9F2CE4E9F2}" srcOrd="4" destOrd="0" parTransId="{41CB8C19-71E5-4365-926B-61F318C85F8F}" sibTransId="{AD61E102-9B7F-415A-8308-C3D55E1CC7FC}"/>
    <dgm:cxn modelId="{B47CDCEE-2726-41C6-A274-28B0C47C51B3}" srcId="{7B6F5A6F-E2EA-49A3-81DD-69E64C617E58}" destId="{632A6A26-E44F-4AEE-9637-C8E83D79874C}" srcOrd="0" destOrd="0" parTransId="{4E17CF87-C110-4114-A929-231ECD0255ED}" sibTransId="{87DF77A2-3FC3-44D8-A51A-18EC2272AF6B}"/>
    <dgm:cxn modelId="{4BBAD2F6-5CA7-490F-A497-02F9532CAE0D}" type="presOf" srcId="{632A6A26-E44F-4AEE-9637-C8E83D79874C}" destId="{FBCC218C-3906-4C38-AFC6-F357890A6D95}" srcOrd="0" destOrd="0" presId="urn:microsoft.com/office/officeart/2005/8/layout/vList2"/>
    <dgm:cxn modelId="{38E5F125-DBD1-4C5A-A6A7-57DE01E7D850}" type="presParOf" srcId="{48821616-7039-4C45-8C77-2C1723E83615}" destId="{FBCC218C-3906-4C38-AFC6-F357890A6D95}" srcOrd="0" destOrd="0" presId="urn:microsoft.com/office/officeart/2005/8/layout/vList2"/>
    <dgm:cxn modelId="{6F6A8CBB-63CE-4F67-81CA-62C2C68F8917}" type="presParOf" srcId="{48821616-7039-4C45-8C77-2C1723E83615}" destId="{2CAF6CF0-946E-44A9-A03E-C3C44278A9F3}" srcOrd="1" destOrd="0" presId="urn:microsoft.com/office/officeart/2005/8/layout/vList2"/>
    <dgm:cxn modelId="{D5660F7B-7024-463E-A541-5F99E018393D}" type="presParOf" srcId="{48821616-7039-4C45-8C77-2C1723E83615}" destId="{758E7D7B-13C9-4265-ACE1-8129F460E573}" srcOrd="2" destOrd="0" presId="urn:microsoft.com/office/officeart/2005/8/layout/vList2"/>
    <dgm:cxn modelId="{6A5A9D0F-0ACC-413B-BA45-5BB484559415}" type="presParOf" srcId="{48821616-7039-4C45-8C77-2C1723E83615}" destId="{DAB48B9F-0B8D-4BFC-97C6-7EEC0663BAD9}" srcOrd="3" destOrd="0" presId="urn:microsoft.com/office/officeart/2005/8/layout/vList2"/>
    <dgm:cxn modelId="{9DBBC6AF-9C6B-4468-BDB1-0196D1C54281}" type="presParOf" srcId="{48821616-7039-4C45-8C77-2C1723E83615}" destId="{A05B57DF-C24A-4847-BA41-6D789049DCEF}" srcOrd="4" destOrd="0" presId="urn:microsoft.com/office/officeart/2005/8/layout/vList2"/>
    <dgm:cxn modelId="{04372230-1504-4A38-99C7-5BCDC4822BF5}" type="presParOf" srcId="{48821616-7039-4C45-8C77-2C1723E83615}" destId="{09887DAD-4F06-47F0-A8F6-C911944F2690}" srcOrd="5" destOrd="0" presId="urn:microsoft.com/office/officeart/2005/8/layout/vList2"/>
    <dgm:cxn modelId="{AADC302F-765E-4F32-A2FC-DD47594E6AE0}" type="presParOf" srcId="{48821616-7039-4C45-8C77-2C1723E83615}" destId="{A5E7C534-F3D0-4839-9457-F16D80CA80AD}" srcOrd="6" destOrd="0" presId="urn:microsoft.com/office/officeart/2005/8/layout/vList2"/>
    <dgm:cxn modelId="{50085AD5-4BE5-4139-B310-D5EBF59AEC8F}" type="presParOf" srcId="{48821616-7039-4C45-8C77-2C1723E83615}" destId="{9579167C-A6CA-4912-B098-ADBD39410B50}" srcOrd="7" destOrd="0" presId="urn:microsoft.com/office/officeart/2005/8/layout/vList2"/>
    <dgm:cxn modelId="{BD0FD728-3C07-4B68-B65B-3BB99AD3CB9E}" type="presParOf" srcId="{48821616-7039-4C45-8C77-2C1723E83615}" destId="{7628DA44-1EAE-444E-8B0E-CE25C7891835}" srcOrd="8" destOrd="0" presId="urn:microsoft.com/office/officeart/2005/8/layout/vList2"/>
    <dgm:cxn modelId="{BECF793A-C0F3-493A-BDA3-173248627258}" type="presParOf" srcId="{48821616-7039-4C45-8C77-2C1723E83615}" destId="{E7C9C495-2501-4D3C-BEE1-EB760369A3E7}" srcOrd="9" destOrd="0" presId="urn:microsoft.com/office/officeart/2005/8/layout/vList2"/>
    <dgm:cxn modelId="{3AC497CE-78DC-4D06-9D9B-59D7C3203A13}" type="presParOf" srcId="{48821616-7039-4C45-8C77-2C1723E83615}" destId="{99F6822E-916A-41ED-BFA9-817BDBADACC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683A2-C47E-4F27-9695-91AA0C36A88A}">
      <dsp:nvSpPr>
        <dsp:cNvPr id="0" name=""/>
        <dsp:cNvSpPr/>
      </dsp:nvSpPr>
      <dsp:spPr>
        <a:xfrm>
          <a:off x="2136650" y="1801344"/>
          <a:ext cx="4230618" cy="3070123"/>
        </a:xfrm>
        <a:prstGeom prst="stripedRightArrow">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cap="small" baseline="0" dirty="0"/>
            <a:t>Data in Motion</a:t>
          </a:r>
          <a:endParaRPr lang="en-US" sz="2400" b="0" i="1" kern="1200" cap="small" baseline="0" dirty="0"/>
        </a:p>
      </dsp:txBody>
      <dsp:txXfrm>
        <a:off x="2616357" y="2568875"/>
        <a:ext cx="2983380" cy="1535061"/>
      </dsp:txXfrm>
    </dsp:sp>
    <dsp:sp modelId="{06434BD1-15CE-4781-A30E-13BEC5492AE8}">
      <dsp:nvSpPr>
        <dsp:cNvPr id="0" name=""/>
        <dsp:cNvSpPr/>
      </dsp:nvSpPr>
      <dsp:spPr>
        <a:xfrm rot="11317543">
          <a:off x="784432" y="2642036"/>
          <a:ext cx="1289386" cy="532320"/>
        </a:xfrm>
        <a:prstGeom prst="lef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C154533-3C07-44F9-9B1F-485E2F1878F7}">
      <dsp:nvSpPr>
        <dsp:cNvPr id="0" name=""/>
        <dsp:cNvSpPr/>
      </dsp:nvSpPr>
      <dsp:spPr>
        <a:xfrm>
          <a:off x="0" y="2282996"/>
          <a:ext cx="1510565" cy="1045962"/>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rtl="0">
            <a:lnSpc>
              <a:spcPct val="90000"/>
            </a:lnSpc>
            <a:spcBef>
              <a:spcPct val="0"/>
            </a:spcBef>
            <a:spcAft>
              <a:spcPct val="35000"/>
            </a:spcAft>
            <a:buNone/>
          </a:pPr>
          <a:r>
            <a:rPr lang="en-US" sz="2200" kern="1200" cap="small" baseline="0" dirty="0"/>
            <a:t>Linkages to other data</a:t>
          </a:r>
        </a:p>
      </dsp:txBody>
      <dsp:txXfrm>
        <a:off x="30635" y="2313631"/>
        <a:ext cx="1449295" cy="984692"/>
      </dsp:txXfrm>
    </dsp:sp>
    <dsp:sp modelId="{A4C70109-BE63-4683-98DB-6C6911B9C70F}">
      <dsp:nvSpPr>
        <dsp:cNvPr id="0" name=""/>
        <dsp:cNvSpPr/>
      </dsp:nvSpPr>
      <dsp:spPr>
        <a:xfrm rot="12579110">
          <a:off x="791335" y="1619223"/>
          <a:ext cx="1823468" cy="532320"/>
        </a:xfrm>
        <a:prstGeom prst="leftArrow">
          <a:avLst>
            <a:gd name="adj1" fmla="val 60000"/>
            <a:gd name="adj2" fmla="val 50000"/>
          </a:avLst>
        </a:prstGeom>
        <a:gradFill rotWithShape="0">
          <a:gsLst>
            <a:gs pos="0">
              <a:schemeClr val="accent3">
                <a:hueOff val="1875044"/>
                <a:satOff val="-2813"/>
                <a:lumOff val="-458"/>
                <a:alphaOff val="0"/>
                <a:tint val="100000"/>
                <a:shade val="100000"/>
                <a:satMod val="130000"/>
              </a:schemeClr>
            </a:gs>
            <a:gs pos="100000">
              <a:schemeClr val="accent3">
                <a:hueOff val="1875044"/>
                <a:satOff val="-2813"/>
                <a:lumOff val="-45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8BA68F7-55D0-47E4-B00E-AC43B2E05C5C}">
      <dsp:nvSpPr>
        <dsp:cNvPr id="0" name=""/>
        <dsp:cNvSpPr/>
      </dsp:nvSpPr>
      <dsp:spPr>
        <a:xfrm>
          <a:off x="155446" y="911342"/>
          <a:ext cx="1510565" cy="1045962"/>
        </a:xfrm>
        <a:prstGeom prst="roundRect">
          <a:avLst>
            <a:gd name="adj" fmla="val 10000"/>
          </a:avLst>
        </a:prstGeom>
        <a:gradFill rotWithShape="0">
          <a:gsLst>
            <a:gs pos="0">
              <a:schemeClr val="accent3">
                <a:hueOff val="1875044"/>
                <a:satOff val="-2813"/>
                <a:lumOff val="-458"/>
                <a:alphaOff val="0"/>
                <a:tint val="100000"/>
                <a:shade val="100000"/>
                <a:satMod val="130000"/>
              </a:schemeClr>
            </a:gs>
            <a:gs pos="100000">
              <a:schemeClr val="accent3">
                <a:hueOff val="1875044"/>
                <a:satOff val="-2813"/>
                <a:lumOff val="-45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rtl="0">
            <a:lnSpc>
              <a:spcPct val="90000"/>
            </a:lnSpc>
            <a:spcBef>
              <a:spcPct val="0"/>
            </a:spcBef>
            <a:spcAft>
              <a:spcPct val="35000"/>
            </a:spcAft>
            <a:buNone/>
          </a:pPr>
          <a:r>
            <a:rPr lang="en-US" sz="2200" kern="1200" cap="small" baseline="0" dirty="0"/>
            <a:t>Place</a:t>
          </a:r>
        </a:p>
      </dsp:txBody>
      <dsp:txXfrm>
        <a:off x="186081" y="941977"/>
        <a:ext cx="1449295" cy="984692"/>
      </dsp:txXfrm>
    </dsp:sp>
    <dsp:sp modelId="{FC72948B-DACA-456D-B02A-86957A5FF4D2}">
      <dsp:nvSpPr>
        <dsp:cNvPr id="0" name=""/>
        <dsp:cNvSpPr/>
      </dsp:nvSpPr>
      <dsp:spPr>
        <a:xfrm rot="14187734">
          <a:off x="2300887" y="1091700"/>
          <a:ext cx="1279249" cy="532320"/>
        </a:xfrm>
        <a:prstGeom prst="leftArrow">
          <a:avLst>
            <a:gd name="adj1" fmla="val 60000"/>
            <a:gd name="adj2" fmla="val 50000"/>
          </a:avLst>
        </a:prstGeom>
        <a:gradFill rotWithShape="0">
          <a:gsLst>
            <a:gs pos="0">
              <a:schemeClr val="accent3">
                <a:hueOff val="3750088"/>
                <a:satOff val="-5627"/>
                <a:lumOff val="-915"/>
                <a:alphaOff val="0"/>
                <a:tint val="100000"/>
                <a:shade val="100000"/>
                <a:satMod val="130000"/>
              </a:schemeClr>
            </a:gs>
            <a:gs pos="100000">
              <a:schemeClr val="accent3">
                <a:hueOff val="3750088"/>
                <a:satOff val="-5627"/>
                <a:lumOff val="-91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853C00A-47BB-4B67-AAC6-2D2260A9AFF3}">
      <dsp:nvSpPr>
        <dsp:cNvPr id="0" name=""/>
        <dsp:cNvSpPr/>
      </dsp:nvSpPr>
      <dsp:spPr>
        <a:xfrm>
          <a:off x="1831845" y="301738"/>
          <a:ext cx="1510565" cy="1045962"/>
        </a:xfrm>
        <a:prstGeom prst="roundRect">
          <a:avLst>
            <a:gd name="adj" fmla="val 10000"/>
          </a:avLst>
        </a:prstGeom>
        <a:gradFill rotWithShape="0">
          <a:gsLst>
            <a:gs pos="0">
              <a:schemeClr val="accent3">
                <a:hueOff val="3750088"/>
                <a:satOff val="-5627"/>
                <a:lumOff val="-915"/>
                <a:alphaOff val="0"/>
                <a:tint val="100000"/>
                <a:shade val="100000"/>
                <a:satMod val="130000"/>
              </a:schemeClr>
            </a:gs>
            <a:gs pos="100000">
              <a:schemeClr val="accent3">
                <a:hueOff val="3750088"/>
                <a:satOff val="-5627"/>
                <a:lumOff val="-91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rtl="0">
            <a:lnSpc>
              <a:spcPct val="90000"/>
            </a:lnSpc>
            <a:spcBef>
              <a:spcPct val="0"/>
            </a:spcBef>
            <a:spcAft>
              <a:spcPct val="35000"/>
            </a:spcAft>
            <a:buNone/>
          </a:pPr>
          <a:r>
            <a:rPr lang="en-US" sz="2200" kern="1200" cap="small" baseline="0" dirty="0"/>
            <a:t>Users</a:t>
          </a:r>
        </a:p>
      </dsp:txBody>
      <dsp:txXfrm>
        <a:off x="1862480" y="332373"/>
        <a:ext cx="1449295" cy="984692"/>
      </dsp:txXfrm>
    </dsp:sp>
    <dsp:sp modelId="{8F5A67AF-4AFD-476A-9DC7-2160A0785738}">
      <dsp:nvSpPr>
        <dsp:cNvPr id="0" name=""/>
        <dsp:cNvSpPr/>
      </dsp:nvSpPr>
      <dsp:spPr>
        <a:xfrm rot="16222942">
          <a:off x="3696959" y="899439"/>
          <a:ext cx="1138974" cy="532320"/>
        </a:xfrm>
        <a:prstGeom prst="leftArrow">
          <a:avLst>
            <a:gd name="adj1" fmla="val 60000"/>
            <a:gd name="adj2" fmla="val 50000"/>
          </a:avLst>
        </a:prstGeom>
        <a:gradFill rotWithShape="0">
          <a:gsLst>
            <a:gs pos="0">
              <a:schemeClr val="accent3">
                <a:hueOff val="5625132"/>
                <a:satOff val="-8440"/>
                <a:lumOff val="-1373"/>
                <a:alphaOff val="0"/>
                <a:tint val="100000"/>
                <a:shade val="100000"/>
                <a:satMod val="130000"/>
              </a:schemeClr>
            </a:gs>
            <a:gs pos="100000">
              <a:schemeClr val="accent3">
                <a:hueOff val="5625132"/>
                <a:satOff val="-8440"/>
                <a:lumOff val="-137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BE2F9B2-6252-4811-BA34-1B8662BACA98}">
      <dsp:nvSpPr>
        <dsp:cNvPr id="0" name=""/>
        <dsp:cNvSpPr/>
      </dsp:nvSpPr>
      <dsp:spPr>
        <a:xfrm>
          <a:off x="3514965" y="73144"/>
          <a:ext cx="1510565" cy="1045962"/>
        </a:xfrm>
        <a:prstGeom prst="roundRect">
          <a:avLst>
            <a:gd name="adj" fmla="val 10000"/>
          </a:avLst>
        </a:prstGeom>
        <a:gradFill rotWithShape="0">
          <a:gsLst>
            <a:gs pos="0">
              <a:schemeClr val="accent3">
                <a:hueOff val="5625132"/>
                <a:satOff val="-8440"/>
                <a:lumOff val="-1373"/>
                <a:alphaOff val="0"/>
                <a:tint val="100000"/>
                <a:shade val="100000"/>
                <a:satMod val="130000"/>
              </a:schemeClr>
            </a:gs>
            <a:gs pos="100000">
              <a:schemeClr val="accent3">
                <a:hueOff val="5625132"/>
                <a:satOff val="-8440"/>
                <a:lumOff val="-137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rtl="0">
            <a:lnSpc>
              <a:spcPct val="90000"/>
            </a:lnSpc>
            <a:spcBef>
              <a:spcPct val="0"/>
            </a:spcBef>
            <a:spcAft>
              <a:spcPct val="35000"/>
            </a:spcAft>
            <a:buNone/>
          </a:pPr>
          <a:r>
            <a:rPr lang="en-US" sz="2200" kern="1200" cap="small" baseline="0" dirty="0"/>
            <a:t>Movement of data</a:t>
          </a:r>
        </a:p>
      </dsp:txBody>
      <dsp:txXfrm>
        <a:off x="3545600" y="103779"/>
        <a:ext cx="1449295" cy="984692"/>
      </dsp:txXfrm>
    </dsp:sp>
    <dsp:sp modelId="{D80E94FF-3358-4E86-8914-2C9A52D3F2D7}">
      <dsp:nvSpPr>
        <dsp:cNvPr id="0" name=""/>
        <dsp:cNvSpPr/>
      </dsp:nvSpPr>
      <dsp:spPr>
        <a:xfrm rot="18234190">
          <a:off x="4936083" y="1093426"/>
          <a:ext cx="1288807" cy="532320"/>
        </a:xfrm>
        <a:prstGeom prst="leftArrow">
          <a:avLst>
            <a:gd name="adj1" fmla="val 60000"/>
            <a:gd name="adj2" fmla="val 50000"/>
          </a:avLst>
        </a:prstGeom>
        <a:gradFill rotWithShape="0">
          <a:gsLst>
            <a:gs pos="0">
              <a:schemeClr val="accent3">
                <a:hueOff val="7500176"/>
                <a:satOff val="-11253"/>
                <a:lumOff val="-1830"/>
                <a:alphaOff val="0"/>
                <a:tint val="100000"/>
                <a:shade val="100000"/>
                <a:satMod val="130000"/>
              </a:schemeClr>
            </a:gs>
            <a:gs pos="100000">
              <a:schemeClr val="accent3">
                <a:hueOff val="7500176"/>
                <a:satOff val="-11253"/>
                <a:lumOff val="-183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BD2B323-AD80-4B08-8C68-1D2EEC8DA266}">
      <dsp:nvSpPr>
        <dsp:cNvPr id="0" name=""/>
        <dsp:cNvSpPr/>
      </dsp:nvSpPr>
      <dsp:spPr>
        <a:xfrm>
          <a:off x="5184646" y="301762"/>
          <a:ext cx="1510565" cy="1045962"/>
        </a:xfrm>
        <a:prstGeom prst="roundRect">
          <a:avLst>
            <a:gd name="adj" fmla="val 10000"/>
          </a:avLst>
        </a:prstGeom>
        <a:gradFill rotWithShape="0">
          <a:gsLst>
            <a:gs pos="0">
              <a:schemeClr val="accent3">
                <a:hueOff val="7500176"/>
                <a:satOff val="-11253"/>
                <a:lumOff val="-1830"/>
                <a:alphaOff val="0"/>
                <a:tint val="100000"/>
                <a:shade val="100000"/>
                <a:satMod val="130000"/>
              </a:schemeClr>
            </a:gs>
            <a:gs pos="100000">
              <a:schemeClr val="accent3">
                <a:hueOff val="7500176"/>
                <a:satOff val="-11253"/>
                <a:lumOff val="-183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rtl="0">
            <a:lnSpc>
              <a:spcPct val="90000"/>
            </a:lnSpc>
            <a:spcBef>
              <a:spcPct val="0"/>
            </a:spcBef>
            <a:spcAft>
              <a:spcPct val="35000"/>
            </a:spcAft>
            <a:buNone/>
          </a:pPr>
          <a:r>
            <a:rPr lang="en-US" sz="2200" kern="1200" cap="small" baseline="0" dirty="0"/>
            <a:t>Business area</a:t>
          </a:r>
        </a:p>
      </dsp:txBody>
      <dsp:txXfrm>
        <a:off x="5215281" y="332397"/>
        <a:ext cx="1449295" cy="984692"/>
      </dsp:txXfrm>
    </dsp:sp>
    <dsp:sp modelId="{4AECD3F0-561E-46D2-BDDD-628ADD22314F}">
      <dsp:nvSpPr>
        <dsp:cNvPr id="0" name=""/>
        <dsp:cNvSpPr/>
      </dsp:nvSpPr>
      <dsp:spPr>
        <a:xfrm rot="19831089">
          <a:off x="5894731" y="1621152"/>
          <a:ext cx="1840771" cy="532320"/>
        </a:xfrm>
        <a:prstGeom prst="leftArrow">
          <a:avLst>
            <a:gd name="adj1" fmla="val 60000"/>
            <a:gd name="adj2" fmla="val 50000"/>
          </a:avLst>
        </a:prstGeom>
        <a:gradFill rotWithShape="0">
          <a:gsLst>
            <a:gs pos="0">
              <a:schemeClr val="accent3">
                <a:hueOff val="9375220"/>
                <a:satOff val="-14067"/>
                <a:lumOff val="-2288"/>
                <a:alphaOff val="0"/>
                <a:tint val="100000"/>
                <a:shade val="100000"/>
                <a:satMod val="130000"/>
              </a:schemeClr>
            </a:gs>
            <a:gs pos="100000">
              <a:schemeClr val="accent3">
                <a:hueOff val="9375220"/>
                <a:satOff val="-14067"/>
                <a:lumOff val="-228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DB27D3A-C7F0-4559-8E0A-1092A04652C0}">
      <dsp:nvSpPr>
        <dsp:cNvPr id="0" name=""/>
        <dsp:cNvSpPr/>
      </dsp:nvSpPr>
      <dsp:spPr>
        <a:xfrm>
          <a:off x="6861041" y="911365"/>
          <a:ext cx="1510565" cy="1045962"/>
        </a:xfrm>
        <a:prstGeom prst="roundRect">
          <a:avLst>
            <a:gd name="adj" fmla="val 10000"/>
          </a:avLst>
        </a:prstGeom>
        <a:gradFill rotWithShape="0">
          <a:gsLst>
            <a:gs pos="0">
              <a:schemeClr val="accent3">
                <a:hueOff val="9375220"/>
                <a:satOff val="-14067"/>
                <a:lumOff val="-2288"/>
                <a:alphaOff val="0"/>
                <a:tint val="100000"/>
                <a:shade val="100000"/>
                <a:satMod val="130000"/>
              </a:schemeClr>
            </a:gs>
            <a:gs pos="100000">
              <a:schemeClr val="accent3">
                <a:hueOff val="9375220"/>
                <a:satOff val="-14067"/>
                <a:lumOff val="-228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rtl="0">
            <a:lnSpc>
              <a:spcPct val="90000"/>
            </a:lnSpc>
            <a:spcBef>
              <a:spcPct val="0"/>
            </a:spcBef>
            <a:spcAft>
              <a:spcPct val="35000"/>
            </a:spcAft>
            <a:buNone/>
          </a:pPr>
          <a:r>
            <a:rPr lang="en-US" sz="2200" kern="1200" cap="small" baseline="0" dirty="0"/>
            <a:t>Time</a:t>
          </a:r>
        </a:p>
      </dsp:txBody>
      <dsp:txXfrm>
        <a:off x="6891676" y="942000"/>
        <a:ext cx="1449295" cy="984692"/>
      </dsp:txXfrm>
    </dsp:sp>
    <dsp:sp modelId="{B6BECEB0-51D3-4B57-BEA3-6D96D37551DA}">
      <dsp:nvSpPr>
        <dsp:cNvPr id="0" name=""/>
        <dsp:cNvSpPr/>
      </dsp:nvSpPr>
      <dsp:spPr>
        <a:xfrm rot="21009434">
          <a:off x="6085701" y="2581572"/>
          <a:ext cx="1965687" cy="532320"/>
        </a:xfrm>
        <a:prstGeom prst="leftArrow">
          <a:avLst>
            <a:gd name="adj1" fmla="val 60000"/>
            <a:gd name="adj2" fmla="val 50000"/>
          </a:avLst>
        </a:prstGeom>
        <a:gradFill rotWithShape="0">
          <a:gsLst>
            <a:gs pos="0">
              <a:schemeClr val="accent3">
                <a:hueOff val="11250264"/>
                <a:satOff val="-16880"/>
                <a:lumOff val="-2745"/>
                <a:alphaOff val="0"/>
                <a:tint val="100000"/>
                <a:shade val="100000"/>
                <a:satMod val="130000"/>
              </a:schemeClr>
            </a:gs>
            <a:gs pos="100000">
              <a:schemeClr val="accent3">
                <a:hueOff val="11250264"/>
                <a:satOff val="-16880"/>
                <a:lumOff val="-274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3F44E90-98CB-4EA3-AD0F-749E27B0A7BA}">
      <dsp:nvSpPr>
        <dsp:cNvPr id="0" name=""/>
        <dsp:cNvSpPr/>
      </dsp:nvSpPr>
      <dsp:spPr>
        <a:xfrm>
          <a:off x="6993354" y="2206756"/>
          <a:ext cx="1510565" cy="1045962"/>
        </a:xfrm>
        <a:prstGeom prst="roundRect">
          <a:avLst>
            <a:gd name="adj" fmla="val 10000"/>
          </a:avLst>
        </a:prstGeom>
        <a:gradFill rotWithShape="0">
          <a:gsLst>
            <a:gs pos="0">
              <a:schemeClr val="accent3">
                <a:hueOff val="11250264"/>
                <a:satOff val="-16880"/>
                <a:lumOff val="-2745"/>
                <a:alphaOff val="0"/>
                <a:tint val="100000"/>
                <a:shade val="100000"/>
                <a:satMod val="130000"/>
              </a:schemeClr>
            </a:gs>
            <a:gs pos="100000">
              <a:schemeClr val="accent3">
                <a:hueOff val="11250264"/>
                <a:satOff val="-16880"/>
                <a:lumOff val="-274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rtl="0">
            <a:lnSpc>
              <a:spcPct val="90000"/>
            </a:lnSpc>
            <a:spcBef>
              <a:spcPct val="0"/>
            </a:spcBef>
            <a:spcAft>
              <a:spcPct val="35000"/>
            </a:spcAft>
            <a:buNone/>
          </a:pPr>
          <a:r>
            <a:rPr lang="en-US" sz="2200" kern="1200" cap="small" baseline="0" dirty="0"/>
            <a:t>Report</a:t>
          </a:r>
        </a:p>
      </dsp:txBody>
      <dsp:txXfrm>
        <a:off x="7023989" y="2237391"/>
        <a:ext cx="1449295" cy="984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C218C-3906-4C38-AFC6-F357890A6D95}">
      <dsp:nvSpPr>
        <dsp:cNvPr id="0" name=""/>
        <dsp:cNvSpPr/>
      </dsp:nvSpPr>
      <dsp:spPr>
        <a:xfrm>
          <a:off x="0" y="3397"/>
          <a:ext cx="8339328" cy="711359"/>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rgbClr val="011B3D"/>
              </a:solidFill>
              <a:latin typeface="Arial Black" pitchFamily="34" charset="0"/>
              <a:cs typeface="Arial" pitchFamily="34" charset="0"/>
            </a:rPr>
            <a:t>Increasing NIEM international adoption</a:t>
          </a:r>
          <a:r>
            <a:rPr lang="en-US" sz="1600" kern="1200" dirty="0">
              <a:solidFill>
                <a:srgbClr val="011B3D"/>
              </a:solidFill>
              <a:latin typeface="Arial Black" pitchFamily="34" charset="0"/>
              <a:cs typeface="Arial" pitchFamily="34" charset="0"/>
            </a:rPr>
            <a:t> (Canadian cross-border initiatives)</a:t>
          </a:r>
          <a:endParaRPr lang="en-US" sz="1600" kern="1200" dirty="0">
            <a:solidFill>
              <a:srgbClr val="011B3D"/>
            </a:solidFill>
          </a:endParaRPr>
        </a:p>
      </dsp:txBody>
      <dsp:txXfrm>
        <a:off x="34726" y="38123"/>
        <a:ext cx="8269876" cy="641907"/>
      </dsp:txXfrm>
    </dsp:sp>
    <dsp:sp modelId="{758E7D7B-13C9-4265-ACE1-8129F460E573}">
      <dsp:nvSpPr>
        <dsp:cNvPr id="0" name=""/>
        <dsp:cNvSpPr/>
      </dsp:nvSpPr>
      <dsp:spPr>
        <a:xfrm>
          <a:off x="0" y="760837"/>
          <a:ext cx="8339328" cy="711359"/>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rgbClr val="011B3D"/>
              </a:solidFill>
              <a:latin typeface="Arial Black" pitchFamily="34" charset="0"/>
              <a:cs typeface="Arial" pitchFamily="34" charset="0"/>
            </a:rPr>
            <a:t>Broadening NIEM state &amp; local implementations</a:t>
          </a:r>
          <a:endParaRPr lang="en-US" sz="1600" kern="1200" dirty="0">
            <a:solidFill>
              <a:srgbClr val="011B3D"/>
            </a:solidFill>
          </a:endParaRPr>
        </a:p>
      </dsp:txBody>
      <dsp:txXfrm>
        <a:off x="34726" y="795563"/>
        <a:ext cx="8269876" cy="641907"/>
      </dsp:txXfrm>
    </dsp:sp>
    <dsp:sp modelId="{A05B57DF-C24A-4847-BA41-6D789049DCEF}">
      <dsp:nvSpPr>
        <dsp:cNvPr id="0" name=""/>
        <dsp:cNvSpPr/>
      </dsp:nvSpPr>
      <dsp:spPr>
        <a:xfrm>
          <a:off x="0" y="1518277"/>
          <a:ext cx="8339328" cy="711359"/>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rgbClr val="011B3D"/>
              </a:solidFill>
              <a:latin typeface="Arial Black" pitchFamily="34" charset="0"/>
              <a:cs typeface="Arial" pitchFamily="34" charset="0"/>
            </a:rPr>
            <a:t>Developing enabling standards for NIEM and the Information Sharing Environment (Object Management Group and OASIS engagement)</a:t>
          </a:r>
        </a:p>
      </dsp:txBody>
      <dsp:txXfrm>
        <a:off x="34726" y="1553003"/>
        <a:ext cx="8269876" cy="641907"/>
      </dsp:txXfrm>
    </dsp:sp>
    <dsp:sp modelId="{A5E7C534-F3D0-4839-9457-F16D80CA80AD}">
      <dsp:nvSpPr>
        <dsp:cNvPr id="0" name=""/>
        <dsp:cNvSpPr/>
      </dsp:nvSpPr>
      <dsp:spPr>
        <a:xfrm>
          <a:off x="0" y="2275717"/>
          <a:ext cx="8339328" cy="711359"/>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rgbClr val="011B3D"/>
              </a:solidFill>
              <a:latin typeface="Arial Black" pitchFamily="34" charset="0"/>
              <a:cs typeface="Arial" pitchFamily="34" charset="0"/>
            </a:rPr>
            <a:t>Institutionalizing a common privacy &amp; security framework</a:t>
          </a:r>
        </a:p>
      </dsp:txBody>
      <dsp:txXfrm>
        <a:off x="34726" y="2310443"/>
        <a:ext cx="8269876" cy="641907"/>
      </dsp:txXfrm>
    </dsp:sp>
    <dsp:sp modelId="{7628DA44-1EAE-444E-8B0E-CE25C7891835}">
      <dsp:nvSpPr>
        <dsp:cNvPr id="0" name=""/>
        <dsp:cNvSpPr/>
      </dsp:nvSpPr>
      <dsp:spPr>
        <a:xfrm>
          <a:off x="0" y="3033157"/>
          <a:ext cx="8339328" cy="711359"/>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rgbClr val="011B3D"/>
              </a:solidFill>
              <a:latin typeface="Arial Black" pitchFamily="34" charset="0"/>
              <a:cs typeface="Arial" pitchFamily="34" charset="0"/>
            </a:rPr>
            <a:t>On-boarding new and strengthening existing NIEM Domains</a:t>
          </a:r>
        </a:p>
      </dsp:txBody>
      <dsp:txXfrm>
        <a:off x="34726" y="3067883"/>
        <a:ext cx="8269876" cy="641907"/>
      </dsp:txXfrm>
    </dsp:sp>
    <dsp:sp modelId="{99F6822E-916A-41ED-BFA9-817BDBADACC1}">
      <dsp:nvSpPr>
        <dsp:cNvPr id="0" name=""/>
        <dsp:cNvSpPr/>
      </dsp:nvSpPr>
      <dsp:spPr>
        <a:xfrm>
          <a:off x="0" y="3793994"/>
          <a:ext cx="8339328" cy="845117"/>
        </a:xfrm>
        <a:prstGeom prst="roundRect">
          <a:avLst/>
        </a:prstGeom>
        <a:solidFill>
          <a:schemeClr val="bg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1" kern="1200" dirty="0">
              <a:solidFill>
                <a:srgbClr val="011B3D"/>
              </a:solidFill>
              <a:latin typeface="Arial Black" pitchFamily="34" charset="0"/>
              <a:cs typeface="Arial" pitchFamily="34" charset="0"/>
            </a:rPr>
            <a:t>Expanding governance to support other Federal agencies</a:t>
          </a:r>
        </a:p>
      </dsp:txBody>
      <dsp:txXfrm>
        <a:off x="41255" y="3835249"/>
        <a:ext cx="8256818" cy="762607"/>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5E55B-D855-4A2D-BDBA-EC5D4CA336B2}" type="datetimeFigureOut">
              <a:rPr lang="en-US" smtClean="0"/>
              <a:t>12/19/2020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A9BAC-443C-47BE-889A-35993756C5CC}" type="slidenum">
              <a:rPr lang="en-US" smtClean="0"/>
              <a:t>‹#›</a:t>
            </a:fld>
            <a:endParaRPr lang="en-US"/>
          </a:p>
        </p:txBody>
      </p:sp>
    </p:spTree>
    <p:extLst>
      <p:ext uri="{BB962C8B-B14F-4D97-AF65-F5344CB8AC3E}">
        <p14:creationId xmlns:p14="http://schemas.microsoft.com/office/powerpoint/2010/main" val="1826377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reference.niem.gov/niem/specification/high-level-version-architecture/3.0/high-level-version-architecture-3.0.html"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AC517BDE-A33E-4C66-B519-4972345D78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5EB89962-C02C-4408-A262-864479561E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a:solidFill>
                  <a:schemeClr val="bg1"/>
                </a:solidFill>
                <a:latin typeface="Arial"/>
                <a:cs typeface="Arial"/>
              </a:rPr>
              <a:t>NIEM intentionally does not address </a:t>
            </a:r>
            <a:r>
              <a:rPr lang="en-US" dirty="0">
                <a:solidFill>
                  <a:schemeClr val="bg1"/>
                </a:solidFill>
                <a:latin typeface="Arial"/>
                <a:cs typeface="Arial"/>
              </a:rPr>
              <a:t>standardizing data inside legacy systems. NIEM serves as a translation layer (providing a common understanding) between and across disparate systems	</a:t>
            </a:r>
            <a:endParaRPr lang="en-US" altLang="en-US" dirty="0"/>
          </a:p>
        </p:txBody>
      </p:sp>
      <p:sp>
        <p:nvSpPr>
          <p:cNvPr id="74756" name="Slide Number Placeholder 3">
            <a:extLst>
              <a:ext uri="{FF2B5EF4-FFF2-40B4-BE49-F238E27FC236}">
                <a16:creationId xmlns:a16="http://schemas.microsoft.com/office/drawing/2014/main" id="{D3D12D83-D614-4CFC-9E1F-645FC2FAC6C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3DBA683-66A8-4911-8F33-7A91490D4747}"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4A2236F4-CB6B-E44A-8EDC-90F449564AEE}" type="slidenum">
              <a:rPr lang="en-US" smtClean="0">
                <a:solidFill>
                  <a:prstClr val="black"/>
                </a:solidFill>
              </a:rPr>
              <a:pPr/>
              <a:t>25</a:t>
            </a:fld>
            <a:endParaRPr lang="en-US" dirty="0">
              <a:solidFill>
                <a:prstClr val="black"/>
              </a:solidFill>
            </a:endParaRPr>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96121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27051-D558-4E98-929E-BA4B8DFDB0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Notes Placeholder 5">
            <a:extLst>
              <a:ext uri="{FF2B5EF4-FFF2-40B4-BE49-F238E27FC236}">
                <a16:creationId xmlns:a16="http://schemas.microsoft.com/office/drawing/2014/main" id="{FB259D21-E107-4ABD-BE67-CEFC999FA42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2573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0D543BE0-1462-4AEB-A828-86EA7410BD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a:extLst>
              <a:ext uri="{FF2B5EF4-FFF2-40B4-BE49-F238E27FC236}">
                <a16:creationId xmlns:a16="http://schemas.microsoft.com/office/drawing/2014/main" id="{11FA8023-475F-42C1-B181-8678DB902F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164" name="Slide Number Placeholder 3">
            <a:extLst>
              <a:ext uri="{FF2B5EF4-FFF2-40B4-BE49-F238E27FC236}">
                <a16:creationId xmlns:a16="http://schemas.microsoft.com/office/drawing/2014/main" id="{A3B96438-EDAC-411C-9246-F1D3EF12BFF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184FCEF-2680-498D-B700-1557CE664A7E}" type="slidenum">
              <a:rPr lang="en-US" altLang="en-US">
                <a:latin typeface="Calibri" panose="020F0502020204030204" pitchFamily="34" charset="0"/>
              </a:rPr>
              <a:pPr eaLnBrk="1" hangingPunct="1"/>
              <a:t>30</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361A6BB3-509B-44FF-8C57-531B47EA38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87936B42-9FAA-4870-B1E7-D3F2958838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3188" name="Slide Number Placeholder 3">
            <a:extLst>
              <a:ext uri="{FF2B5EF4-FFF2-40B4-BE49-F238E27FC236}">
                <a16:creationId xmlns:a16="http://schemas.microsoft.com/office/drawing/2014/main" id="{E030F1D4-6DE2-4CAC-8141-002097F68FC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6E514C7-ADAE-4BD3-8DAE-EAB26A58B7FE}" type="slidenum">
              <a:rPr lang="en-US" altLang="en-US">
                <a:latin typeface="Calibri" panose="020F0502020204030204" pitchFamily="34" charset="0"/>
              </a:rPr>
              <a:pPr eaLnBrk="1" hangingPunct="1"/>
              <a:t>31</a:t>
            </a:fld>
            <a:endParaRPr lang="en-US" altLang="en-US">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F7AD9D6A-E4E8-4237-BD19-386A06FE8B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id="{E01391E2-635C-48C4-A06E-28F3CCD301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4212" name="Slide Number Placeholder 3">
            <a:extLst>
              <a:ext uri="{FF2B5EF4-FFF2-40B4-BE49-F238E27FC236}">
                <a16:creationId xmlns:a16="http://schemas.microsoft.com/office/drawing/2014/main" id="{8E0725A3-B85D-4F31-B6C6-22BCD97B03D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CDD30FF-E5B2-4086-BBB5-C528750C7DE1}" type="slidenum">
              <a:rPr lang="en-US" altLang="en-US">
                <a:latin typeface="Calibri" panose="020F0502020204030204" pitchFamily="34" charset="0"/>
              </a:rPr>
              <a:pPr eaLnBrk="1" hangingPunct="1"/>
              <a:t>32</a:t>
            </a:fld>
            <a:endParaRPr lang="en-US"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A3A6D1DE-4FFB-4800-85BB-0332E4A512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a:extLst>
              <a:ext uri="{FF2B5EF4-FFF2-40B4-BE49-F238E27FC236}">
                <a16:creationId xmlns:a16="http://schemas.microsoft.com/office/drawing/2014/main" id="{91148A4D-D463-40CD-B243-822E014917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5236" name="Slide Number Placeholder 3">
            <a:extLst>
              <a:ext uri="{FF2B5EF4-FFF2-40B4-BE49-F238E27FC236}">
                <a16:creationId xmlns:a16="http://schemas.microsoft.com/office/drawing/2014/main" id="{0A3CF58C-F832-4A45-AD97-6CD469F36B3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31628C6-B1E1-4A0C-9EDC-7C0422BF60DB}" type="slidenum">
              <a:rPr lang="en-US" altLang="en-US">
                <a:latin typeface="Calibri" panose="020F0502020204030204" pitchFamily="34" charset="0"/>
              </a:rPr>
              <a:pPr eaLnBrk="1" hangingPunct="1"/>
              <a:t>33</a:t>
            </a:fld>
            <a:endParaRPr lang="en-US" altLang="en-US">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baseline="0" dirty="0"/>
              <a:t>Information sharing requires integration with POLICY</a:t>
            </a:r>
            <a:endParaRPr lang="en-US" dirty="0"/>
          </a:p>
          <a:p>
            <a:pPr eaLnBrk="1" hangingPunct="1">
              <a:spcBef>
                <a:spcPct val="0"/>
              </a:spcBef>
            </a:pPr>
            <a:endParaRPr lang="en-US" dirty="0"/>
          </a:p>
          <a:p>
            <a:pPr eaLnBrk="1" hangingPunct="1">
              <a:spcBef>
                <a:spcPct val="0"/>
              </a:spcBef>
            </a:pPr>
            <a:r>
              <a:rPr lang="en-US" dirty="0"/>
              <a:t>There is a “driving</a:t>
            </a:r>
            <a:r>
              <a:rPr lang="en-US" baseline="0" dirty="0"/>
              <a:t> need” and it is often “critical and urgent”</a:t>
            </a:r>
          </a:p>
          <a:p>
            <a:pPr eaLnBrk="1" hangingPunct="1">
              <a:spcBef>
                <a:spcPct val="0"/>
              </a:spcBef>
            </a:pPr>
            <a:endParaRPr lang="en-US" baseline="0" dirty="0"/>
          </a:p>
        </p:txBody>
      </p:sp>
      <p:sp>
        <p:nvSpPr>
          <p:cNvPr id="64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46D1A81-D2D1-4710-B367-4E524E5C7999}" type="slidenum">
              <a:rPr lang="en-US" smtClean="0"/>
              <a:pPr fontAlgn="base">
                <a:spcBef>
                  <a:spcPct val="0"/>
                </a:spcBef>
                <a:spcAft>
                  <a:spcPct val="0"/>
                </a:spcAft>
                <a:defRPr/>
              </a:pPr>
              <a:t>34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a:t>
            </a:r>
            <a:r>
              <a:rPr lang="en-US" baseline="0" dirty="0"/>
              <a:t> </a:t>
            </a:r>
            <a:r>
              <a:rPr lang="en-US" dirty="0"/>
              <a:t>scenario for Suspicious Activity Reporting (SAR) shows the end-to-end reporting and sharing of suspicious activities from the point of observation to the point the information enters the information sharing environment. It depicts the gaps in information sharing that SAR addressed to monitor trends in suspicious activity reporting and allow authorities to respond appropriately.</a:t>
            </a:r>
          </a:p>
        </p:txBody>
      </p:sp>
      <p:sp>
        <p:nvSpPr>
          <p:cNvPr id="4" name="Slide Number Placeholder 3"/>
          <p:cNvSpPr>
            <a:spLocks noGrp="1"/>
          </p:cNvSpPr>
          <p:nvPr>
            <p:ph type="sldNum" sz="quarter" idx="10"/>
          </p:nvPr>
        </p:nvSpPr>
        <p:spPr/>
        <p:txBody>
          <a:bodyPr/>
          <a:lstStyle/>
          <a:p>
            <a:fld id="{9C999C30-B0D0-4828-A905-78622D622BFF}" type="slidenum">
              <a:rPr lang="en-US" smtClean="0"/>
              <a:pPr/>
              <a:t>35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data exchange standard illustrates how reported information on </a:t>
            </a:r>
            <a:r>
              <a:rPr lang="en-US" sz="1200" kern="1200" dirty="0" err="1">
                <a:solidFill>
                  <a:schemeClr val="tx1"/>
                </a:solidFill>
                <a:latin typeface="+mn-lt"/>
                <a:ea typeface="+mn-ea"/>
                <a:cs typeface="+mn-cs"/>
              </a:rPr>
              <a:t>watchlist</a:t>
            </a:r>
            <a:r>
              <a:rPr lang="en-US" sz="1200" kern="1200" dirty="0">
                <a:solidFill>
                  <a:schemeClr val="tx1"/>
                </a:solidFill>
                <a:latin typeface="+mn-lt"/>
                <a:ea typeface="+mn-ea"/>
                <a:cs typeface="+mn-cs"/>
              </a:rPr>
              <a:t> persons enters the information sharing environment. Upon entry into the information sharing environment, the reported information is transferred to multiple stakeholders across both the private and public sectors. This data exchange standard bridges gaps that assist authorities with the needed terrorist </a:t>
            </a:r>
            <a:r>
              <a:rPr lang="en-US" sz="1200" kern="1200" dirty="0" err="1">
                <a:solidFill>
                  <a:schemeClr val="tx1"/>
                </a:solidFill>
                <a:latin typeface="+mn-lt"/>
                <a:ea typeface="+mn-ea"/>
                <a:cs typeface="+mn-cs"/>
              </a:rPr>
              <a:t>watchlist</a:t>
            </a:r>
            <a:r>
              <a:rPr lang="en-US" sz="1200" kern="1200" dirty="0">
                <a:solidFill>
                  <a:schemeClr val="tx1"/>
                </a:solidFill>
                <a:latin typeface="+mn-lt"/>
                <a:ea typeface="+mn-ea"/>
                <a:cs typeface="+mn-cs"/>
              </a:rPr>
              <a:t> person data.</a:t>
            </a:r>
          </a:p>
          <a:p>
            <a:endParaRPr lang="en-US" dirty="0"/>
          </a:p>
        </p:txBody>
      </p:sp>
      <p:sp>
        <p:nvSpPr>
          <p:cNvPr id="4" name="Slide Number Placeholder 3"/>
          <p:cNvSpPr>
            <a:spLocks noGrp="1"/>
          </p:cNvSpPr>
          <p:nvPr>
            <p:ph type="sldNum" sz="quarter" idx="10"/>
          </p:nvPr>
        </p:nvSpPr>
        <p:spPr/>
        <p:txBody>
          <a:bodyPr/>
          <a:lstStyle/>
          <a:p>
            <a:fld id="{9C999C30-B0D0-4828-A905-78622D622BFF}" type="slidenum">
              <a:rPr lang="en-US" smtClean="0"/>
              <a:pPr/>
              <a:t>36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a:p>
            <a:r>
              <a:rPr lang="en-US" dirty="0"/>
              <a:t>Number</a:t>
            </a:r>
            <a:r>
              <a:rPr lang="en-US" baseline="0" dirty="0"/>
              <a:t> of Pharmacists (</a:t>
            </a:r>
            <a:r>
              <a:rPr lang="en-US" dirty="0"/>
              <a:t>http://www.bls.gov/oco/ocos079.htm)</a:t>
            </a:r>
          </a:p>
          <a:p>
            <a:pPr>
              <a:buFont typeface="Arial" pitchFamily="34" charset="0"/>
              <a:buChar char="•"/>
            </a:pPr>
            <a:r>
              <a:rPr lang="en-US" dirty="0"/>
              <a:t>2008	269,900</a:t>
            </a:r>
          </a:p>
          <a:p>
            <a:pPr>
              <a:buFont typeface="Arial" pitchFamily="34" charset="0"/>
              <a:buChar char="•"/>
            </a:pPr>
            <a:r>
              <a:rPr lang="en-US" dirty="0"/>
              <a:t>2009	274,490</a:t>
            </a:r>
          </a:p>
          <a:p>
            <a:pPr>
              <a:buFont typeface="Arial" pitchFamily="34" charset="0"/>
              <a:buChar char="•"/>
            </a:pPr>
            <a:r>
              <a:rPr lang="en-US" dirty="0"/>
              <a:t>2010	279,080</a:t>
            </a:r>
          </a:p>
          <a:p>
            <a:pPr>
              <a:buFont typeface="Arial" pitchFamily="34" charset="0"/>
              <a:buChar char="•"/>
            </a:pPr>
            <a:r>
              <a:rPr lang="en-US" dirty="0"/>
              <a:t>2011	283,670</a:t>
            </a:r>
          </a:p>
          <a:p>
            <a:pPr>
              <a:buFont typeface="Arial" pitchFamily="34" charset="0"/>
              <a:buChar char="•"/>
            </a:pPr>
            <a:r>
              <a:rPr lang="en-US" dirty="0"/>
              <a:t>2012	288,260</a:t>
            </a:r>
          </a:p>
          <a:p>
            <a:pPr>
              <a:buFont typeface="Arial" pitchFamily="34" charset="0"/>
              <a:buChar char="•"/>
            </a:pPr>
            <a:r>
              <a:rPr lang="en-US" dirty="0"/>
              <a:t>2013	292,850</a:t>
            </a:r>
          </a:p>
          <a:p>
            <a:pPr>
              <a:buFont typeface="Arial" pitchFamily="34" charset="0"/>
              <a:buChar char="•"/>
            </a:pPr>
            <a:r>
              <a:rPr lang="en-US" dirty="0"/>
              <a:t>2014	297,440</a:t>
            </a:r>
          </a:p>
          <a:p>
            <a:pPr>
              <a:buFont typeface="Arial" pitchFamily="34" charset="0"/>
              <a:buChar char="•"/>
            </a:pPr>
            <a:r>
              <a:rPr lang="en-US" dirty="0"/>
              <a:t>2015	302,030</a:t>
            </a:r>
          </a:p>
          <a:p>
            <a:pPr>
              <a:buFont typeface="Arial" pitchFamily="34" charset="0"/>
              <a:buChar char="•"/>
            </a:pPr>
            <a:r>
              <a:rPr lang="en-US" dirty="0"/>
              <a:t>2016	306,620</a:t>
            </a:r>
          </a:p>
          <a:p>
            <a:pPr>
              <a:buFont typeface="Arial" pitchFamily="34" charset="0"/>
              <a:buChar char="•"/>
            </a:pPr>
            <a:r>
              <a:rPr lang="en-US" dirty="0"/>
              <a:t>2017	311,210</a:t>
            </a:r>
          </a:p>
          <a:p>
            <a:pPr>
              <a:buFont typeface="Arial" pitchFamily="34" charset="0"/>
              <a:buChar char="•"/>
            </a:pPr>
            <a:r>
              <a:rPr lang="en-US" dirty="0"/>
              <a:t>2018	315,800</a:t>
            </a:r>
          </a:p>
          <a:p>
            <a:endParaRPr lang="en-US" dirty="0"/>
          </a:p>
          <a:p>
            <a:r>
              <a:rPr lang="en-US" dirty="0"/>
              <a:t>Number of Boards of Pharmacy</a:t>
            </a:r>
            <a:r>
              <a:rPr lang="en-US" baseline="0" dirty="0"/>
              <a:t> (http://www.nabp.net/boards-of-pharmacy/)</a:t>
            </a:r>
          </a:p>
          <a:p>
            <a:endParaRPr lang="en-US" baseline="0" dirty="0"/>
          </a:p>
          <a:p>
            <a:r>
              <a:rPr lang="en-US" baseline="0" dirty="0"/>
              <a:t>Number of Pharmacies</a:t>
            </a:r>
          </a:p>
          <a:p>
            <a:pPr>
              <a:buFont typeface="Arial" pitchFamily="34" charset="0"/>
              <a:buChar char="•"/>
            </a:pPr>
            <a:r>
              <a:rPr lang="en-US" dirty="0"/>
              <a:t>http://oig.hhs.gov/oei/reports/oei-05-06-00320.pdf</a:t>
            </a:r>
          </a:p>
          <a:p>
            <a:pPr>
              <a:buFont typeface="Arial" pitchFamily="34" charset="0"/>
              <a:buChar char="•"/>
            </a:pPr>
            <a:r>
              <a:rPr lang="en-US" dirty="0"/>
              <a:t>Of the 73,398 pharmacies included in the NCPDP file, 58,768 were classified as retail.</a:t>
            </a:r>
          </a:p>
          <a:p>
            <a:pPr>
              <a:buFont typeface="Arial" pitchFamily="34" charset="0"/>
              <a:buNone/>
            </a:pPr>
            <a:endParaRPr lang="en-US" dirty="0"/>
          </a:p>
          <a:p>
            <a:pPr>
              <a:buFont typeface="Arial" pitchFamily="34" charset="0"/>
              <a:buNone/>
            </a:pPr>
            <a:r>
              <a:rPr lang="en-US" dirty="0"/>
              <a:t>Number of Prescribers</a:t>
            </a:r>
          </a:p>
          <a:p>
            <a:pPr>
              <a:buFont typeface="Arial" pitchFamily="34" charset="0"/>
              <a:buChar char="•"/>
            </a:pPr>
            <a:r>
              <a:rPr lang="en-US" dirty="0"/>
              <a:t>http://www.ncpdp.org/products.aspx</a:t>
            </a:r>
          </a:p>
          <a:p>
            <a:pPr>
              <a:buFont typeface="Arial" pitchFamily="34" charset="0"/>
              <a:buChar char="•"/>
            </a:pPr>
            <a:endParaRPr lang="en-US" dirty="0"/>
          </a:p>
          <a:p>
            <a:pPr>
              <a:buFont typeface="Arial" pitchFamily="34" charset="0"/>
              <a:buNone/>
            </a:pPr>
            <a:r>
              <a:rPr lang="en-US" dirty="0"/>
              <a:t>Number of Consumer</a:t>
            </a:r>
            <a:r>
              <a:rPr lang="en-US" baseline="0" dirty="0"/>
              <a:t> Protection Agencies (sum of S&amp;L and Fed programs)</a:t>
            </a:r>
          </a:p>
          <a:p>
            <a:pPr>
              <a:buFont typeface="Arial" pitchFamily="34" charset="0"/>
              <a:buChar char="•"/>
            </a:pPr>
            <a:r>
              <a:rPr lang="en-US" dirty="0"/>
              <a:t>http://www.consumerworld.org/pages/agencies.htm</a:t>
            </a:r>
          </a:p>
          <a:p>
            <a:pPr>
              <a:buFont typeface="Arial" pitchFamily="34" charset="0"/>
              <a:buChar char="•"/>
            </a:pPr>
            <a:endParaRPr lang="en-US" dirty="0"/>
          </a:p>
          <a:p>
            <a:pPr>
              <a:buFont typeface="Arial" pitchFamily="34" charset="0"/>
              <a:buNone/>
            </a:pPr>
            <a:r>
              <a:rPr lang="en-US" dirty="0"/>
              <a:t>Number</a:t>
            </a:r>
            <a:r>
              <a:rPr lang="en-US" baseline="0" dirty="0"/>
              <a:t> of HHS Substance Addition Treatment Programs</a:t>
            </a:r>
          </a:p>
          <a:p>
            <a:pPr>
              <a:buFont typeface="Arial" pitchFamily="34" charset="0"/>
              <a:buChar char="•"/>
            </a:pPr>
            <a:r>
              <a:rPr lang="en-US" dirty="0"/>
              <a:t>http://findtreatment.samhsa.gov/</a:t>
            </a: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3AE8CD7-2FD0-456E-98FA-2B35581F7C97}" type="slidenum">
              <a:rPr lang="en-US" smtClean="0"/>
              <a:pPr/>
              <a:t>39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069A600F-A3AC-4F9D-BA09-7AAB8E452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a:extLst>
              <a:ext uri="{FF2B5EF4-FFF2-40B4-BE49-F238E27FC236}">
                <a16:creationId xmlns:a16="http://schemas.microsoft.com/office/drawing/2014/main" id="{1CB05066-5D6D-4C63-B927-C43BE2533A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8308" name="Slide Number Placeholder 3">
            <a:extLst>
              <a:ext uri="{FF2B5EF4-FFF2-40B4-BE49-F238E27FC236}">
                <a16:creationId xmlns:a16="http://schemas.microsoft.com/office/drawing/2014/main" id="{B311EC7E-9AB3-463D-A027-D8E9BEDEEA9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B1488A-A76F-4D5B-BFD2-7262B61261FD}" type="slidenum">
              <a:rPr lang="en-US" altLang="en-US">
                <a:latin typeface="Calibri" panose="020F0502020204030204" pitchFamily="34" charset="0"/>
              </a:rPr>
              <a:pPr eaLnBrk="1" hangingPunct="1"/>
              <a:t>12</a:t>
            </a:fld>
            <a:endParaRPr lang="en-US"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AC484F2F-B796-4C16-B3E0-E459DA997707}" type="slidenum">
              <a:rPr lang="en-US" smtClean="0"/>
              <a:pPr/>
              <a:t>42</a:t>
            </a:fld>
            <a:endParaRPr lang="en-US"/>
          </a:p>
        </p:txBody>
      </p:sp>
      <p:sp>
        <p:nvSpPr>
          <p:cNvPr id="10243" name="Slide Image Placeholder 1"/>
          <p:cNvSpPr>
            <a:spLocks noGrp="1" noRot="1" noChangeAspect="1" noTextEdit="1"/>
          </p:cNvSpPr>
          <p:nvPr>
            <p:ph type="sldImg"/>
          </p:nvPr>
        </p:nvSpPr>
        <p:spPr>
          <a:xfrm>
            <a:off x="381000" y="687388"/>
            <a:ext cx="6096000" cy="3429000"/>
          </a:xfrm>
          <a:ln/>
        </p:spPr>
      </p:sp>
      <p:sp>
        <p:nvSpPr>
          <p:cNvPr id="10244" name="Notes Placeholder 2"/>
          <p:cNvSpPr>
            <a:spLocks noGrp="1"/>
          </p:cNvSpPr>
          <p:nvPr>
            <p:ph type="body" idx="1"/>
          </p:nvPr>
        </p:nvSpPr>
        <p:spPr>
          <a:xfrm>
            <a:off x="686421" y="4344025"/>
            <a:ext cx="5485158" cy="4112926"/>
          </a:xfrm>
          <a:noFill/>
          <a:ln/>
        </p:spPr>
        <p:txBody>
          <a:bodyPr lIns="91429" tIns="45715" rIns="91429" bIns="45715"/>
          <a:lstStyle/>
          <a:p>
            <a:pPr eaLnBrk="1" hangingPunct="1">
              <a:spcBef>
                <a:spcPct val="0"/>
              </a:spcBef>
            </a:pPr>
            <a:endParaRPr lang="en-US"/>
          </a:p>
        </p:txBody>
      </p:sp>
      <p:sp>
        <p:nvSpPr>
          <p:cNvPr id="10245" name="Slide Number Placeholder 3"/>
          <p:cNvSpPr txBox="1">
            <a:spLocks noGrp="1"/>
          </p:cNvSpPr>
          <p:nvPr/>
        </p:nvSpPr>
        <p:spPr bwMode="auto">
          <a:xfrm>
            <a:off x="3885579" y="8686488"/>
            <a:ext cx="2970869" cy="455951"/>
          </a:xfrm>
          <a:prstGeom prst="rect">
            <a:avLst/>
          </a:prstGeom>
          <a:noFill/>
          <a:ln w="9525">
            <a:noFill/>
            <a:miter lim="800000"/>
            <a:headEnd/>
            <a:tailEnd/>
          </a:ln>
        </p:spPr>
        <p:txBody>
          <a:bodyPr lIns="91429" tIns="45715" rIns="91429" bIns="45715" anchor="b"/>
          <a:lstStyle/>
          <a:p>
            <a:pPr algn="r" defTabSz="914437"/>
            <a:fld id="{198F1219-1DA7-43A2-8275-A96FDFB5B836}" type="slidenum">
              <a:rPr lang="en-US" sz="1200">
                <a:latin typeface="Calibri" pitchFamily="34" charset="0"/>
                <a:cs typeface="Arial" charset="0"/>
              </a:rPr>
              <a:pPr algn="r" defTabSz="914437"/>
              <a:t>42</a:t>
            </a:fld>
            <a:endParaRPr lang="en-US" sz="1200" dirty="0">
              <a:latin typeface="Calibri" pitchFamily="34" charset="0"/>
              <a:cs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AAA2E1-BFC6-4AFB-8F1D-D9187840FFA3}" type="slidenum">
              <a:rPr lang="en-US" smtClean="0"/>
              <a:pPr>
                <a:defRPr/>
              </a:pPr>
              <a:t>46</a:t>
            </a:fld>
            <a:endParaRPr lang="en-US" dirty="0"/>
          </a:p>
        </p:txBody>
      </p:sp>
    </p:spTree>
    <p:extLst>
      <p:ext uri="{BB962C8B-B14F-4D97-AF65-F5344CB8AC3E}">
        <p14:creationId xmlns:p14="http://schemas.microsoft.com/office/powerpoint/2010/main" val="3996155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56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58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9194512-5BC3-414E-B994-536DA9CE37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b="1">
                <a:solidFill>
                  <a:schemeClr val="tx1"/>
                </a:solidFill>
                <a:latin typeface="Arial" panose="020B0604020202020204" pitchFamily="34" charset="0"/>
              </a:defRPr>
            </a:lvl1pPr>
            <a:lvl2pPr marL="742950" indent="-285750" defTabSz="931863">
              <a:defRPr b="1">
                <a:solidFill>
                  <a:schemeClr val="tx1"/>
                </a:solidFill>
                <a:latin typeface="Arial" panose="020B0604020202020204" pitchFamily="34" charset="0"/>
              </a:defRPr>
            </a:lvl2pPr>
            <a:lvl3pPr marL="1143000" indent="-228600" defTabSz="931863">
              <a:defRPr b="1">
                <a:solidFill>
                  <a:schemeClr val="tx1"/>
                </a:solidFill>
                <a:latin typeface="Arial" panose="020B0604020202020204" pitchFamily="34" charset="0"/>
              </a:defRPr>
            </a:lvl3pPr>
            <a:lvl4pPr marL="1600200" indent="-228600" defTabSz="931863">
              <a:defRPr b="1">
                <a:solidFill>
                  <a:schemeClr val="tx1"/>
                </a:solidFill>
                <a:latin typeface="Arial" panose="020B0604020202020204" pitchFamily="34" charset="0"/>
              </a:defRPr>
            </a:lvl4pPr>
            <a:lvl5pPr marL="2057400" indent="-228600" defTabSz="931863">
              <a:defRPr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b="1">
                <a:solidFill>
                  <a:schemeClr val="tx1"/>
                </a:solidFill>
                <a:latin typeface="Arial" panose="020B0604020202020204" pitchFamily="34" charset="0"/>
              </a:defRPr>
            </a:lvl9pPr>
          </a:lstStyle>
          <a:p>
            <a:fld id="{F97DE468-E5DC-402C-93E9-534C35C23028}" type="slidenum">
              <a:rPr lang="en-US" altLang="en-US" b="0"/>
              <a:pPr/>
              <a:t>60</a:t>
            </a:fld>
            <a:endParaRPr lang="en-US" altLang="en-US" b="0"/>
          </a:p>
        </p:txBody>
      </p:sp>
      <p:sp>
        <p:nvSpPr>
          <p:cNvPr id="34819" name="Rectangle 7">
            <a:extLst>
              <a:ext uri="{FF2B5EF4-FFF2-40B4-BE49-F238E27FC236}">
                <a16:creationId xmlns:a16="http://schemas.microsoft.com/office/drawing/2014/main" id="{78D94809-9B75-4424-9234-CC3F226795BA}"/>
              </a:ext>
            </a:extLst>
          </p:cNvPr>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8" tIns="46584" rIns="93168" bIns="46584" anchor="b"/>
          <a:lstStyle>
            <a:lvl1pPr defTabSz="931863">
              <a:defRPr b="1">
                <a:solidFill>
                  <a:schemeClr val="tx1"/>
                </a:solidFill>
                <a:latin typeface="Arial" panose="020B0604020202020204" pitchFamily="34" charset="0"/>
              </a:defRPr>
            </a:lvl1pPr>
            <a:lvl2pPr marL="742950" indent="-285750" defTabSz="931863">
              <a:defRPr b="1">
                <a:solidFill>
                  <a:schemeClr val="tx1"/>
                </a:solidFill>
                <a:latin typeface="Arial" panose="020B0604020202020204" pitchFamily="34" charset="0"/>
              </a:defRPr>
            </a:lvl2pPr>
            <a:lvl3pPr marL="1143000" indent="-228600" defTabSz="931863">
              <a:defRPr b="1">
                <a:solidFill>
                  <a:schemeClr val="tx1"/>
                </a:solidFill>
                <a:latin typeface="Arial" panose="020B0604020202020204" pitchFamily="34" charset="0"/>
              </a:defRPr>
            </a:lvl3pPr>
            <a:lvl4pPr marL="1600200" indent="-228600" defTabSz="931863">
              <a:defRPr b="1">
                <a:solidFill>
                  <a:schemeClr val="tx1"/>
                </a:solidFill>
                <a:latin typeface="Arial" panose="020B0604020202020204" pitchFamily="34" charset="0"/>
              </a:defRPr>
            </a:lvl4pPr>
            <a:lvl5pPr marL="2057400" indent="-228600" defTabSz="931863">
              <a:defRPr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fld id="{69DCE559-21DE-4D57-975B-152E4F412887}" type="slidenum">
              <a:rPr lang="en-US" altLang="en-US" sz="1200" b="0"/>
              <a:pPr algn="r" eaLnBrk="1" hangingPunct="1"/>
              <a:t>60</a:t>
            </a:fld>
            <a:endParaRPr lang="en-US" altLang="en-US" sz="1200" b="0"/>
          </a:p>
        </p:txBody>
      </p:sp>
      <p:sp>
        <p:nvSpPr>
          <p:cNvPr id="34820" name="Rectangle 2">
            <a:extLst>
              <a:ext uri="{FF2B5EF4-FFF2-40B4-BE49-F238E27FC236}">
                <a16:creationId xmlns:a16="http://schemas.microsoft.com/office/drawing/2014/main" id="{23E28962-87C4-46A8-B823-57E5B1623122}"/>
              </a:ext>
            </a:extLst>
          </p:cNvPr>
          <p:cNvSpPr>
            <a:spLocks noGrp="1" noRot="1" noChangeAspect="1" noChangeArrowheads="1" noTextEdit="1"/>
          </p:cNvSpPr>
          <p:nvPr>
            <p:ph type="sldImg"/>
          </p:nvPr>
        </p:nvSpPr>
        <p:spPr>
          <a:xfrm>
            <a:off x="406400" y="695325"/>
            <a:ext cx="6199188" cy="3487738"/>
          </a:xfrm>
          <a:ln/>
        </p:spPr>
      </p:sp>
      <p:sp>
        <p:nvSpPr>
          <p:cNvPr id="34821" name="Rectangle 3">
            <a:extLst>
              <a:ext uri="{FF2B5EF4-FFF2-40B4-BE49-F238E27FC236}">
                <a16:creationId xmlns:a16="http://schemas.microsoft.com/office/drawing/2014/main" id="{C680D7A6-148E-48B4-B05F-9732246B7791}"/>
              </a:ext>
            </a:extLst>
          </p:cNvPr>
          <p:cNvSpPr>
            <a:spLocks noGrp="1" noChangeArrowheads="1"/>
          </p:cNvSpPr>
          <p:nvPr>
            <p:ph type="body" idx="1"/>
          </p:nvPr>
        </p:nvSpPr>
        <p:spPr>
          <a:xfrm>
            <a:off x="701675" y="4416425"/>
            <a:ext cx="560705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8" tIns="46584" rIns="93168" bIns="46584"/>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6668AA06-A4D3-4E2D-9BE3-8509D91EAF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2398B5F4-B1BF-41F2-A6EF-C5FEE058C6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a:extLst>
              <a:ext uri="{FF2B5EF4-FFF2-40B4-BE49-F238E27FC236}">
                <a16:creationId xmlns:a16="http://schemas.microsoft.com/office/drawing/2014/main" id="{D9DB4A2D-A10E-4A2F-8A64-D9C702CBC87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45F230-3998-4D92-AD66-1653A1560995}" type="slidenum">
              <a:rPr lang="en-US" altLang="en-US">
                <a:latin typeface="Calibri" panose="020F0502020204030204" pitchFamily="34" charset="0"/>
              </a:rPr>
              <a:pPr eaLnBrk="1" hangingPunct="1"/>
              <a:t>65</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52488" rtl="0" eaLnBrk="0" fontAlgn="base" latinLnBrk="0" hangingPunct="0">
              <a:lnSpc>
                <a:spcPct val="100000"/>
              </a:lnSpc>
              <a:spcBef>
                <a:spcPct val="30000"/>
              </a:spcBef>
              <a:spcAft>
                <a:spcPct val="0"/>
              </a:spcAft>
              <a:buClrTx/>
              <a:buSzTx/>
              <a:buFontTx/>
              <a:buNone/>
              <a:tabLst/>
              <a:defRPr/>
            </a:pPr>
            <a:r>
              <a:rPr lang="en-US" dirty="0"/>
              <a:t>SYNTAX:</a:t>
            </a:r>
            <a:r>
              <a:rPr lang="en-US" baseline="0" dirty="0"/>
              <a:t>  </a:t>
            </a:r>
            <a:r>
              <a:rPr lang="en-US" dirty="0"/>
              <a:t>Although the same</a:t>
            </a:r>
            <a:r>
              <a:rPr lang="en-US" baseline="0" dirty="0"/>
              <a:t> data is represented in three different syntactical formats, none are interoperable w/ each other.  A computer program designed to read one format would not understand the same data in either of the other two formats unless additional interfaces were developed to support them.</a:t>
            </a:r>
            <a:endParaRPr lang="en-US" dirty="0"/>
          </a:p>
          <a:p>
            <a:endParaRPr lang="en-US" baseline="0" dirty="0"/>
          </a:p>
          <a:p>
            <a:pPr marL="0" marR="0" indent="0" algn="l" defTabSz="852488" rtl="0" eaLnBrk="0" fontAlgn="base" latinLnBrk="0" hangingPunct="0">
              <a:lnSpc>
                <a:spcPct val="100000"/>
              </a:lnSpc>
              <a:spcBef>
                <a:spcPct val="30000"/>
              </a:spcBef>
              <a:spcAft>
                <a:spcPct val="0"/>
              </a:spcAft>
              <a:buClrTx/>
              <a:buSzTx/>
              <a:buFontTx/>
              <a:buNone/>
              <a:tabLst/>
              <a:defRPr/>
            </a:pPr>
            <a:r>
              <a:rPr lang="en-US" dirty="0"/>
              <a:t>SEMANTICS:</a:t>
            </a:r>
            <a:r>
              <a:rPr lang="en-US" baseline="0" dirty="0"/>
              <a:t>  Although the graphical comparisons are laughable to a human;  computers cannot discern the meaning of one string (e.g., tank vs. tank) from the other unless humans program them to.  A computer program designed to recognize an aircraft track will not likely understand a rail road track.</a:t>
            </a:r>
          </a:p>
          <a:p>
            <a:endParaRPr lang="en-US" dirty="0"/>
          </a:p>
          <a:p>
            <a:r>
              <a:rPr lang="en-US" dirty="0"/>
              <a:t>Most</a:t>
            </a:r>
            <a:r>
              <a:rPr lang="en-US" baseline="0" dirty="0"/>
              <a:t> people will recognize a 10 digit phone number.  However, how do you discern which is a home, work or cell phone number.  The same is true for an email address.  Some people will know that “mail.mil” is a Department of Defense mail exchange, but not everyone will.  Furthermore, some people use their “</a:t>
            </a:r>
            <a:r>
              <a:rPr lang="en-US" baseline="0" dirty="0" err="1"/>
              <a:t>gmail</a:t>
            </a:r>
            <a:r>
              <a:rPr lang="en-US" baseline="0" dirty="0"/>
              <a:t>” accounts for work.  How does a computer know?  The same can inferences may be applied to a mailing address as well.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67978" rtl="0" eaLnBrk="0" fontAlgn="base" latinLnBrk="0" hangingPunct="0">
              <a:lnSpc>
                <a:spcPct val="100000"/>
              </a:lnSpc>
              <a:spcBef>
                <a:spcPct val="0"/>
              </a:spcBef>
              <a:spcAft>
                <a:spcPct val="0"/>
              </a:spcAft>
              <a:buClrTx/>
              <a:buSzTx/>
              <a:buFontTx/>
              <a:buNone/>
              <a:tabLst/>
              <a:defRPr/>
            </a:pPr>
            <a:fld id="{AC209DD0-2FFA-4D90-9F07-F4D71DA5B9CD}" type="slidenum">
              <a:rPr kumimoji="0" lang="en-US" sz="1000" b="0" i="1"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67978" rtl="0" eaLnBrk="0" fontAlgn="base" latinLnBrk="0" hangingPunct="0">
                <a:lnSpc>
                  <a:spcPct val="100000"/>
                </a:lnSpc>
                <a:spcBef>
                  <a:spcPct val="0"/>
                </a:spcBef>
                <a:spcAft>
                  <a:spcPct val="0"/>
                </a:spcAft>
                <a:buClrTx/>
                <a:buSzTx/>
                <a:buFontTx/>
                <a:buNone/>
                <a:tabLst/>
                <a:defRPr/>
              </a:pPr>
              <a:t>66</a:t>
            </a:fld>
            <a:endParaRPr kumimoji="0" lang="en-US" sz="1000" b="0" i="1"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309005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52488" rtl="0" eaLnBrk="0" fontAlgn="base" latinLnBrk="0" hangingPunct="0">
              <a:lnSpc>
                <a:spcPct val="100000"/>
              </a:lnSpc>
              <a:spcBef>
                <a:spcPct val="30000"/>
              </a:spcBef>
              <a:spcAft>
                <a:spcPct val="0"/>
              </a:spcAft>
              <a:buClrTx/>
              <a:buSzTx/>
              <a:buFontTx/>
              <a:buNone/>
              <a:tabLst/>
              <a:defRPr/>
            </a:pPr>
            <a:r>
              <a:rPr lang="en-US" dirty="0"/>
              <a:t>For</a:t>
            </a:r>
            <a:r>
              <a:rPr lang="en-US" baseline="0" dirty="0"/>
              <a:t> machine-to-machine data interoperability, t</a:t>
            </a:r>
            <a:r>
              <a:rPr lang="en-US" dirty="0"/>
              <a:t>here are software developers who build applications on behalf of producers and consumers.  They work from an information exchange specification, a build-time description of the data to be exchanged at runtime. If they do their jobs right, then the data produced at one side will  be properly interpreted at the other, and everyone will be happy.</a:t>
            </a:r>
          </a:p>
          <a:p>
            <a:pPr marL="0" marR="0" indent="0" algn="l" defTabSz="852488" rtl="0" eaLnBrk="0" fontAlgn="base" latinLnBrk="0" hangingPunct="0">
              <a:lnSpc>
                <a:spcPct val="100000"/>
              </a:lnSpc>
              <a:spcBef>
                <a:spcPct val="30000"/>
              </a:spcBef>
              <a:spcAft>
                <a:spcPct val="0"/>
              </a:spcAft>
              <a:buClrTx/>
              <a:buSzTx/>
              <a:buFontTx/>
              <a:buNone/>
              <a:tabLst/>
              <a:defRPr/>
            </a:pPr>
            <a:endParaRPr lang="en-US" dirty="0"/>
          </a:p>
          <a:p>
            <a:pPr marL="0" marR="0" indent="0" algn="l" defTabSz="852488" rtl="0" eaLnBrk="0" fontAlgn="base" latinLnBrk="0" hangingPunct="0">
              <a:lnSpc>
                <a:spcPct val="100000"/>
              </a:lnSpc>
              <a:spcBef>
                <a:spcPct val="30000"/>
              </a:spcBef>
              <a:spcAft>
                <a:spcPct val="0"/>
              </a:spcAft>
              <a:buClrTx/>
              <a:buSzTx/>
              <a:buFontTx/>
              <a:buNone/>
              <a:tabLst/>
              <a:defRPr/>
            </a:pPr>
            <a:r>
              <a:rPr lang="en-US" dirty="0"/>
              <a:t>IES – Represents a reusable technical specification defining the structure</a:t>
            </a:r>
            <a:r>
              <a:rPr lang="en-US" baseline="0" dirty="0"/>
              <a:t> and business rules for the data being exchanged.  NOTE:  In NATO an Information Exchange Requirement (IER) is the equivalent of the IES in this diagram, and the Information Exchange Specification (IES) is the solution implementation of an IER. </a:t>
            </a:r>
            <a:br>
              <a:rPr lang="en-US" baseline="0" dirty="0"/>
            </a:br>
            <a:endParaRPr lang="en-US" baseline="0" dirty="0"/>
          </a:p>
          <a:p>
            <a:pPr marL="0" marR="0" indent="0" algn="l" defTabSz="852488" rtl="0" eaLnBrk="0" fontAlgn="base" latinLnBrk="0" hangingPunct="0">
              <a:lnSpc>
                <a:spcPct val="100000"/>
              </a:lnSpc>
              <a:spcBef>
                <a:spcPct val="30000"/>
              </a:spcBef>
              <a:spcAft>
                <a:spcPct val="0"/>
              </a:spcAft>
              <a:buClrTx/>
              <a:buSzTx/>
              <a:buFontTx/>
              <a:buNone/>
              <a:tabLst/>
              <a:defRPr/>
            </a:pPr>
            <a:r>
              <a:rPr lang="en-US" baseline="0" dirty="0"/>
              <a:t>IEP – Is an instance of the data being exchanged.</a:t>
            </a:r>
            <a:endParaRPr lang="en-US" dirty="0"/>
          </a:p>
          <a:p>
            <a:endParaRPr lang="en-US" baseline="0" dirty="0"/>
          </a:p>
        </p:txBody>
      </p:sp>
      <p:sp>
        <p:nvSpPr>
          <p:cNvPr id="4" name="Slide Number Placeholder 3"/>
          <p:cNvSpPr>
            <a:spLocks noGrp="1"/>
          </p:cNvSpPr>
          <p:nvPr>
            <p:ph type="sldNum" sz="quarter" idx="10"/>
          </p:nvPr>
        </p:nvSpPr>
        <p:spPr/>
        <p:txBody>
          <a:bodyPr/>
          <a:lstStyle/>
          <a:p>
            <a:pPr>
              <a:defRPr/>
            </a:pPr>
            <a:fld id="{AC209DD0-2FFA-4D90-9F07-F4D71DA5B9CD}" type="slidenum">
              <a:rPr lang="en-US">
                <a:solidFill>
                  <a:srgbClr val="000000"/>
                </a:solidFill>
              </a:rPr>
              <a:pPr>
                <a:defRPr/>
              </a:pPr>
              <a:t>67</a:t>
            </a:fld>
            <a:endParaRPr lang="en-US">
              <a:solidFill>
                <a:srgbClr val="000000"/>
              </a:solidFill>
            </a:endParaRPr>
          </a:p>
        </p:txBody>
      </p:sp>
    </p:spTree>
    <p:extLst>
      <p:ext uri="{BB962C8B-B14F-4D97-AF65-F5344CB8AC3E}">
        <p14:creationId xmlns:p14="http://schemas.microsoft.com/office/powerpoint/2010/main" val="1709256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data interoperability challenge is to ensure that the different developers have a compatible understanding of the data to be exchanged – because if the people on the left have a different  understanding than the people on the right, then something will be broken and someone will be unhappy.</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a complex problem involving among other things: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sz="2000" dirty="0">
                <a:solidFill>
                  <a:schemeClr val="tx1"/>
                </a:solidFill>
              </a:rPr>
              <a:t>Multiple Data Standards</a:t>
            </a:r>
          </a:p>
          <a:p>
            <a:pPr marL="457200" lvl="1" indent="0">
              <a:buFont typeface="Arial" panose="020B0604020202020204" pitchFamily="34" charset="0"/>
              <a:buNone/>
            </a:pPr>
            <a:r>
              <a:rPr lang="en-US" sz="2000" dirty="0">
                <a:solidFill>
                  <a:schemeClr val="tx1"/>
                </a:solidFill>
              </a:rPr>
              <a:t>Military Standards (USMTF, VMF, TDL, </a:t>
            </a:r>
            <a:r>
              <a:rPr lang="en-US" sz="2000" dirty="0" err="1">
                <a:solidFill>
                  <a:schemeClr val="tx1"/>
                </a:solidFill>
              </a:rPr>
              <a:t>Symbology</a:t>
            </a:r>
            <a:r>
              <a:rPr lang="en-US" sz="2000" dirty="0">
                <a:solidFill>
                  <a:schemeClr val="tx1"/>
                </a:solidFill>
              </a:rPr>
              <a:t>, etc.)</a:t>
            </a:r>
          </a:p>
          <a:p>
            <a:pPr marL="457200" lvl="1" indent="0">
              <a:buFont typeface="Arial" panose="020B0604020202020204" pitchFamily="34" charset="0"/>
              <a:buNone/>
            </a:pPr>
            <a:r>
              <a:rPr lang="en-US" sz="2000" dirty="0">
                <a:solidFill>
                  <a:schemeClr val="tx1"/>
                </a:solidFill>
              </a:rPr>
              <a:t>Intelligence Community Standards (NTK, ISM, etc.)</a:t>
            </a:r>
          </a:p>
          <a:p>
            <a:pPr marL="457200" lvl="1" indent="0">
              <a:buFont typeface="Arial" panose="020B0604020202020204" pitchFamily="34" charset="0"/>
              <a:buNone/>
            </a:pPr>
            <a:r>
              <a:rPr lang="en-US" sz="2000" dirty="0">
                <a:solidFill>
                  <a:schemeClr val="tx1"/>
                </a:solidFill>
              </a:rPr>
              <a:t>Geospatial Standards (GML, KML, OGC, etc.)</a:t>
            </a:r>
          </a:p>
          <a:p>
            <a:pPr marL="457200" lvl="1" indent="0">
              <a:buFont typeface="Arial" panose="020B0604020202020204" pitchFamily="34" charset="0"/>
              <a:buNone/>
            </a:pPr>
            <a:r>
              <a:rPr lang="en-US" sz="2000" dirty="0">
                <a:solidFill>
                  <a:schemeClr val="tx1"/>
                </a:solidFill>
              </a:rPr>
              <a:t>Et al.</a:t>
            </a:r>
          </a:p>
          <a:p>
            <a:pPr marL="457200" lvl="1" indent="0">
              <a:buFont typeface="Arial" panose="020B0604020202020204" pitchFamily="34" charset="0"/>
              <a:buNone/>
            </a:pPr>
            <a:endParaRPr lang="en-US" sz="2000" dirty="0">
              <a:solidFill>
                <a:schemeClr val="tx1"/>
              </a:solidFill>
            </a:endParaRPr>
          </a:p>
          <a:p>
            <a:pPr marL="0" indent="0">
              <a:buFont typeface="Arial" panose="020B0604020202020204" pitchFamily="34" charset="0"/>
              <a:buNone/>
            </a:pPr>
            <a:r>
              <a:rPr lang="en-US" sz="2000" dirty="0">
                <a:solidFill>
                  <a:schemeClr val="tx1"/>
                </a:solidFill>
              </a:rPr>
              <a:t>Lack of a coordinated data governance within the Services and across the Department</a:t>
            </a:r>
            <a:br>
              <a:rPr lang="en-US" sz="2000" dirty="0">
                <a:solidFill>
                  <a:schemeClr val="tx1"/>
                </a:solidFill>
              </a:rPr>
            </a:br>
            <a:endParaRPr lang="en-US" sz="2000" dirty="0">
              <a:solidFill>
                <a:schemeClr val="tx1"/>
              </a:solidFill>
            </a:endParaRPr>
          </a:p>
          <a:p>
            <a:pPr marL="0" indent="0">
              <a:buFont typeface="Arial" panose="020B0604020202020204" pitchFamily="34" charset="0"/>
              <a:buNone/>
            </a:pPr>
            <a:r>
              <a:rPr lang="en-US" sz="2000" dirty="0"/>
              <a:t>The OPEN Government Data Act directs agencies to publish their non-sensitive data in a machine-readable format and also requires agencies to hire chief data officers</a:t>
            </a:r>
            <a:br>
              <a:rPr lang="en-US" sz="2000" dirty="0"/>
            </a:br>
            <a:endParaRPr lang="en-US" sz="2000" dirty="0">
              <a:solidFill>
                <a:schemeClr val="tx1"/>
              </a:solidFill>
            </a:endParaRPr>
          </a:p>
          <a:p>
            <a:pPr marL="0" indent="0">
              <a:buFont typeface="Arial" panose="020B0604020202020204" pitchFamily="34" charset="0"/>
              <a:buNone/>
            </a:pPr>
            <a:r>
              <a:rPr lang="en-US" sz="2000" dirty="0">
                <a:solidFill>
                  <a:schemeClr val="tx1"/>
                </a:solidFill>
              </a:rPr>
              <a:t>Existing, incompatible operational systems, gateways, cross-domain solutions, etc.</a:t>
            </a:r>
            <a:br>
              <a:rPr lang="en-US" sz="2000" dirty="0">
                <a:solidFill>
                  <a:schemeClr val="tx1"/>
                </a:solidFill>
              </a:rPr>
            </a:br>
            <a:endParaRPr lang="en-US" sz="2000" dirty="0">
              <a:solidFill>
                <a:schemeClr val="tx1"/>
              </a:solidFill>
            </a:endParaRPr>
          </a:p>
          <a:p>
            <a:pPr marL="0" indent="0">
              <a:buFont typeface="Arial" panose="020B0604020202020204" pitchFamily="34" charset="0"/>
              <a:buNone/>
            </a:pPr>
            <a:r>
              <a:rPr lang="en-US" sz="2000" dirty="0" err="1">
                <a:solidFill>
                  <a:schemeClr val="tx1"/>
                </a:solidFill>
              </a:rPr>
              <a:t>Siloed</a:t>
            </a:r>
            <a:r>
              <a:rPr lang="en-US" sz="2000" dirty="0">
                <a:solidFill>
                  <a:schemeClr val="tx1"/>
                </a:solidFill>
              </a:rPr>
              <a:t> budget and funding streams</a:t>
            </a:r>
            <a:br>
              <a:rPr lang="en-US" sz="2000" dirty="0">
                <a:solidFill>
                  <a:schemeClr val="tx1"/>
                </a:solidFill>
              </a:rPr>
            </a:br>
            <a:endParaRPr lang="en-US" sz="2000" dirty="0">
              <a:solidFill>
                <a:schemeClr val="tx1"/>
              </a:solidFill>
            </a:endParaRPr>
          </a:p>
          <a:p>
            <a:pPr marL="0" indent="0">
              <a:buFont typeface="Arial" panose="020B0604020202020204" pitchFamily="34" charset="0"/>
              <a:buNone/>
            </a:pPr>
            <a:r>
              <a:rPr lang="en-US" sz="2000" dirty="0">
                <a:solidFill>
                  <a:schemeClr val="tx1"/>
                </a:solidFill>
              </a:rPr>
              <a:t>And much more…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pPr>
              <a:defRPr/>
            </a:pPr>
            <a:fld id="{AC209DD0-2FFA-4D90-9F07-F4D71DA5B9CD}" type="slidenum">
              <a:rPr lang="en-US">
                <a:solidFill>
                  <a:srgbClr val="000000"/>
                </a:solidFill>
              </a:rPr>
              <a:pPr>
                <a:defRPr/>
              </a:pPr>
              <a:t>68</a:t>
            </a:fld>
            <a:endParaRPr lang="en-US">
              <a:solidFill>
                <a:srgbClr val="000000"/>
              </a:solidFill>
            </a:endParaRPr>
          </a:p>
        </p:txBody>
      </p:sp>
    </p:spTree>
    <p:extLst>
      <p:ext uri="{BB962C8B-B14F-4D97-AF65-F5344CB8AC3E}">
        <p14:creationId xmlns:p14="http://schemas.microsoft.com/office/powerpoint/2010/main" val="3298717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4" name="Slide Number Placeholder 3"/>
          <p:cNvSpPr>
            <a:spLocks noGrp="1"/>
          </p:cNvSpPr>
          <p:nvPr>
            <p:ph type="sldNum" sz="quarter" idx="5"/>
          </p:nvPr>
        </p:nvSpPr>
        <p:spPr/>
        <p:txBody>
          <a:bodyPr/>
          <a:lstStyle/>
          <a:p>
            <a:pPr>
              <a:defRPr/>
            </a:pPr>
            <a:fld id="{D7949362-A9F7-4D0E-AD12-7DF6186B7AAA}" type="slidenum">
              <a:rPr lang="en-US" smtClean="0">
                <a:solidFill>
                  <a:srgbClr val="000000"/>
                </a:solidFill>
              </a:rPr>
              <a:pPr>
                <a:defRPr/>
              </a:pPr>
              <a:t>69</a:t>
            </a:fld>
            <a:endParaRPr lang="en-US">
              <a:solidFill>
                <a:srgbClr val="000000"/>
              </a:solidFill>
            </a:endParaRPr>
          </a:p>
        </p:txBody>
      </p:sp>
      <p:sp>
        <p:nvSpPr>
          <p:cNvPr id="35844" name="Notes Placeholder 4"/>
          <p:cNvSpPr>
            <a:spLocks noGrp="1"/>
          </p:cNvSpPr>
          <p:nvPr>
            <p:ph type="body"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marL="0" marR="0" indent="0" algn="l" defTabSz="852488" rtl="0" eaLnBrk="0" fontAlgn="base" latinLnBrk="0" hangingPunct="0">
              <a:lnSpc>
                <a:spcPct val="100000"/>
              </a:lnSpc>
              <a:spcBef>
                <a:spcPct val="30000"/>
              </a:spcBef>
              <a:spcAft>
                <a:spcPct val="0"/>
              </a:spcAft>
              <a:buClrTx/>
              <a:buSzTx/>
              <a:buFontTx/>
              <a:buNone/>
              <a:tabLst/>
              <a:defRPr/>
            </a:pPr>
            <a:r>
              <a:rPr lang="en-US" sz="1600" dirty="0">
                <a:solidFill>
                  <a:srgbClr val="000000"/>
                </a:solidFill>
              </a:rPr>
              <a:t>DoD Data Strategy has been consistent for 10+ years now. </a:t>
            </a:r>
            <a:r>
              <a:rPr lang="en-US" sz="1600" baseline="0" dirty="0"/>
              <a:t>This policy was developed with the knowledge that data is the foundation to all warfighter decision making, and intent to mitigate the data interoperability problem.  </a:t>
            </a:r>
            <a:r>
              <a:rPr lang="en-US" sz="1600" dirty="0">
                <a:solidFill>
                  <a:schemeClr val="tx1"/>
                </a:solidFill>
              </a:rPr>
              <a:t>NIEM chosen by the DoD CIO and called explicitly listed in various DoD Information Sharing Policy &amp; Guidance as the best available “standards based approach” for improving data interoperability supporting the warfighter. </a:t>
            </a:r>
            <a:r>
              <a:rPr lang="en-US" sz="1600" dirty="0">
                <a:solidFill>
                  <a:srgbClr val="000000"/>
                </a:solidFill>
              </a:rPr>
              <a:t>Best option for multiple standards-based data exchanges. </a:t>
            </a:r>
            <a:endParaRPr lang="en-US" sz="1600" dirty="0">
              <a:solidFill>
                <a:schemeClr val="tx1"/>
              </a:solidFill>
            </a:endParaRPr>
          </a:p>
          <a:p>
            <a:endParaRPr lang="en-US" sz="1600" dirty="0">
              <a:solidFill>
                <a:srgbClr val="000000"/>
              </a:solidFill>
            </a:endParaRPr>
          </a:p>
          <a:p>
            <a:r>
              <a:rPr lang="en-US" sz="1600" baseline="0" dirty="0"/>
              <a:t>Overarching data strategy policy is a modernization and continuation of the 2003 Net-Centric Data Strategy.  </a:t>
            </a:r>
            <a:r>
              <a:rPr lang="en-US" sz="1600" dirty="0">
                <a:solidFill>
                  <a:srgbClr val="000000"/>
                </a:solidFill>
              </a:rPr>
              <a:t>Data, information, and IT services (DIIS) are enablers of information sharing to the DoD.  Key tenants are that DIIS must be visible, accessible, understandable, trusted and interoperable.  Data, information, and IT services are trusted when they have provided sufficient pedigree and descriptive metadata for consumers to rely on them as an ADS, and they comply with applicable information assurance and cyber security policies.</a:t>
            </a:r>
          </a:p>
          <a:p>
            <a:r>
              <a:rPr lang="en-US" sz="1600" dirty="0">
                <a:solidFill>
                  <a:srgbClr val="000000"/>
                </a:solidFill>
              </a:rPr>
              <a:t> </a:t>
            </a:r>
          </a:p>
          <a:p>
            <a:endParaRPr lang="en-US" sz="1600" dirty="0"/>
          </a:p>
          <a:p>
            <a:r>
              <a:rPr lang="en-US" sz="1600" dirty="0"/>
              <a:t>DODI 8320.07, </a:t>
            </a:r>
            <a:r>
              <a:rPr lang="en-US" sz="1600" i="1" dirty="0"/>
              <a:t>Implementing the Sharing of Data, Information, and Information Technology (IT) Services in DOD</a:t>
            </a:r>
            <a:r>
              <a:rPr lang="en-US" sz="1600" dirty="0"/>
              <a:t>, 3 AUG 2015</a:t>
            </a:r>
          </a:p>
          <a:p>
            <a:pPr marL="0" marR="0" indent="0" algn="l" defTabSz="852488" rtl="0" eaLnBrk="0" fontAlgn="base" latinLnBrk="0" hangingPunct="0">
              <a:lnSpc>
                <a:spcPct val="100000"/>
              </a:lnSpc>
              <a:spcBef>
                <a:spcPct val="30000"/>
              </a:spcBef>
              <a:spcAft>
                <a:spcPct val="0"/>
              </a:spcAft>
              <a:buClrTx/>
              <a:buSzTx/>
              <a:buFontTx/>
              <a:buNone/>
              <a:tabLst/>
              <a:defRPr/>
            </a:pPr>
            <a:r>
              <a:rPr lang="en-US" sz="1600" dirty="0">
                <a:solidFill>
                  <a:srgbClr val="000000"/>
                </a:solidFill>
              </a:rPr>
              <a:t>           standardizes use of XML across the department</a:t>
            </a:r>
          </a:p>
          <a:p>
            <a:pPr marL="0" marR="0" indent="0" algn="l" defTabSz="852488" rtl="0" eaLnBrk="0" fontAlgn="base" latinLnBrk="0" hangingPunct="0">
              <a:lnSpc>
                <a:spcPct val="100000"/>
              </a:lnSpc>
              <a:spcBef>
                <a:spcPct val="30000"/>
              </a:spcBef>
              <a:spcAft>
                <a:spcPct val="0"/>
              </a:spcAft>
              <a:buClrTx/>
              <a:buSzTx/>
              <a:buFontTx/>
              <a:buNone/>
              <a:tabLst/>
              <a:defRPr/>
            </a:pPr>
            <a:r>
              <a:rPr lang="en-US" sz="1600" dirty="0">
                <a:solidFill>
                  <a:srgbClr val="000000"/>
                </a:solidFill>
              </a:rPr>
              <a:t>           establishes the Military Operations domain for semantic content.</a:t>
            </a:r>
            <a:endParaRPr lang="en-US" sz="1600" dirty="0"/>
          </a:p>
          <a:p>
            <a:pPr lvl="1"/>
            <a:r>
              <a:rPr lang="en-US" sz="1600" dirty="0"/>
              <a:t>promotes interoperability at the information exchange data level.  </a:t>
            </a:r>
          </a:p>
          <a:p>
            <a:pPr lvl="1"/>
            <a:r>
              <a:rPr lang="en-US" sz="1600" dirty="0"/>
              <a:t>directs the use of NIEM for all XML information exchanges created or modernized as a part of the normal lifecycle management</a:t>
            </a:r>
          </a:p>
          <a:p>
            <a:endParaRPr lang="en-US" altLang="en-US" dirty="0">
              <a:latin typeface="Times New Roman" pitchFamily="18" charset="0"/>
            </a:endParaRPr>
          </a:p>
        </p:txBody>
      </p:sp>
    </p:spTree>
    <p:extLst>
      <p:ext uri="{BB962C8B-B14F-4D97-AF65-F5344CB8AC3E}">
        <p14:creationId xmlns:p14="http://schemas.microsoft.com/office/powerpoint/2010/main" val="1585248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64D61A7E-C135-43BA-8003-394B8B09A6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CDB4D980-CCC1-4FB8-9600-3691488814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9332" name="Slide Number Placeholder 3">
            <a:extLst>
              <a:ext uri="{FF2B5EF4-FFF2-40B4-BE49-F238E27FC236}">
                <a16:creationId xmlns:a16="http://schemas.microsoft.com/office/drawing/2014/main" id="{7BE51050-C74F-4F2D-B53A-953912ED706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F28A96-4E4B-4980-A363-1B739261EFB1}" type="slidenum">
              <a:rPr lang="en-US" altLang="en-US">
                <a:latin typeface="Calibri" panose="020F0502020204030204" pitchFamily="34" charset="0"/>
              </a:rPr>
              <a:pPr eaLnBrk="1" hangingPunct="1"/>
              <a:t>13</a:t>
            </a:fld>
            <a:endParaRPr lang="en-US" altLang="en-US">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lgn="l" eaLnBrk="1" fontAlgn="auto" hangingPunct="1">
              <a:spcBef>
                <a:spcPct val="20000"/>
              </a:spcBef>
              <a:spcAft>
                <a:spcPts val="0"/>
              </a:spcAft>
            </a:pPr>
            <a:r>
              <a:rPr lang="en-US" sz="1000" dirty="0">
                <a:solidFill>
                  <a:schemeClr val="tx1"/>
                </a:solidFill>
              </a:rPr>
              <a:t>National Information Exchange Model (NIEM) is a standards based approach designed to uniformly develop, centrally maintain, quickly identify and discover, efficiently reuse the enterprise wide information sharing standards and processes across multiple mission areas. </a:t>
            </a:r>
            <a:r>
              <a:rPr lang="en-US" sz="1000" b="0" dirty="0">
                <a:solidFill>
                  <a:prstClr val="black"/>
                </a:solidFill>
                <a:latin typeface="Calibri"/>
              </a:rPr>
              <a:t>NIEM is designed to develop, disseminate, and support enterprise‐wide information sharing standards and processes across the whole of the departments of Defense, Justice, Public Safety, Emergency and Disaster Management, Intelligence, and Homeland Security enterprise at all levels and across all branches of government.</a:t>
            </a:r>
            <a:endParaRPr lang="en-US" altLang="en-US" dirty="0">
              <a:cs typeface="Arial" panose="020B0604020202020204" pitchFamily="34" charset="0"/>
            </a:endParaRPr>
          </a:p>
          <a:p>
            <a:endParaRPr lang="en-US" altLang="en-US" dirty="0">
              <a:cs typeface="Arial" panose="020B0604020202020204" pitchFamily="34" charset="0"/>
            </a:endParaRPr>
          </a:p>
          <a:p>
            <a:r>
              <a:rPr lang="en-US" altLang="en-US" dirty="0">
                <a:cs typeface="Arial" panose="020B0604020202020204" pitchFamily="34" charset="0"/>
              </a:rPr>
              <a:t>1) Using XML to standardize data exchanges can be a stand-alone effort between interested parties, or within a specific COI.  XML is a widely used language, and considerable resources exist to provide guidance to organizations seeking to create effective information exchanges using XML.  This approach requires an established framework that provides consistent naming and design rules, and known processes for managing the building, implementation, and storing of data interface agreements.</a:t>
            </a:r>
          </a:p>
          <a:p>
            <a:endParaRPr lang="en-US" altLang="en-US" dirty="0">
              <a:cs typeface="Arial" panose="020B0604020202020204" pitchFamily="34" charset="0"/>
            </a:endParaRPr>
          </a:p>
          <a:p>
            <a:r>
              <a:rPr lang="en-US" altLang="en-US" dirty="0">
                <a:cs typeface="Arial" panose="020B0604020202020204" pitchFamily="34" charset="0"/>
              </a:rPr>
              <a:t>2) The XML approach can improve information interoperability and data sharing among Command and Control (C2) information technology nodes and provide information integration among mission partners.  The approach has demonstrated its ability to establish effective C2 data sharing environments without negatively impacting existing data exchanges, existing data stores, or data sharing standards.</a:t>
            </a:r>
          </a:p>
          <a:p>
            <a:endParaRPr lang="en-US" altLang="en-US" dirty="0">
              <a:cs typeface="Arial" panose="020B0604020202020204" pitchFamily="34" charset="0"/>
            </a:endParaRPr>
          </a:p>
          <a:p>
            <a:r>
              <a:rPr lang="en-US" altLang="en-US" dirty="0">
                <a:cs typeface="Arial" panose="020B0604020202020204" pitchFamily="34" charset="0"/>
              </a:rPr>
              <a:t>3) A framework for using XML-based data exchanges currently exists with the National Information Exchange Model (NIEM); an approach that has been adopted for use by the US Department of Defense.  </a:t>
            </a:r>
          </a:p>
          <a:p>
            <a:endParaRPr lang="en-US" altLang="en-US" dirty="0">
              <a:cs typeface="Arial" panose="020B0604020202020204" pitchFamily="34" charset="0"/>
            </a:endParaRP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481F11-845A-40AF-A0A9-FAF1E3C84433}"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74379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4" name="Slide Number Placeholder 3"/>
          <p:cNvSpPr>
            <a:spLocks noGrp="1"/>
          </p:cNvSpPr>
          <p:nvPr>
            <p:ph type="sldNum" sz="quarter" idx="5"/>
          </p:nvPr>
        </p:nvSpPr>
        <p:spPr/>
        <p:txBody>
          <a:bodyPr/>
          <a:lstStyle/>
          <a:p>
            <a:pPr>
              <a:defRPr/>
            </a:pPr>
            <a:fld id="{D7949362-A9F7-4D0E-AD12-7DF6186B7AAA}" type="slidenum">
              <a:rPr lang="en-US" smtClean="0">
                <a:solidFill>
                  <a:srgbClr val="000000"/>
                </a:solidFill>
              </a:rPr>
              <a:pPr>
                <a:defRPr/>
              </a:pPr>
              <a:t>71</a:t>
            </a:fld>
            <a:endParaRPr lang="en-US">
              <a:solidFill>
                <a:srgbClr val="000000"/>
              </a:solidFill>
            </a:endParaRPr>
          </a:p>
        </p:txBody>
      </p:sp>
      <p:sp>
        <p:nvSpPr>
          <p:cNvPr id="35844" name="Notes Placeholder 4"/>
          <p:cNvSpPr>
            <a:spLocks noGrp="1"/>
          </p:cNvSpPr>
          <p:nvPr>
            <p:ph type="body"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marL="0" indent="0">
              <a:spcAft>
                <a:spcPts val="1200"/>
              </a:spcAft>
              <a:buFont typeface="Arial" panose="020B0604020202020204" pitchFamily="34" charset="0"/>
              <a:buNone/>
            </a:pPr>
            <a:r>
              <a:rPr lang="en-US" sz="1000" dirty="0">
                <a:solidFill>
                  <a:schemeClr val="tx1"/>
                </a:solidFill>
              </a:rPr>
              <a:t>Provides an agreed upon common language (e.g., syntax and semantics) for sharing data among all partners</a:t>
            </a:r>
          </a:p>
          <a:p>
            <a:pPr marL="0" indent="0">
              <a:spcAft>
                <a:spcPts val="1200"/>
              </a:spcAft>
              <a:buFont typeface="Arial" panose="020B0604020202020204" pitchFamily="34" charset="0"/>
              <a:buNone/>
            </a:pPr>
            <a:r>
              <a:rPr lang="en-US" sz="1000" dirty="0">
                <a:solidFill>
                  <a:schemeClr val="tx1"/>
                </a:solidFill>
              </a:rPr>
              <a:t>Allows communities to come together to solve tough data sharing problems (e.g., cross COI, cross domain, etc.) </a:t>
            </a:r>
          </a:p>
          <a:p>
            <a:pPr marL="0" indent="0">
              <a:spcAft>
                <a:spcPts val="1800"/>
              </a:spcAft>
              <a:buFont typeface="Arial" panose="020B0604020202020204" pitchFamily="34" charset="0"/>
              <a:buNone/>
            </a:pPr>
            <a:r>
              <a:rPr lang="en-US" sz="1000" dirty="0">
                <a:solidFill>
                  <a:schemeClr val="tx1"/>
                </a:solidFill>
              </a:rPr>
              <a:t>As an XML based format, NIEM allows for exchange of data from existing IT systems without affecting legacy data structures. </a:t>
            </a:r>
          </a:p>
          <a:p>
            <a:pPr marL="0" indent="0">
              <a:spcAft>
                <a:spcPts val="1200"/>
              </a:spcAft>
              <a:buFont typeface="Arial" panose="020B0604020202020204" pitchFamily="34" charset="0"/>
              <a:buNone/>
            </a:pPr>
            <a:r>
              <a:rPr lang="en-US" sz="1000" dirty="0">
                <a:solidFill>
                  <a:schemeClr val="tx1"/>
                </a:solidFill>
              </a:rPr>
              <a:t>NIEM (XML) provides greater flexibility for modification and enhancements (e.g., JSON, binary, etc. formats from a single semantic base)</a:t>
            </a:r>
          </a:p>
          <a:p>
            <a:pPr marL="0" indent="0">
              <a:spcAft>
                <a:spcPts val="1200"/>
              </a:spcAft>
              <a:buFont typeface="Arial" panose="020B0604020202020204" pitchFamily="34" charset="0"/>
              <a:buNone/>
            </a:pPr>
            <a:r>
              <a:rPr lang="en-US" sz="1000" dirty="0">
                <a:solidFill>
                  <a:schemeClr val="tx1"/>
                </a:solidFill>
              </a:rPr>
              <a:t>Allows reuse of exchange specifications, as well as existing successful models of enterprise adoption including web services and SOA/ESBs.</a:t>
            </a:r>
          </a:p>
          <a:p>
            <a:pPr algn="l"/>
            <a:endParaRPr lang="en-US" dirty="0">
              <a:solidFill>
                <a:schemeClr val="tx1"/>
              </a:solidFill>
            </a:endParaRPr>
          </a:p>
          <a:p>
            <a:pPr algn="l"/>
            <a:r>
              <a:rPr lang="en-US" dirty="0">
                <a:solidFill>
                  <a:schemeClr val="tx1"/>
                </a:solidFill>
              </a:rPr>
              <a:t>NIEM concepts and principles have consistently demonstrated these values in DoD for over 7 years:</a:t>
            </a:r>
            <a:endParaRPr lang="en-US" altLang="en-US" dirty="0">
              <a:latin typeface="Times New Roman" pitchFamily="18" charset="0"/>
            </a:endParaRPr>
          </a:p>
          <a:p>
            <a:r>
              <a:rPr lang="en-US" altLang="en-US" dirty="0">
                <a:latin typeface="Times New Roman" pitchFamily="18" charset="0"/>
              </a:rPr>
              <a:t>   - TIES JCTD</a:t>
            </a:r>
          </a:p>
          <a:p>
            <a:r>
              <a:rPr lang="en-US" altLang="en-US" dirty="0">
                <a:latin typeface="Times New Roman" pitchFamily="18" charset="0"/>
              </a:rPr>
              <a:t>   -</a:t>
            </a:r>
            <a:r>
              <a:rPr lang="en-US" altLang="en-US" baseline="0" dirty="0">
                <a:latin typeface="Times New Roman" pitchFamily="18" charset="0"/>
              </a:rPr>
              <a:t> </a:t>
            </a:r>
            <a:r>
              <a:rPr lang="en-US" altLang="en-US" dirty="0">
                <a:latin typeface="Times New Roman" pitchFamily="18" charset="0"/>
              </a:rPr>
              <a:t>TEDS JCTD</a:t>
            </a:r>
          </a:p>
          <a:p>
            <a:r>
              <a:rPr lang="en-US" altLang="en-US" dirty="0">
                <a:latin typeface="Times New Roman" pitchFamily="18" charset="0"/>
              </a:rPr>
              <a:t>   - SIRI  (NATO M&amp;S COE) – binary</a:t>
            </a:r>
            <a:r>
              <a:rPr lang="en-US" altLang="en-US" baseline="0" dirty="0">
                <a:latin typeface="Times New Roman" pitchFamily="18" charset="0"/>
              </a:rPr>
              <a:t> XML</a:t>
            </a:r>
            <a:endParaRPr lang="en-US" altLang="en-US" dirty="0">
              <a:latin typeface="Times New Roman" pitchFamily="18" charset="0"/>
            </a:endParaRPr>
          </a:p>
          <a:p>
            <a:r>
              <a:rPr lang="en-US" altLang="en-US" dirty="0">
                <a:latin typeface="Times New Roman" pitchFamily="18" charset="0"/>
              </a:rPr>
              <a:t>   - CWIX 16,</a:t>
            </a:r>
            <a:r>
              <a:rPr lang="en-US" altLang="en-US" baseline="0" dirty="0">
                <a:latin typeface="Times New Roman" pitchFamily="18" charset="0"/>
              </a:rPr>
              <a:t> 17</a:t>
            </a:r>
          </a:p>
          <a:p>
            <a:r>
              <a:rPr lang="en-US" altLang="en-US" baseline="0" dirty="0">
                <a:latin typeface="Times New Roman" pitchFamily="18" charset="0"/>
              </a:rPr>
              <a:t>   - Bold Quest 17</a:t>
            </a:r>
            <a:endParaRPr lang="en-US" altLang="en-US" dirty="0">
              <a:latin typeface="Times New Roman" pitchFamily="18" charset="0"/>
            </a:endParaRPr>
          </a:p>
        </p:txBody>
      </p:sp>
    </p:spTree>
    <p:extLst>
      <p:ext uri="{BB962C8B-B14F-4D97-AF65-F5344CB8AC3E}">
        <p14:creationId xmlns:p14="http://schemas.microsoft.com/office/powerpoint/2010/main" val="552930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4" name="Slide Number Placeholder 3"/>
          <p:cNvSpPr>
            <a:spLocks noGrp="1"/>
          </p:cNvSpPr>
          <p:nvPr>
            <p:ph type="sldNum" sz="quarter" idx="5"/>
          </p:nvPr>
        </p:nvSpPr>
        <p:spPr/>
        <p:txBody>
          <a:bodyPr/>
          <a:lstStyle/>
          <a:p>
            <a:pPr>
              <a:defRPr/>
            </a:pPr>
            <a:fld id="{D7949362-A9F7-4D0E-AD12-7DF6186B7AAA}" type="slidenum">
              <a:rPr lang="en-US" smtClean="0">
                <a:solidFill>
                  <a:srgbClr val="000000"/>
                </a:solidFill>
              </a:rPr>
              <a:pPr>
                <a:defRPr/>
              </a:pPr>
              <a:t>72</a:t>
            </a:fld>
            <a:endParaRPr lang="en-US">
              <a:solidFill>
                <a:srgbClr val="000000"/>
              </a:solidFill>
            </a:endParaRPr>
          </a:p>
        </p:txBody>
      </p:sp>
      <p:sp>
        <p:nvSpPr>
          <p:cNvPr id="35844" name="Notes Placeholder 4"/>
          <p:cNvSpPr>
            <a:spLocks noGrp="1"/>
          </p:cNvSpPr>
          <p:nvPr>
            <p:ph type="body"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marL="0" marR="0" indent="0" algn="l" defTabSz="852488" rtl="0" eaLnBrk="0" fontAlgn="base" latinLnBrk="0" hangingPunct="0">
              <a:lnSpc>
                <a:spcPct val="100000"/>
              </a:lnSpc>
              <a:spcBef>
                <a:spcPct val="30000"/>
              </a:spcBef>
              <a:spcAft>
                <a:spcPct val="0"/>
              </a:spcAft>
              <a:buClrTx/>
              <a:buSzTx/>
              <a:buFontTx/>
              <a:buNone/>
              <a:tabLst/>
              <a:defRPr/>
            </a:pPr>
            <a:r>
              <a:rPr lang="en-US" altLang="en-US" dirty="0">
                <a:latin typeface="Times New Roman" pitchFamily="18" charset="0"/>
              </a:rPr>
              <a:t>Build by the</a:t>
            </a:r>
            <a:r>
              <a:rPr lang="en-US" altLang="en-US" baseline="0" dirty="0">
                <a:latin typeface="Times New Roman" pitchFamily="18" charset="0"/>
              </a:rPr>
              <a:t> community over 10+ years (including:  Federal, State, Local, Tribal, international stakeholders)</a:t>
            </a:r>
          </a:p>
          <a:p>
            <a:pPr marL="0" marR="0" indent="0" algn="l" defTabSz="852488" rtl="0" eaLnBrk="0" fontAlgn="base" latinLnBrk="0" hangingPunct="0">
              <a:lnSpc>
                <a:spcPct val="100000"/>
              </a:lnSpc>
              <a:spcBef>
                <a:spcPct val="30000"/>
              </a:spcBef>
              <a:spcAft>
                <a:spcPct val="0"/>
              </a:spcAft>
              <a:buClrTx/>
              <a:buSzTx/>
              <a:buFontTx/>
              <a:buNone/>
              <a:tabLst/>
              <a:defRPr/>
            </a:pPr>
            <a:r>
              <a:rPr lang="en-US" altLang="en-US" baseline="0" dirty="0">
                <a:latin typeface="Times New Roman" pitchFamily="18" charset="0"/>
              </a:rPr>
              <a:t>     It’s m</a:t>
            </a:r>
            <a:r>
              <a:rPr lang="en-US" altLang="en-US" dirty="0">
                <a:latin typeface="Times New Roman" pitchFamily="18" charset="0"/>
              </a:rPr>
              <a:t>ore than</a:t>
            </a:r>
            <a:r>
              <a:rPr lang="en-US" altLang="en-US" baseline="0" dirty="0">
                <a:latin typeface="Times New Roman" pitchFamily="18" charset="0"/>
              </a:rPr>
              <a:t> just a data model</a:t>
            </a:r>
          </a:p>
          <a:p>
            <a:pPr marL="0" marR="0" indent="0" algn="l" defTabSz="852488" rtl="0" eaLnBrk="0" fontAlgn="base" latinLnBrk="0" hangingPunct="0">
              <a:lnSpc>
                <a:spcPct val="100000"/>
              </a:lnSpc>
              <a:spcBef>
                <a:spcPct val="30000"/>
              </a:spcBef>
              <a:spcAft>
                <a:spcPct val="0"/>
              </a:spcAft>
              <a:buClrTx/>
              <a:buSzTx/>
              <a:buFontTx/>
              <a:buNone/>
              <a:tabLst/>
              <a:defRPr/>
            </a:pPr>
            <a:r>
              <a:rPr lang="en-US" altLang="en-US" baseline="0" dirty="0">
                <a:latin typeface="Times New Roman" pitchFamily="18" charset="0"/>
              </a:rPr>
              <a:t>     It’s more than just a pile of technical standards</a:t>
            </a:r>
          </a:p>
          <a:p>
            <a:pPr marL="0" marR="0" indent="0" algn="l" defTabSz="852488" rtl="0" eaLnBrk="0" fontAlgn="base" latinLnBrk="0" hangingPunct="0">
              <a:lnSpc>
                <a:spcPct val="100000"/>
              </a:lnSpc>
              <a:spcBef>
                <a:spcPct val="30000"/>
              </a:spcBef>
              <a:spcAft>
                <a:spcPct val="0"/>
              </a:spcAft>
              <a:buClrTx/>
              <a:buSzTx/>
              <a:buFontTx/>
              <a:buNone/>
              <a:tabLst/>
              <a:defRPr/>
            </a:pPr>
            <a:endParaRPr lang="en-US" altLang="en-US" baseline="0" dirty="0">
              <a:latin typeface="Times New Roman" pitchFamily="18" charset="0"/>
            </a:endParaRPr>
          </a:p>
          <a:p>
            <a:pPr marL="0" marR="0" indent="0" algn="l" defTabSz="852488" rtl="0" eaLnBrk="0" fontAlgn="base" latinLnBrk="0" hangingPunct="0">
              <a:lnSpc>
                <a:spcPct val="100000"/>
              </a:lnSpc>
              <a:spcBef>
                <a:spcPct val="30000"/>
              </a:spcBef>
              <a:spcAft>
                <a:spcPct val="0"/>
              </a:spcAft>
              <a:buClrTx/>
              <a:buSzTx/>
              <a:buFontTx/>
              <a:buNone/>
              <a:tabLst/>
              <a:defRPr/>
            </a:pPr>
            <a:r>
              <a:rPr lang="en-US" altLang="en-US" dirty="0">
                <a:latin typeface="Times New Roman" pitchFamily="18" charset="0"/>
              </a:rPr>
              <a:t>Starts with:  Distributed</a:t>
            </a:r>
            <a:r>
              <a:rPr lang="en-US" altLang="en-US" baseline="0" dirty="0">
                <a:latin typeface="Times New Roman" pitchFamily="18" charset="0"/>
              </a:rPr>
              <a:t> governance</a:t>
            </a:r>
            <a:br>
              <a:rPr lang="en-US" altLang="en-US" baseline="0" dirty="0">
                <a:latin typeface="Times New Roman" pitchFamily="18" charset="0"/>
              </a:rPr>
            </a:br>
            <a:endParaRPr lang="en-US" altLang="en-US" baseline="0" dirty="0">
              <a:latin typeface="Times New Roman" pitchFamily="18" charset="0"/>
            </a:endParaRPr>
          </a:p>
          <a:p>
            <a:pPr marL="0" marR="0" indent="0" algn="l" defTabSz="852488" rtl="0" eaLnBrk="0" fontAlgn="base" latinLnBrk="0" hangingPunct="0">
              <a:lnSpc>
                <a:spcPct val="100000"/>
              </a:lnSpc>
              <a:spcBef>
                <a:spcPct val="30000"/>
              </a:spcBef>
              <a:spcAft>
                <a:spcPct val="0"/>
              </a:spcAft>
              <a:buClrTx/>
              <a:buSzTx/>
              <a:buFontTx/>
              <a:buNone/>
              <a:tabLst/>
              <a:defRPr/>
            </a:pPr>
            <a:r>
              <a:rPr lang="en-US" altLang="en-US" baseline="0" dirty="0">
                <a:latin typeface="Times New Roman" pitchFamily="18" charset="0"/>
              </a:rPr>
              <a:t>Provides Normative Technical Specifications and guidance</a:t>
            </a:r>
          </a:p>
          <a:p>
            <a:pPr marL="0" marR="0" indent="0" algn="l" defTabSz="852488" rtl="0" eaLnBrk="0" fontAlgn="base" latinLnBrk="0" hangingPunct="0">
              <a:lnSpc>
                <a:spcPct val="100000"/>
              </a:lnSpc>
              <a:spcBef>
                <a:spcPct val="30000"/>
              </a:spcBef>
              <a:spcAft>
                <a:spcPct val="0"/>
              </a:spcAft>
              <a:buClrTx/>
              <a:buSzTx/>
              <a:buFontTx/>
              <a:buNone/>
              <a:tabLst/>
              <a:defRPr/>
            </a:pPr>
            <a:r>
              <a:rPr lang="en-US" altLang="en-US" baseline="0" dirty="0">
                <a:latin typeface="Times New Roman" pitchFamily="18" charset="0"/>
              </a:rPr>
              <a:t>    - use to create the NIIEM reference data model</a:t>
            </a:r>
          </a:p>
          <a:p>
            <a:pPr marL="0" marR="0" indent="0" algn="l" defTabSz="852488" rtl="0" eaLnBrk="0" fontAlgn="base" latinLnBrk="0" hangingPunct="0">
              <a:lnSpc>
                <a:spcPct val="100000"/>
              </a:lnSpc>
              <a:spcBef>
                <a:spcPct val="30000"/>
              </a:spcBef>
              <a:spcAft>
                <a:spcPct val="0"/>
              </a:spcAft>
              <a:buClrTx/>
              <a:buSzTx/>
              <a:buFontTx/>
              <a:buNone/>
              <a:tabLst/>
              <a:defRPr/>
            </a:pPr>
            <a:r>
              <a:rPr lang="en-US" altLang="en-US" baseline="0" dirty="0">
                <a:latin typeface="Times New Roman" pitchFamily="18" charset="0"/>
              </a:rPr>
              <a:t>              - used to develop Information Exchange Specifications (referred to as Information Exchange Package Documentation (IEPD))</a:t>
            </a:r>
          </a:p>
          <a:p>
            <a:endParaRPr lang="en-US" altLang="en-US" dirty="0">
              <a:latin typeface="Times New Roman" pitchFamily="18" charset="0"/>
            </a:endParaRPr>
          </a:p>
          <a:p>
            <a:r>
              <a:rPr lang="en-US" altLang="en-US" dirty="0">
                <a:latin typeface="Times New Roman" pitchFamily="18" charset="0"/>
              </a:rPr>
              <a:t>Tool</a:t>
            </a:r>
            <a:r>
              <a:rPr lang="en-US" altLang="en-US" baseline="0" dirty="0">
                <a:latin typeface="Times New Roman" pitchFamily="18" charset="0"/>
              </a:rPr>
              <a:t> Support</a:t>
            </a:r>
          </a:p>
          <a:p>
            <a:endParaRPr lang="en-US" altLang="en-US" baseline="0" dirty="0">
              <a:latin typeface="Times New Roman" pitchFamily="18" charset="0"/>
            </a:endParaRPr>
          </a:p>
          <a:p>
            <a:r>
              <a:rPr lang="en-US" altLang="en-US" baseline="0" dirty="0">
                <a:latin typeface="Times New Roman" pitchFamily="18" charset="0"/>
              </a:rPr>
              <a:t>Training Support</a:t>
            </a:r>
          </a:p>
          <a:p>
            <a:endParaRPr lang="en-US" altLang="en-US" baseline="0" dirty="0">
              <a:latin typeface="Times New Roman" pitchFamily="18" charset="0"/>
            </a:endParaRPr>
          </a:p>
          <a:p>
            <a:r>
              <a:rPr lang="en-US" altLang="en-US" baseline="0" dirty="0">
                <a:latin typeface="Times New Roman" pitchFamily="18" charset="0"/>
              </a:rPr>
              <a:t>Implementation Support</a:t>
            </a:r>
            <a:endParaRPr lang="en-US" altLang="en-US" dirty="0">
              <a:latin typeface="Times New Roman" pitchFamily="18" charset="0"/>
            </a:endParaRPr>
          </a:p>
        </p:txBody>
      </p:sp>
    </p:spTree>
    <p:extLst>
      <p:ext uri="{BB962C8B-B14F-4D97-AF65-F5344CB8AC3E}">
        <p14:creationId xmlns:p14="http://schemas.microsoft.com/office/powerpoint/2010/main" val="64772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4" name="Slide Number Placeholder 3"/>
          <p:cNvSpPr>
            <a:spLocks noGrp="1"/>
          </p:cNvSpPr>
          <p:nvPr>
            <p:ph type="sldNum" sz="quarter" idx="5"/>
          </p:nvPr>
        </p:nvSpPr>
        <p:spPr/>
        <p:txBody>
          <a:bodyPr/>
          <a:lstStyle/>
          <a:p>
            <a:pPr>
              <a:defRPr/>
            </a:pPr>
            <a:fld id="{D7949362-A9F7-4D0E-AD12-7DF6186B7AAA}" type="slidenum">
              <a:rPr lang="en-US" smtClean="0">
                <a:solidFill>
                  <a:srgbClr val="000000"/>
                </a:solidFill>
              </a:rPr>
              <a:pPr>
                <a:defRPr/>
              </a:pPr>
              <a:t>73</a:t>
            </a:fld>
            <a:endParaRPr lang="en-US">
              <a:solidFill>
                <a:srgbClr val="000000"/>
              </a:solidFill>
            </a:endParaRPr>
          </a:p>
        </p:txBody>
      </p:sp>
      <p:sp>
        <p:nvSpPr>
          <p:cNvPr id="35844" name="Notes Placeholder 4"/>
          <p:cNvSpPr>
            <a:spLocks noGrp="1"/>
          </p:cNvSpPr>
          <p:nvPr>
            <p:ph type="body"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marL="0" indent="0">
              <a:buFontTx/>
              <a:buNone/>
            </a:pPr>
            <a:r>
              <a:rPr lang="en-US" sz="1000" b="0" dirty="0"/>
              <a:t>ESC –</a:t>
            </a:r>
            <a:r>
              <a:rPr lang="en-US" sz="1000" b="0" baseline="0" dirty="0"/>
              <a:t> </a:t>
            </a:r>
            <a:r>
              <a:rPr lang="en-US" sz="1000" b="0" dirty="0"/>
              <a:t>NIEM vision,</a:t>
            </a:r>
            <a:r>
              <a:rPr lang="en-US" sz="1000" b="0" baseline="0" dirty="0"/>
              <a:t> and</a:t>
            </a:r>
            <a:r>
              <a:rPr lang="en-US" sz="1000" b="0" dirty="0"/>
              <a:t> decision-maker for membership, funding, and program direction. </a:t>
            </a:r>
          </a:p>
          <a:p>
            <a:pPr marL="0" indent="0">
              <a:buFontTx/>
              <a:buNone/>
            </a:pPr>
            <a:r>
              <a:rPr lang="en-US" sz="1000" b="0" dirty="0"/>
              <a:t>          (Justice,</a:t>
            </a:r>
            <a:r>
              <a:rPr lang="en-US" sz="1000" b="0" baseline="0" dirty="0"/>
              <a:t> DHS, HHS)</a:t>
            </a:r>
          </a:p>
          <a:p>
            <a:pPr marL="0" indent="0">
              <a:buFontTx/>
              <a:buNone/>
            </a:pPr>
            <a:endParaRPr lang="en-US" sz="1000" b="0" dirty="0"/>
          </a:p>
          <a:p>
            <a:pPr marL="0" indent="0">
              <a:buFontTx/>
              <a:buNone/>
            </a:pPr>
            <a:r>
              <a:rPr lang="en-US" sz="1000" b="0" dirty="0"/>
              <a:t>PMO</a:t>
            </a:r>
            <a:r>
              <a:rPr lang="en-US" sz="1000" b="0" baseline="0" dirty="0"/>
              <a:t> – </a:t>
            </a:r>
            <a:r>
              <a:rPr lang="en-US" sz="1000" b="0" dirty="0"/>
              <a:t>manages day-to-day progra</a:t>
            </a:r>
            <a:r>
              <a:rPr lang="en-US" sz="1000" b="0" baseline="0" dirty="0"/>
              <a:t>m </a:t>
            </a:r>
            <a:r>
              <a:rPr lang="en-US" sz="1000" b="0" dirty="0"/>
              <a:t>operations; facilitates collaboration with community and stakeholders in developing NIEM-based information exchange solutions. (DHS transitioning to DoD</a:t>
            </a:r>
            <a:r>
              <a:rPr lang="en-US" sz="1000" b="0" baseline="0" dirty="0"/>
              <a:t> 2QTRFY18)</a:t>
            </a:r>
            <a:br>
              <a:rPr lang="en-US" sz="1000" b="0" dirty="0"/>
            </a:br>
            <a:endParaRPr lang="en-US" sz="1000" b="0" dirty="0"/>
          </a:p>
          <a:p>
            <a:pPr marL="0" indent="0">
              <a:buFontTx/>
              <a:buNone/>
            </a:pPr>
            <a:r>
              <a:rPr lang="en-US" sz="1000" b="0" dirty="0"/>
              <a:t>NBAC – guides development, harmonization, evolution, and implementation of NIEM Core data components, as well as governs processes for participating in NIEM domains. </a:t>
            </a:r>
            <a:br>
              <a:rPr lang="en-US" sz="1000" b="0" dirty="0"/>
            </a:br>
            <a:endParaRPr lang="en-US" sz="1000" b="0" dirty="0"/>
          </a:p>
          <a:p>
            <a:pPr marL="0" indent="0">
              <a:buFontTx/>
              <a:buNone/>
            </a:pPr>
            <a:r>
              <a:rPr lang="en-US" sz="1000" b="0" dirty="0"/>
              <a:t>NTAC –</a:t>
            </a:r>
            <a:r>
              <a:rPr lang="en-US" sz="1000" b="0" baseline="0" dirty="0"/>
              <a:t> </a:t>
            </a:r>
            <a:r>
              <a:rPr lang="en-US" sz="1000" b="0" dirty="0"/>
              <a:t>responsible for defining technical architecture that governs NIEM. </a:t>
            </a:r>
          </a:p>
          <a:p>
            <a:endParaRPr lang="en-US" dirty="0"/>
          </a:p>
          <a:p>
            <a:endParaRPr lang="en-US" altLang="en-US" dirty="0">
              <a:latin typeface="Times New Roman" pitchFamily="18" charset="0"/>
            </a:endParaRPr>
          </a:p>
          <a:p>
            <a:endParaRPr lang="en-US" altLang="en-US" dirty="0">
              <a:latin typeface="Times New Roman" pitchFamily="18" charset="0"/>
            </a:endParaRPr>
          </a:p>
        </p:txBody>
      </p:sp>
    </p:spTree>
    <p:extLst>
      <p:ext uri="{BB962C8B-B14F-4D97-AF65-F5344CB8AC3E}">
        <p14:creationId xmlns:p14="http://schemas.microsoft.com/office/powerpoint/2010/main" val="2398319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4" name="Slide Number Placeholder 3"/>
          <p:cNvSpPr>
            <a:spLocks noGrp="1"/>
          </p:cNvSpPr>
          <p:nvPr>
            <p:ph type="sldNum" sz="quarter" idx="5"/>
          </p:nvPr>
        </p:nvSpPr>
        <p:spPr/>
        <p:txBody>
          <a:bodyPr/>
          <a:lstStyle/>
          <a:p>
            <a:pPr>
              <a:defRPr/>
            </a:pPr>
            <a:fld id="{D7949362-A9F7-4D0E-AD12-7DF6186B7AAA}" type="slidenum">
              <a:rPr lang="en-US" smtClean="0">
                <a:solidFill>
                  <a:srgbClr val="000000"/>
                </a:solidFill>
              </a:rPr>
              <a:pPr>
                <a:defRPr/>
              </a:pPr>
              <a:t>74</a:t>
            </a:fld>
            <a:endParaRPr lang="en-US">
              <a:solidFill>
                <a:srgbClr val="000000"/>
              </a:solidFill>
            </a:endParaRPr>
          </a:p>
        </p:txBody>
      </p:sp>
      <p:sp>
        <p:nvSpPr>
          <p:cNvPr id="35844" name="Notes Placeholder 4"/>
          <p:cNvSpPr>
            <a:spLocks noGrp="1"/>
          </p:cNvSpPr>
          <p:nvPr>
            <p:ph type="body"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en-US" altLang="en-US" dirty="0">
                <a:latin typeface="Times New Roman" pitchFamily="18" charset="0"/>
              </a:rPr>
              <a:t>Technical specification</a:t>
            </a:r>
            <a:r>
              <a:rPr lang="en-US" altLang="en-US" baseline="0" dirty="0">
                <a:latin typeface="Times New Roman" pitchFamily="18" charset="0"/>
              </a:rPr>
              <a:t>s are configuration managed by the NIEM PMO, but developed and matured by the NIEM user community based on community needs.</a:t>
            </a:r>
          </a:p>
          <a:p>
            <a:endParaRPr lang="en-US" altLang="en-US" baseline="0" dirty="0">
              <a:latin typeface="Times New Roman" pitchFamily="18" charset="0"/>
            </a:endParaRPr>
          </a:p>
          <a:p>
            <a:r>
              <a:rPr lang="en-US" altLang="en-US" dirty="0">
                <a:latin typeface="Times New Roman" pitchFamily="18" charset="0"/>
              </a:rPr>
              <a:t>Mapping of the supporting</a:t>
            </a:r>
            <a:r>
              <a:rPr lang="en-US" altLang="en-US" baseline="0" dirty="0">
                <a:latin typeface="Times New Roman" pitchFamily="18" charset="0"/>
              </a:rPr>
              <a:t> NIEM technical specifications that establish the NIEM technical architecture.</a:t>
            </a:r>
          </a:p>
        </p:txBody>
      </p:sp>
    </p:spTree>
    <p:extLst>
      <p:ext uri="{BB962C8B-B14F-4D97-AF65-F5344CB8AC3E}">
        <p14:creationId xmlns:p14="http://schemas.microsoft.com/office/powerpoint/2010/main" val="1389974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implementation</a:t>
            </a:r>
            <a:r>
              <a:rPr lang="en-US" baseline="0" dirty="0"/>
              <a:t> of the NIEM technical architecture; model of reusable data components for building Information Exchange Specifications.</a:t>
            </a:r>
          </a:p>
          <a:p>
            <a:endParaRPr lang="en-US" baseline="0" dirty="0"/>
          </a:p>
          <a:p>
            <a:r>
              <a:rPr lang="en-US" baseline="0" dirty="0"/>
              <a:t>Defines semantics in types, properties and relationships in a Resource Description Framework (RDF).</a:t>
            </a:r>
          </a:p>
          <a:p>
            <a:endParaRPr lang="en-US" baseline="0" dirty="0"/>
          </a:p>
          <a:p>
            <a:r>
              <a:rPr lang="en-US" baseline="0" dirty="0"/>
              <a:t>The model is developed, managed and maintained by the NIEM PMO and community of chartered Domain Stewards.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9D7CF2-CA48-4582-8095-128AA9C5017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8024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4" name="Slide Number Placeholder 3"/>
          <p:cNvSpPr>
            <a:spLocks noGrp="1"/>
          </p:cNvSpPr>
          <p:nvPr>
            <p:ph type="sldNum" sz="quarter" idx="5"/>
          </p:nvPr>
        </p:nvSpPr>
        <p:spPr/>
        <p:txBody>
          <a:bodyPr/>
          <a:lstStyle/>
          <a:p>
            <a:pPr>
              <a:defRPr/>
            </a:pPr>
            <a:fld id="{D7949362-A9F7-4D0E-AD12-7DF6186B7AAA}" type="slidenum">
              <a:rPr lang="en-US" smtClean="0">
                <a:solidFill>
                  <a:srgbClr val="000000"/>
                </a:solidFill>
              </a:rPr>
              <a:pPr>
                <a:defRPr/>
              </a:pPr>
              <a:t>76</a:t>
            </a:fld>
            <a:endParaRPr lang="en-US">
              <a:solidFill>
                <a:srgbClr val="000000"/>
              </a:solidFill>
            </a:endParaRPr>
          </a:p>
        </p:txBody>
      </p:sp>
      <p:sp>
        <p:nvSpPr>
          <p:cNvPr id="35844" name="Notes Placeholder 4"/>
          <p:cNvSpPr>
            <a:spLocks noGrp="1"/>
          </p:cNvSpPr>
          <p:nvPr>
            <p:ph type="body"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a:spcAft>
                <a:spcPts val="1200"/>
              </a:spcAft>
            </a:pPr>
            <a:r>
              <a:rPr lang="en-US" dirty="0">
                <a:solidFill>
                  <a:schemeClr val="tx1"/>
                </a:solidFill>
              </a:rPr>
              <a:t>An IEPD</a:t>
            </a:r>
            <a:r>
              <a:rPr lang="en-US" baseline="0" dirty="0">
                <a:solidFill>
                  <a:schemeClr val="tx1"/>
                </a:solidFill>
              </a:rPr>
              <a:t> represents the culmination the NIEM technical architecture, reference data model and information exchange requirements.  When completed, the IEPD represents the concrete agreement among exchange partners on how the data will be shared.  It is also a discrete technical specification that may be shared, published in a registry for search and discovery, or reused as a basis for developing other IEPDs. </a:t>
            </a:r>
          </a:p>
          <a:p>
            <a:pPr>
              <a:spcAft>
                <a:spcPts val="1200"/>
              </a:spcAft>
            </a:pPr>
            <a:endParaRPr lang="en-US" baseline="0" dirty="0">
              <a:solidFill>
                <a:schemeClr val="tx1"/>
              </a:solidFill>
            </a:endParaRPr>
          </a:p>
          <a:p>
            <a:pPr>
              <a:spcAft>
                <a:spcPts val="1200"/>
              </a:spcAft>
            </a:pPr>
            <a:r>
              <a:rPr lang="en-US" dirty="0">
                <a:solidFill>
                  <a:schemeClr val="tx1"/>
                </a:solidFill>
              </a:rPr>
              <a:t>Core Functions of an IEPD:</a:t>
            </a:r>
          </a:p>
          <a:p>
            <a:pPr marL="285750" indent="-114300">
              <a:spcAft>
                <a:spcPts val="1200"/>
              </a:spcAft>
              <a:buFont typeface="Arial" panose="020B0604020202020204" pitchFamily="34" charset="0"/>
              <a:buChar char="•"/>
            </a:pPr>
            <a:r>
              <a:rPr lang="en-US" dirty="0">
                <a:solidFill>
                  <a:schemeClr val="tx1"/>
                </a:solidFill>
              </a:rPr>
              <a:t>Developed to provide the business, functional, and technical details of the information exchange through predefined artifacts</a:t>
            </a:r>
          </a:p>
          <a:p>
            <a:pPr marL="285750" indent="-114300">
              <a:spcAft>
                <a:spcPts val="1200"/>
              </a:spcAft>
              <a:buFont typeface="Arial" panose="020B0604020202020204" pitchFamily="34" charset="0"/>
              <a:buChar char="•"/>
            </a:pPr>
            <a:r>
              <a:rPr lang="en-US" dirty="0">
                <a:solidFill>
                  <a:schemeClr val="tx1"/>
                </a:solidFill>
              </a:rPr>
              <a:t>Created with a core set of artifacts in a prescribed format and organizational structure to allow for consistency</a:t>
            </a:r>
          </a:p>
          <a:p>
            <a:pPr marL="285750" indent="-114300">
              <a:spcAft>
                <a:spcPts val="1200"/>
              </a:spcAft>
              <a:buFont typeface="Arial" panose="020B0604020202020204" pitchFamily="34" charset="0"/>
              <a:buChar char="•"/>
            </a:pPr>
            <a:r>
              <a:rPr lang="en-US" dirty="0">
                <a:solidFill>
                  <a:schemeClr val="tx1"/>
                </a:solidFill>
              </a:rPr>
              <a:t>Designed to be shared and reused in the development of new information exchanges through the publication in IEPD repositories</a:t>
            </a:r>
          </a:p>
        </p:txBody>
      </p:sp>
    </p:spTree>
    <p:extLst>
      <p:ext uri="{BB962C8B-B14F-4D97-AF65-F5344CB8AC3E}">
        <p14:creationId xmlns:p14="http://schemas.microsoft.com/office/powerpoint/2010/main" val="1526375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4" name="Slide Number Placeholder 3"/>
          <p:cNvSpPr>
            <a:spLocks noGrp="1"/>
          </p:cNvSpPr>
          <p:nvPr>
            <p:ph type="sldNum" sz="quarter" idx="5"/>
          </p:nvPr>
        </p:nvSpPr>
        <p:spPr/>
        <p:txBody>
          <a:bodyPr/>
          <a:lstStyle/>
          <a:p>
            <a:pPr>
              <a:defRPr/>
            </a:pPr>
            <a:fld id="{D7949362-A9F7-4D0E-AD12-7DF6186B7AAA}" type="slidenum">
              <a:rPr lang="en-US" smtClean="0">
                <a:solidFill>
                  <a:srgbClr val="000000"/>
                </a:solidFill>
              </a:rPr>
              <a:pPr>
                <a:defRPr/>
              </a:pPr>
              <a:t>77</a:t>
            </a:fld>
            <a:endParaRPr lang="en-US">
              <a:solidFill>
                <a:srgbClr val="000000"/>
              </a:solidFill>
            </a:endParaRPr>
          </a:p>
        </p:txBody>
      </p:sp>
      <p:sp>
        <p:nvSpPr>
          <p:cNvPr id="35844" name="Notes Placeholder 4"/>
          <p:cNvSpPr>
            <a:spLocks noGrp="1"/>
          </p:cNvSpPr>
          <p:nvPr>
            <p:ph type="body"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pPr marL="0" marR="0" indent="0" algn="l" defTabSz="852488" rtl="0" eaLnBrk="0" fontAlgn="base" latinLnBrk="0" hangingPunct="0">
              <a:lnSpc>
                <a:spcPct val="100000"/>
              </a:lnSpc>
              <a:spcBef>
                <a:spcPct val="30000"/>
              </a:spcBef>
              <a:spcAft>
                <a:spcPts val="1200"/>
              </a:spcAft>
              <a:buClrTx/>
              <a:buSzTx/>
              <a:buFontTx/>
              <a:buNone/>
              <a:tabLst/>
              <a:defRPr/>
            </a:pPr>
            <a:r>
              <a:rPr lang="en-US" sz="1000" kern="1200" dirty="0">
                <a:solidFill>
                  <a:srgbClr val="000000"/>
                </a:solidFill>
                <a:latin typeface="Arial" charset="0"/>
                <a:ea typeface="+mn-ea"/>
                <a:cs typeface="Arial" charset="0"/>
                <a:hlinkClick r:id="rId3"/>
              </a:rPr>
              <a:t>High Level Version Architecture</a:t>
            </a:r>
            <a:r>
              <a:rPr lang="en-US" sz="1000" dirty="0">
                <a:solidFill>
                  <a:srgbClr val="000000"/>
                </a:solidFill>
                <a:latin typeface="Arial" charset="0"/>
                <a:cs typeface="Arial" charset="0"/>
              </a:rPr>
              <a:t> - Describes NIEM major and minor release cycles and how NIEM governance bodies update the schema documents and data components that comprise NIEM. </a:t>
            </a:r>
            <a:endParaRPr lang="en-US" altLang="en-US" dirty="0">
              <a:latin typeface="Times New Roman" pitchFamily="18" charset="0"/>
            </a:endParaRPr>
          </a:p>
          <a:p>
            <a:pPr>
              <a:spcAft>
                <a:spcPts val="1200"/>
              </a:spcAft>
            </a:pPr>
            <a:endParaRPr lang="en-US" dirty="0">
              <a:solidFill>
                <a:schemeClr val="tx1"/>
              </a:solidFill>
            </a:endParaRPr>
          </a:p>
        </p:txBody>
      </p:sp>
    </p:spTree>
    <p:extLst>
      <p:ext uri="{BB962C8B-B14F-4D97-AF65-F5344CB8AC3E}">
        <p14:creationId xmlns:p14="http://schemas.microsoft.com/office/powerpoint/2010/main" val="178477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4" name="Slide Number Placeholder 3"/>
          <p:cNvSpPr>
            <a:spLocks noGrp="1"/>
          </p:cNvSpPr>
          <p:nvPr>
            <p:ph type="sldNum" sz="quarter" idx="5"/>
          </p:nvPr>
        </p:nvSpPr>
        <p:spPr/>
        <p:txBody>
          <a:bodyPr/>
          <a:lstStyle/>
          <a:p>
            <a:pPr marL="0" marR="0" lvl="0" indent="0" algn="r" defTabSz="967978" rtl="0" eaLnBrk="0" fontAlgn="base" latinLnBrk="0" hangingPunct="0">
              <a:lnSpc>
                <a:spcPct val="100000"/>
              </a:lnSpc>
              <a:spcBef>
                <a:spcPct val="0"/>
              </a:spcBef>
              <a:spcAft>
                <a:spcPct val="0"/>
              </a:spcAft>
              <a:buClrTx/>
              <a:buSzTx/>
              <a:buFontTx/>
              <a:buNone/>
              <a:tabLst/>
              <a:defRPr/>
            </a:pPr>
            <a:fld id="{D7949362-A9F7-4D0E-AD12-7DF6186B7AAA}" type="slidenum">
              <a:rPr kumimoji="0" lang="en-US" sz="1000" b="0" i="1"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978" rtl="0" eaLnBrk="0" fontAlgn="base" latinLnBrk="0" hangingPunct="0">
                <a:lnSpc>
                  <a:spcPct val="100000"/>
                </a:lnSpc>
                <a:spcBef>
                  <a:spcPct val="0"/>
                </a:spcBef>
                <a:spcAft>
                  <a:spcPct val="0"/>
                </a:spcAft>
                <a:buClrTx/>
                <a:buSzTx/>
                <a:buFontTx/>
                <a:buNone/>
                <a:tabLst/>
                <a:defRPr/>
              </a:pPr>
              <a:t>78</a:t>
            </a:fld>
            <a:endParaRPr kumimoji="0" lang="en-US" sz="1000" b="0" i="1"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5844" name="Notes Placeholder 4"/>
          <p:cNvSpPr>
            <a:spLocks noGrp="1"/>
          </p:cNvSpPr>
          <p:nvPr>
            <p:ph type="body"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157086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1DAD0C50-1AE7-47A0-B895-F1F0324CBA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id="{536E6C6D-194A-4134-A683-F0C9172659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0356" name="Slide Number Placeholder 3">
            <a:extLst>
              <a:ext uri="{FF2B5EF4-FFF2-40B4-BE49-F238E27FC236}">
                <a16:creationId xmlns:a16="http://schemas.microsoft.com/office/drawing/2014/main" id="{60394B4C-42CB-4B82-A208-6132048F018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8834241-B998-463D-92D3-5F84B54E8E1B}" type="slidenum">
              <a:rPr lang="en-US" altLang="en-US">
                <a:latin typeface="Calibri" panose="020F0502020204030204" pitchFamily="34" charset="0"/>
              </a:rPr>
              <a:pPr eaLnBrk="1" hangingPunct="1"/>
              <a:t>14</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NIEM is a joint DHS/DOJ program, initiated</a:t>
            </a:r>
            <a:r>
              <a:rPr lang="en-US" baseline="0" dirty="0"/>
              <a:t> in 2005 leveraging the Global Justice XML data model, to promote standardization of information exchange for cross jurisdictional information sharing.  When we refer to cross jurisdictional boundaries in NIEM we are referring to Federal, state, local, tribal an private industry.</a:t>
            </a:r>
          </a:p>
          <a:p>
            <a:pPr eaLnBrk="1" hangingPunct="1">
              <a:spcBef>
                <a:spcPct val="0"/>
              </a:spcBef>
            </a:pPr>
            <a:endParaRPr lang="en-US" baseline="0" dirty="0"/>
          </a:p>
          <a:p>
            <a:pPr eaLnBrk="1" hangingPunct="1">
              <a:spcBef>
                <a:spcPct val="0"/>
              </a:spcBef>
            </a:pPr>
            <a:r>
              <a:rPr lang="en-US" baseline="0" dirty="0"/>
              <a:t>The NIEM model enables: </a:t>
            </a:r>
          </a:p>
          <a:p>
            <a:pPr eaLnBrk="1" hangingPunct="1">
              <a:spcBef>
                <a:spcPct val="0"/>
              </a:spcBef>
            </a:pPr>
            <a:r>
              <a:rPr lang="en-US" u="sng" baseline="0" dirty="0"/>
              <a:t>Collaboration</a:t>
            </a:r>
            <a:r>
              <a:rPr lang="en-US" baseline="0" dirty="0"/>
              <a:t> bringing together stakeholders through its reuse capabilities and community engagement</a:t>
            </a:r>
          </a:p>
          <a:p>
            <a:pPr eaLnBrk="1" hangingPunct="1">
              <a:spcBef>
                <a:spcPct val="0"/>
              </a:spcBef>
            </a:pPr>
            <a:r>
              <a:rPr lang="en-US" u="sng" baseline="0" dirty="0"/>
              <a:t>Consistency</a:t>
            </a:r>
            <a:r>
              <a:rPr lang="en-US" u="none" baseline="0" dirty="0"/>
              <a:t> by establishing standards for sharing and governance</a:t>
            </a:r>
          </a:p>
          <a:p>
            <a:pPr eaLnBrk="1" hangingPunct="1">
              <a:spcBef>
                <a:spcPct val="0"/>
              </a:spcBef>
            </a:pPr>
            <a:r>
              <a:rPr lang="en-US" u="sng" baseline="0" dirty="0"/>
              <a:t>Development</a:t>
            </a:r>
            <a:r>
              <a:rPr lang="en-US" u="none" baseline="0" dirty="0"/>
              <a:t> by supplying discovery and implementation tools</a:t>
            </a:r>
          </a:p>
          <a:p>
            <a:pPr eaLnBrk="1" hangingPunct="1">
              <a:spcBef>
                <a:spcPct val="0"/>
              </a:spcBef>
            </a:pPr>
            <a:r>
              <a:rPr lang="en-US" u="sng" baseline="0" dirty="0"/>
              <a:t>Support</a:t>
            </a:r>
            <a:r>
              <a:rPr lang="en-US" b="0" u="none" baseline="0" dirty="0"/>
              <a:t> by providing technical assistance in the form of a helpdesk and training</a:t>
            </a:r>
          </a:p>
          <a:p>
            <a:pPr eaLnBrk="1" hangingPunct="1">
              <a:spcBef>
                <a:spcPct val="0"/>
              </a:spcBef>
            </a:pPr>
            <a:endParaRPr lang="en-US" b="0" u="none" baseline="0" dirty="0"/>
          </a:p>
          <a:p>
            <a:pPr eaLnBrk="1" hangingPunct="1">
              <a:spcBef>
                <a:spcPct val="0"/>
              </a:spcBef>
            </a:pPr>
            <a:r>
              <a:rPr lang="en-US" b="0" u="none" baseline="0" dirty="0"/>
              <a:t>All of these add up to:</a:t>
            </a:r>
          </a:p>
          <a:p>
            <a:pPr eaLnBrk="1" hangingPunct="1">
              <a:spcBef>
                <a:spcPct val="0"/>
              </a:spcBef>
            </a:pPr>
            <a:endParaRPr lang="en-US" b="0" u="none" baseline="0" dirty="0"/>
          </a:p>
          <a:p>
            <a:pPr eaLnBrk="1" hangingPunct="1">
              <a:spcBef>
                <a:spcPct val="0"/>
              </a:spcBef>
            </a:pPr>
            <a:r>
              <a:rPr lang="en-US" b="0" u="none" baseline="0" dirty="0"/>
              <a:t>Lowered cost of development</a:t>
            </a:r>
          </a:p>
          <a:p>
            <a:pPr eaLnBrk="1" hangingPunct="1">
              <a:spcBef>
                <a:spcPct val="0"/>
              </a:spcBef>
            </a:pPr>
            <a:r>
              <a:rPr lang="en-US" b="0" u="none" baseline="0" dirty="0"/>
              <a:t>Enhanced mission capabilities </a:t>
            </a:r>
          </a:p>
          <a:p>
            <a:pPr eaLnBrk="1" hangingPunct="1">
              <a:spcBef>
                <a:spcPct val="0"/>
              </a:spcBef>
            </a:pPr>
            <a:r>
              <a:rPr lang="en-US" b="0" u="none" baseline="0" dirty="0"/>
              <a:t>A common vocabulary providing semantic interoperability</a:t>
            </a:r>
          </a:p>
          <a:p>
            <a:pPr eaLnBrk="1" hangingPunct="1">
              <a:spcBef>
                <a:spcPct val="0"/>
              </a:spcBef>
            </a:pPr>
            <a:r>
              <a:rPr lang="en-US" b="0" u="none" baseline="0" dirty="0"/>
              <a:t>Reduced maintenance costs</a:t>
            </a:r>
            <a:endParaRPr lang="en-US" u="sng" baseline="0" dirty="0"/>
          </a:p>
        </p:txBody>
      </p:sp>
      <p:sp>
        <p:nvSpPr>
          <p:cNvPr id="706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CD64CC-A42C-4071-A950-894B45C59DB7}" type="slidenum">
              <a:rPr lang="en-US" smtClean="0"/>
              <a:pPr fontAlgn="base">
                <a:spcBef>
                  <a:spcPct val="0"/>
                </a:spcBef>
                <a:spcAft>
                  <a:spcPct val="0"/>
                </a:spcAft>
                <a:defRPr/>
              </a:pPr>
              <a:t>15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a:t>
            </a:r>
            <a:r>
              <a:rPr lang="en-US" baseline="30000" dirty="0"/>
              <a:t>st</a:t>
            </a:r>
            <a:r>
              <a:rPr lang="en-US" dirty="0"/>
              <a:t> bullet:  Proven approach</a:t>
            </a:r>
          </a:p>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21</a:t>
            </a:fld>
            <a:endParaRPr lang="en-US"/>
          </a:p>
        </p:txBody>
      </p:sp>
    </p:spTree>
    <p:extLst>
      <p:ext uri="{BB962C8B-B14F-4D97-AF65-F5344CB8AC3E}">
        <p14:creationId xmlns:p14="http://schemas.microsoft.com/office/powerpoint/2010/main" val="37770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p:spPr>
      </p:sp>
      <p:sp>
        <p:nvSpPr>
          <p:cNvPr id="8294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ea typeface="ＭＳ Ｐゴシック" pitchFamily="34" charset="-128"/>
            </a:endParaRPr>
          </a:p>
        </p:txBody>
      </p:sp>
      <p:sp>
        <p:nvSpPr>
          <p:cNvPr id="82947" name="Slide Number Placeholder 3"/>
          <p:cNvSpPr>
            <a:spLocks noGrp="1"/>
          </p:cNvSpPr>
          <p:nvPr>
            <p:ph type="sldNum" sz="quarter" idx="5"/>
          </p:nvPr>
        </p:nvSpPr>
        <p:spPr bwMode="auto">
          <a:noFill/>
          <a:ln>
            <a:miter lim="800000"/>
            <a:headEnd/>
            <a:tailEnd/>
          </a:ln>
        </p:spPr>
        <p:txBody>
          <a:bodyPr/>
          <a:lstStyle/>
          <a:p>
            <a:fld id="{2F6B9578-0ECA-4172-9DF5-0A9CF25CA477}" type="slidenum">
              <a:rPr lang="en-US" smtClean="0">
                <a:solidFill>
                  <a:prstClr val="black"/>
                </a:solidFill>
              </a:rPr>
              <a:pPr/>
              <a:t>22</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2E215-D3C6-D84F-8ECF-5127C8518219}" type="slidenum">
              <a:rPr lang="en-US" smtClean="0"/>
              <a:pPr/>
              <a:t>23</a:t>
            </a:fld>
            <a:endParaRPr lang="en-US"/>
          </a:p>
        </p:txBody>
      </p:sp>
    </p:spTree>
    <p:extLst>
      <p:ext uri="{BB962C8B-B14F-4D97-AF65-F5344CB8AC3E}">
        <p14:creationId xmlns:p14="http://schemas.microsoft.com/office/powerpoint/2010/main" val="1722302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22E215-D3C6-D84F-8ECF-5127C8518219}" type="slidenum">
              <a:rPr lang="en-US" smtClean="0"/>
              <a:pPr/>
              <a:t>24</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55610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614FDD-CAEE-4F0C-B003-BD378963EDE4}" type="datetimeFigureOut">
              <a:rPr lang="en-US" smtClean="0"/>
              <a:t>12/19/2020</a:t>
            </a:fld>
            <a:endParaRPr lang="en-US"/>
          </a:p>
        </p:txBody>
      </p:sp>
    </p:spTree>
    <p:extLst>
      <p:ext uri="{BB962C8B-B14F-4D97-AF65-F5344CB8AC3E}">
        <p14:creationId xmlns:p14="http://schemas.microsoft.com/office/powerpoint/2010/main" val="4058861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547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4500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a:t>Click to edit Master text styles</a:t>
            </a:r>
          </a:p>
          <a:p>
            <a:pPr lvl="1"/>
            <a:r>
              <a:rPr lang="en-US"/>
              <a:t>Second level</a:t>
            </a:r>
          </a:p>
          <a:p>
            <a:pPr lvl="2"/>
            <a:r>
              <a:rPr lang="en-US"/>
              <a:t>Third level</a:t>
            </a:r>
          </a:p>
        </p:txBody>
      </p:sp>
      <p:sp>
        <p:nvSpPr>
          <p:cNvPr id="18" name="MSTSHP_01"/>
          <p:cNvSpPr>
            <a:spLocks noGrp="1" noChangeArrowheads="1"/>
          </p:cNvSpPr>
          <p:nvPr>
            <p:ph type="title"/>
          </p:nvPr>
        </p:nvSpPr>
        <p:spPr bwMode="auto">
          <a:xfrm>
            <a:off x="536805" y="407989"/>
            <a:ext cx="9690153" cy="365125"/>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252475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668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972800" cy="811358"/>
          </a:xfrm>
          <a:prstGeom prst="rect">
            <a:avLst/>
          </a:prstGeom>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1628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3629619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172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117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03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4165601" y="6429696"/>
            <a:ext cx="3860799" cy="365125"/>
          </a:xfrm>
          <a:prstGeom prst="rect">
            <a:avLst/>
          </a:prstGeom>
        </p:spPr>
        <p:txBody>
          <a:bodyPr vert="horz" lIns="121789" tIns="60894" rIns="121789" bIns="60894" rtlCol="0" anchor="ctr"/>
          <a:lstStyle>
            <a:lvl1pPr algn="ctr">
              <a:defRPr sz="1051" b="1">
                <a:solidFill>
                  <a:schemeClr val="tx1">
                    <a:tint val="75000"/>
                  </a:schemeClr>
                </a:solidFill>
              </a:defRPr>
            </a:lvl1pPr>
          </a:lstStyle>
          <a:p>
            <a:fld id="{709188BD-E2FB-5A43-AE36-94A032CB0735}" type="slidenum">
              <a:rPr lang="en-US" smtClean="0"/>
              <a:pPr/>
              <a:t>‹#›</a:t>
            </a:fld>
            <a:endParaRPr lang="en-US" dirty="0"/>
          </a:p>
        </p:txBody>
      </p:sp>
    </p:spTree>
    <p:extLst>
      <p:ext uri="{BB962C8B-B14F-4D97-AF65-F5344CB8AC3E}">
        <p14:creationId xmlns:p14="http://schemas.microsoft.com/office/powerpoint/2010/main" val="67871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614FDD-CAEE-4F0C-B003-BD378963EDE4}" type="datetimeFigureOut">
              <a:rPr lang="en-US" smtClean="0"/>
              <a:t>12/19/2020</a:t>
            </a:fld>
            <a:endParaRPr lang="en-US"/>
          </a:p>
        </p:txBody>
      </p:sp>
    </p:spTree>
    <p:extLst>
      <p:ext uri="{BB962C8B-B14F-4D97-AF65-F5344CB8AC3E}">
        <p14:creationId xmlns:p14="http://schemas.microsoft.com/office/powerpoint/2010/main" val="2635912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07CE82-7BC2-455E-8385-387BE8CBDC7D}"/>
              </a:ext>
            </a:extLst>
          </p:cNvPr>
          <p:cNvSpPr>
            <a:spLocks noGrp="1"/>
          </p:cNvSpPr>
          <p:nvPr>
            <p:ph type="dt" sz="half" idx="10"/>
          </p:nvPr>
        </p:nvSpPr>
        <p:spPr/>
        <p:txBody>
          <a:bodyPr/>
          <a:lstStyle/>
          <a:p>
            <a:fld id="{3A614FDD-CAEE-4F0C-B003-BD378963EDE4}" type="datetimeFigureOut">
              <a:rPr lang="en-US" smtClean="0"/>
              <a:t>12/19/2020</a:t>
            </a:fld>
            <a:endParaRPr lang="en-US"/>
          </a:p>
        </p:txBody>
      </p:sp>
      <p:sp>
        <p:nvSpPr>
          <p:cNvPr id="3" name="Footer Placeholder 2">
            <a:extLst>
              <a:ext uri="{FF2B5EF4-FFF2-40B4-BE49-F238E27FC236}">
                <a16:creationId xmlns:a16="http://schemas.microsoft.com/office/drawing/2014/main" id="{C5DFAAE7-5594-49C5-86C9-39C6064D05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78B9D3-5FA6-4723-A42B-01B48A7CFD4E}"/>
              </a:ext>
            </a:extLst>
          </p:cNvPr>
          <p:cNvSpPr>
            <a:spLocks noGrp="1"/>
          </p:cNvSpPr>
          <p:nvPr>
            <p:ph type="sldNum" sz="quarter" idx="12"/>
          </p:nvPr>
        </p:nvSpPr>
        <p:spPr/>
        <p:txBody>
          <a:bodyPr/>
          <a:lstStyle/>
          <a:p>
            <a:fld id="{AFF9AE3F-2293-4ADA-8118-82BD9EEA9CB5}" type="slidenum">
              <a:rPr lang="en-US" smtClean="0"/>
              <a:t>‹#›</a:t>
            </a:fld>
            <a:endParaRPr lang="en-US"/>
          </a:p>
        </p:txBody>
      </p:sp>
    </p:spTree>
    <p:extLst>
      <p:ext uri="{BB962C8B-B14F-4D97-AF65-F5344CB8AC3E}">
        <p14:creationId xmlns:p14="http://schemas.microsoft.com/office/powerpoint/2010/main" val="1709353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41867" y="1484851"/>
            <a:ext cx="11119104" cy="4639112"/>
          </a:xfrm>
        </p:spPr>
        <p:txBody>
          <a:bodyPr/>
          <a:lstStyle>
            <a:lvl1pPr>
              <a:defRPr>
                <a:latin typeface="Calibri" pitchFamily="34" charset="0"/>
              </a:defRPr>
            </a:lvl1pPr>
          </a:lstStyle>
          <a:p>
            <a:pPr lvl="0"/>
            <a:r>
              <a:rPr lang="en-US" dirty="0"/>
              <a:t>Click to edit Master text styles</a:t>
            </a:r>
          </a:p>
        </p:txBody>
      </p:sp>
      <p:sp>
        <p:nvSpPr>
          <p:cNvPr id="2" name="Title 1"/>
          <p:cNvSpPr>
            <a:spLocks noGrp="1"/>
          </p:cNvSpPr>
          <p:nvPr>
            <p:ph type="title"/>
          </p:nvPr>
        </p:nvSpPr>
        <p:spPr>
          <a:xfrm>
            <a:off x="1039284" y="10607"/>
            <a:ext cx="10111317" cy="1143000"/>
          </a:xfrm>
        </p:spPr>
        <p:txBody>
          <a:bodyPr anchor="ctr"/>
          <a:lstStyle>
            <a:lvl1pPr algn="ctr">
              <a:defRPr>
                <a:latin typeface="Cambria" pitchFamily="18" charset="0"/>
              </a:defRPr>
            </a:lvl1pPr>
          </a:lstStyle>
          <a:p>
            <a:r>
              <a:rPr lang="en-US" dirty="0"/>
              <a:t>Click to edit Master title style</a:t>
            </a:r>
          </a:p>
        </p:txBody>
      </p:sp>
      <p:sp>
        <p:nvSpPr>
          <p:cNvPr id="4" name="Date Placeholder 2"/>
          <p:cNvSpPr>
            <a:spLocks noGrp="1"/>
          </p:cNvSpPr>
          <p:nvPr>
            <p:ph type="dt" sz="half" idx="11"/>
          </p:nvPr>
        </p:nvSpPr>
        <p:spPr>
          <a:xfrm>
            <a:off x="304800" y="6243919"/>
            <a:ext cx="2844800" cy="365125"/>
          </a:xfrm>
        </p:spPr>
        <p:txBody>
          <a:bodyPr/>
          <a:lstStyle/>
          <a:p>
            <a:fld id="{177AD23B-53B1-7149-BB42-4BE73F7B5434}" type="datetimeFigureOut">
              <a:rPr lang="en-US" smtClean="0"/>
              <a:pPr/>
              <a:t>12/19/2020</a:t>
            </a:fld>
            <a:endParaRPr lang="en-US"/>
          </a:p>
        </p:txBody>
      </p:sp>
      <p:sp>
        <p:nvSpPr>
          <p:cNvPr id="5" name="Footer Placeholder 3"/>
          <p:cNvSpPr>
            <a:spLocks noGrp="1"/>
          </p:cNvSpPr>
          <p:nvPr>
            <p:ph type="ftr" sz="quarter" idx="12"/>
          </p:nvPr>
        </p:nvSpPr>
        <p:spPr>
          <a:xfrm>
            <a:off x="7823200" y="6248401"/>
            <a:ext cx="3860800" cy="365125"/>
          </a:xfrm>
        </p:spPr>
        <p:txBody>
          <a:bodyPr/>
          <a:lstStyle/>
          <a:p>
            <a:endParaRPr lang="en-US"/>
          </a:p>
        </p:txBody>
      </p:sp>
      <p:sp>
        <p:nvSpPr>
          <p:cNvPr id="6" name="Slide Number Placeholder 4"/>
          <p:cNvSpPr>
            <a:spLocks noGrp="1"/>
          </p:cNvSpPr>
          <p:nvPr>
            <p:ph type="sldNum" sz="quarter" idx="13"/>
          </p:nvPr>
        </p:nvSpPr>
        <p:spPr>
          <a:xfrm>
            <a:off x="5740400" y="6248401"/>
            <a:ext cx="711200" cy="365125"/>
          </a:xfrm>
        </p:spPr>
        <p:txBody>
          <a:bodyPr/>
          <a:lstStyle>
            <a:lvl1pPr>
              <a:defRPr>
                <a:solidFill>
                  <a:schemeClr val="tx1"/>
                </a:solidFill>
              </a:defRPr>
            </a:lvl1pPr>
          </a:lstStyle>
          <a:p>
            <a:fld id="{DA3CC7DA-8D99-42A8-B822-931C179AACAF}" type="slidenum">
              <a:rPr lang="en-US" smtClean="0"/>
              <a:pPr/>
              <a:t>‹#›</a:t>
            </a:fld>
            <a:endParaRPr lang="en-US" dirty="0"/>
          </a:p>
        </p:txBody>
      </p:sp>
    </p:spTree>
    <p:extLst>
      <p:ext uri="{BB962C8B-B14F-4D97-AF65-F5344CB8AC3E}">
        <p14:creationId xmlns:p14="http://schemas.microsoft.com/office/powerpoint/2010/main" val="90469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650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008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F516FD0-C93A-1348-85E0-3F3CBC73EE20}" type="datetimeFigureOut">
              <a:rPr lang="en-US" smtClean="0"/>
              <a:pPr/>
              <a:t>12/19/2020</a:t>
            </a:fld>
            <a:endParaRPr lang="en-US" dirty="0"/>
          </a:p>
        </p:txBody>
      </p:sp>
      <p:sp>
        <p:nvSpPr>
          <p:cNvPr id="9" name="Table Placeholder 8"/>
          <p:cNvSpPr>
            <a:spLocks noGrp="1"/>
          </p:cNvSpPr>
          <p:nvPr>
            <p:ph type="tbl" sz="quarter" idx="12"/>
          </p:nvPr>
        </p:nvSpPr>
        <p:spPr>
          <a:xfrm>
            <a:off x="609600" y="1491802"/>
            <a:ext cx="10786533" cy="4362899"/>
          </a:xfrm>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Tree>
    <p:extLst>
      <p:ext uri="{BB962C8B-B14F-4D97-AF65-F5344CB8AC3E}">
        <p14:creationId xmlns:p14="http://schemas.microsoft.com/office/powerpoint/2010/main" val="2878303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3245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Course Section Header">
    <p:bg>
      <p:bgPr>
        <a:solidFill>
          <a:srgbClr val="4066B2"/>
        </a:solidFill>
        <a:effectLst/>
      </p:bgPr>
    </p:bg>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5F767B22-73A0-4ABE-8D14-B65FF92D1C0C}"/>
              </a:ext>
            </a:extLst>
          </p:cNvPr>
          <p:cNvSpPr txBox="1">
            <a:spLocks noChangeArrowheads="1"/>
          </p:cNvSpPr>
          <p:nvPr userDrawn="1"/>
        </p:nvSpPr>
        <p:spPr bwMode="auto">
          <a:xfrm>
            <a:off x="5984592" y="6618516"/>
            <a:ext cx="222817" cy="107722"/>
          </a:xfrm>
          <a:prstGeom prst="rect">
            <a:avLst/>
          </a:prstGeom>
          <a:noFill/>
          <a:ln w="12700">
            <a:noFill/>
            <a:miter lim="800000"/>
            <a:headEnd/>
            <a:tailEnd/>
          </a:ln>
          <a:effectLst>
            <a:prstShdw prst="shdw17" dist="17961" dir="2700000">
              <a:srgbClr val="DDDDDD">
                <a:gamma/>
                <a:shade val="60000"/>
                <a:invGamma/>
              </a:srgbClr>
            </a:prstShdw>
          </a:effectLst>
        </p:spPr>
        <p:txBody>
          <a:bodyPr wrap="none" lIns="0" tIns="0" rIns="0" bIns="0" anchor="b" anchorCtr="1">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chemeClr val="tx1"/>
              </a:buClr>
              <a:buSzPct val="65000"/>
              <a:buFont typeface="Wingdings" panose="05000000000000000000" pitchFamily="2" charset="2"/>
              <a:buNone/>
            </a:pPr>
            <a:r>
              <a:rPr lang="en-US" altLang="en-US" sz="700">
                <a:solidFill>
                  <a:schemeClr val="bg1"/>
                </a:solidFill>
              </a:rPr>
              <a:t>- </a:t>
            </a:r>
            <a:fld id="{20A45206-4343-4703-A1AA-B80A37B45E3B}" type="slidenum">
              <a:rPr lang="en-US" altLang="en-US" sz="700">
                <a:solidFill>
                  <a:schemeClr val="bg1"/>
                </a:solidFill>
              </a:rPr>
              <a:pPr algn="ctr">
                <a:buClr>
                  <a:schemeClr val="tx1"/>
                </a:buClr>
                <a:buSzPct val="65000"/>
                <a:buFont typeface="Wingdings" panose="05000000000000000000" pitchFamily="2" charset="2"/>
                <a:buNone/>
              </a:pPr>
              <a:t>‹#›</a:t>
            </a:fld>
            <a:r>
              <a:rPr lang="en-US" altLang="en-US" sz="700">
                <a:solidFill>
                  <a:schemeClr val="bg1"/>
                </a:solidFill>
              </a:rPr>
              <a:t> -</a:t>
            </a:r>
          </a:p>
        </p:txBody>
      </p:sp>
      <p:sp>
        <p:nvSpPr>
          <p:cNvPr id="4" name="Rectangle 3">
            <a:extLst>
              <a:ext uri="{FF2B5EF4-FFF2-40B4-BE49-F238E27FC236}">
                <a16:creationId xmlns:a16="http://schemas.microsoft.com/office/drawing/2014/main" id="{063F411B-F246-4D37-B0DB-EAF8209F4DC0}"/>
              </a:ext>
            </a:extLst>
          </p:cNvPr>
          <p:cNvSpPr>
            <a:spLocks noChangeArrowheads="1"/>
          </p:cNvSpPr>
          <p:nvPr userDrawn="1"/>
        </p:nvSpPr>
        <p:spPr bwMode="auto">
          <a:xfrm>
            <a:off x="431800" y="6592889"/>
            <a:ext cx="3083984" cy="160337"/>
          </a:xfrm>
          <a:prstGeom prst="rect">
            <a:avLst/>
          </a:prstGeom>
          <a:noFill/>
          <a:ln w="25400" algn="ctr">
            <a:noFill/>
            <a:miter lim="800000"/>
            <a:headEnd/>
            <a:tailEnd/>
          </a:ln>
        </p:spPr>
        <p:txBody>
          <a:bodyPr lIns="0" tIns="0" rIns="0" bIns="0"/>
          <a:lstStyle/>
          <a:p>
            <a:pPr defTabSz="914404" fontAlgn="auto">
              <a:lnSpc>
                <a:spcPts val="1077"/>
              </a:lnSpc>
              <a:spcBef>
                <a:spcPts val="0"/>
              </a:spcBef>
              <a:spcAft>
                <a:spcPts val="0"/>
              </a:spcAft>
              <a:defRPr/>
            </a:pPr>
            <a:r>
              <a:rPr lang="en-US" sz="700" dirty="0">
                <a:solidFill>
                  <a:schemeClr val="bg1"/>
                </a:solidFill>
              </a:rPr>
              <a:t>NIEM 101 Technical Introduction to NIEM</a:t>
            </a:r>
          </a:p>
        </p:txBody>
      </p:sp>
      <p:sp>
        <p:nvSpPr>
          <p:cNvPr id="6" name="Text Placeholder 9"/>
          <p:cNvSpPr>
            <a:spLocks noGrp="1"/>
          </p:cNvSpPr>
          <p:nvPr>
            <p:ph type="body" sz="quarter" idx="10"/>
          </p:nvPr>
        </p:nvSpPr>
        <p:spPr>
          <a:xfrm>
            <a:off x="1143000" y="2064258"/>
            <a:ext cx="9906000" cy="2729484"/>
          </a:xfrm>
          <a:ln w="28575">
            <a:noFill/>
          </a:ln>
        </p:spPr>
        <p:txBody>
          <a:bodyPr lIns="228600" rIns="228600" anchor="ctr" anchorCtr="1"/>
          <a:lstStyle>
            <a:lvl1pPr marL="0" indent="0" algn="ctr">
              <a:spcBef>
                <a:spcPts val="0"/>
              </a:spcBef>
              <a:buNone/>
              <a:defRPr sz="5400" b="0">
                <a:solidFill>
                  <a:schemeClr val="bg1"/>
                </a:solidFill>
                <a:latin typeface="Times New Roman" pitchFamily="18" charset="0"/>
                <a:cs typeface="Times New Roman" pitchFamily="18" charset="0"/>
              </a:defRPr>
            </a:lvl1pPr>
          </a:lstStyle>
          <a:p>
            <a:pPr lvl="0"/>
            <a:r>
              <a:rPr lang="en-US" dirty="0"/>
              <a:t>Click to edit Master text styles</a:t>
            </a:r>
          </a:p>
        </p:txBody>
      </p:sp>
    </p:spTree>
    <p:extLst>
      <p:ext uri="{BB962C8B-B14F-4D97-AF65-F5344CB8AC3E}">
        <p14:creationId xmlns:p14="http://schemas.microsoft.com/office/powerpoint/2010/main" val="215363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28550031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a:prstGeom prst="rect">
            <a:avLst/>
          </a:prstGeo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a:prstGeom prst="rect">
            <a:avLst/>
          </a:prstGeo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Tree>
    <p:extLst>
      <p:ext uri="{BB962C8B-B14F-4D97-AF65-F5344CB8AC3E}">
        <p14:creationId xmlns:p14="http://schemas.microsoft.com/office/powerpoint/2010/main" val="28864820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04042"/>
            <a:ext cx="10972800" cy="811358"/>
          </a:xfrm>
          <a:prstGeom prst="rect">
            <a:avLst/>
          </a:prstGeom>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694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3A614FDD-CAEE-4F0C-B003-BD378963EDE4}" type="datetimeFigureOut">
              <a:rPr lang="en-US" smtClean="0"/>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2832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04042"/>
            <a:ext cx="10972800" cy="811358"/>
          </a:xfrm>
          <a:prstGeom prst="rect">
            <a:avLst/>
          </a:prstGeom>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9954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04042"/>
            <a:ext cx="10972800" cy="811358"/>
          </a:xfrm>
          <a:prstGeom prst="rect">
            <a:avLst/>
          </a:prstGeom>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448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04042"/>
            <a:ext cx="10972800" cy="811358"/>
          </a:xfrm>
          <a:prstGeom prst="rect">
            <a:avLst/>
          </a:prstGeom>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156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04042"/>
            <a:ext cx="10972800" cy="811358"/>
          </a:xfrm>
          <a:prstGeom prst="rect">
            <a:avLst/>
          </a:prstGeom>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4951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614FDD-CAEE-4F0C-B003-BD378963EDE4}" type="datetimeFigureOut">
              <a:rPr lang="en-US" smtClean="0"/>
              <a:t>12/19/2020</a:t>
            </a:fld>
            <a:endParaRPr lang="en-US"/>
          </a:p>
        </p:txBody>
      </p:sp>
    </p:spTree>
    <p:extLst>
      <p:ext uri="{BB962C8B-B14F-4D97-AF65-F5344CB8AC3E}">
        <p14:creationId xmlns:p14="http://schemas.microsoft.com/office/powerpoint/2010/main" val="6728959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614FDD-CAEE-4F0C-B003-BD378963EDE4}" type="datetimeFigureOut">
              <a:rPr lang="en-US" smtClean="0"/>
              <a:t>12/19/2020</a:t>
            </a:fld>
            <a:endParaRPr lang="en-US"/>
          </a:p>
        </p:txBody>
      </p:sp>
    </p:spTree>
    <p:extLst>
      <p:ext uri="{BB962C8B-B14F-4D97-AF65-F5344CB8AC3E}">
        <p14:creationId xmlns:p14="http://schemas.microsoft.com/office/powerpoint/2010/main" val="42795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3A614FDD-CAEE-4F0C-B003-BD378963EDE4}" type="datetimeFigureOut">
              <a:rPr lang="en-US" smtClean="0"/>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9748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91801"/>
            <a:ext cx="5384800" cy="437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91801"/>
            <a:ext cx="5384800" cy="437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614FDD-CAEE-4F0C-B003-BD378963EDE4}" type="datetimeFigureOut">
              <a:rPr lang="en-US" smtClean="0"/>
              <a:t>12/19/2020</a:t>
            </a:fld>
            <a:endParaRPr lang="en-US"/>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Tree>
    <p:extLst>
      <p:ext uri="{BB962C8B-B14F-4D97-AF65-F5344CB8AC3E}">
        <p14:creationId xmlns:p14="http://schemas.microsoft.com/office/powerpoint/2010/main" val="40802670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09058"/>
            <a:ext cx="5386917" cy="34837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614FDD-CAEE-4F0C-B003-BD378963EDE4}" type="datetimeFigureOut">
              <a:rPr lang="en-US" smtClean="0"/>
              <a:t>12/19/2020</a:t>
            </a:fld>
            <a:endParaRPr lang="en-US"/>
          </a:p>
        </p:txBody>
      </p:sp>
      <p:sp>
        <p:nvSpPr>
          <p:cNvPr id="12" name="Chart Placeholder 11"/>
          <p:cNvSpPr>
            <a:spLocks noGrp="1"/>
          </p:cNvSpPr>
          <p:nvPr>
            <p:ph type="chart" sz="quarter" idx="11"/>
          </p:nvPr>
        </p:nvSpPr>
        <p:spPr>
          <a:xfrm>
            <a:off x="6400800" y="1535114"/>
            <a:ext cx="5029200" cy="4357687"/>
          </a:xfrm>
        </p:spPr>
        <p:txBody>
          <a:bodyPr/>
          <a:lstStyle/>
          <a:p>
            <a:r>
              <a:rPr lang="en-US"/>
              <a:t>Click icon to add chart</a:t>
            </a:r>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Tree>
    <p:extLst>
      <p:ext uri="{BB962C8B-B14F-4D97-AF65-F5344CB8AC3E}">
        <p14:creationId xmlns:p14="http://schemas.microsoft.com/office/powerpoint/2010/main" val="8009601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614FDD-CAEE-4F0C-B003-BD378963EDE4}" type="datetimeFigureOut">
              <a:rPr lang="en-US" smtClean="0"/>
              <a:t>12/19/2020</a:t>
            </a:fld>
            <a:endParaRPr lang="en-US"/>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Tree>
    <p:extLst>
      <p:ext uri="{BB962C8B-B14F-4D97-AF65-F5344CB8AC3E}">
        <p14:creationId xmlns:p14="http://schemas.microsoft.com/office/powerpoint/2010/main" val="411357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91801"/>
            <a:ext cx="5384800" cy="437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91801"/>
            <a:ext cx="5384800" cy="437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614FDD-CAEE-4F0C-B003-BD378963EDE4}" type="datetimeFigureOut">
              <a:rPr lang="en-US" smtClean="0"/>
              <a:t>12/19/2020</a:t>
            </a:fld>
            <a:endParaRPr lang="en-US"/>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Tree>
    <p:extLst>
      <p:ext uri="{BB962C8B-B14F-4D97-AF65-F5344CB8AC3E}">
        <p14:creationId xmlns:p14="http://schemas.microsoft.com/office/powerpoint/2010/main" val="3090518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F516FD0-C93A-1348-85E0-3F3CBC73EE20}" type="datetimeFigureOut">
              <a:rPr lang="en-US" smtClean="0"/>
              <a:pPr/>
              <a:t>12/19/2020</a:t>
            </a:fld>
            <a:endParaRPr lang="en-US" dirty="0"/>
          </a:p>
        </p:txBody>
      </p:sp>
      <p:sp>
        <p:nvSpPr>
          <p:cNvPr id="9" name="Table Placeholder 8"/>
          <p:cNvSpPr>
            <a:spLocks noGrp="1"/>
          </p:cNvSpPr>
          <p:nvPr>
            <p:ph type="tbl" sz="quarter" idx="12"/>
          </p:nvPr>
        </p:nvSpPr>
        <p:spPr>
          <a:xfrm>
            <a:off x="609600" y="1491802"/>
            <a:ext cx="10786533" cy="4362899"/>
          </a:xfrm>
        </p:spPr>
        <p:txBody>
          <a:bodyPr/>
          <a:lstStyle/>
          <a:p>
            <a:r>
              <a:rPr lang="en-US"/>
              <a:t>Click icon to add table</a:t>
            </a:r>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Tree>
    <p:extLst>
      <p:ext uri="{BB962C8B-B14F-4D97-AF65-F5344CB8AC3E}">
        <p14:creationId xmlns:p14="http://schemas.microsoft.com/office/powerpoint/2010/main" val="1085460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09058"/>
            <a:ext cx="5386917" cy="34837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614FDD-CAEE-4F0C-B003-BD378963EDE4}" type="datetimeFigureOut">
              <a:rPr lang="en-US" smtClean="0"/>
              <a:t>12/19/2020</a:t>
            </a:fld>
            <a:endParaRPr lang="en-US"/>
          </a:p>
        </p:txBody>
      </p:sp>
      <p:sp>
        <p:nvSpPr>
          <p:cNvPr id="12" name="Chart Placeholder 11"/>
          <p:cNvSpPr>
            <a:spLocks noGrp="1"/>
          </p:cNvSpPr>
          <p:nvPr>
            <p:ph type="chart" sz="quarter" idx="11"/>
          </p:nvPr>
        </p:nvSpPr>
        <p:spPr>
          <a:xfrm>
            <a:off x="6400800" y="1535114"/>
            <a:ext cx="5029200" cy="4357687"/>
          </a:xfrm>
        </p:spPr>
        <p:txBody>
          <a:bodyPr/>
          <a:lstStyle/>
          <a:p>
            <a:r>
              <a:rPr lang="en-US"/>
              <a:t>Click icon to add chart</a:t>
            </a:r>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Tree>
    <p:extLst>
      <p:ext uri="{BB962C8B-B14F-4D97-AF65-F5344CB8AC3E}">
        <p14:creationId xmlns:p14="http://schemas.microsoft.com/office/powerpoint/2010/main" val="12202913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01D7-98F4-4FE7-AF56-320277393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91F4EC-200C-4D8D-9EEE-6920E0CD09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C6F7E-94AD-4306-AA97-187FC709DAE1}"/>
              </a:ext>
            </a:extLst>
          </p:cNvPr>
          <p:cNvSpPr>
            <a:spLocks noGrp="1"/>
          </p:cNvSpPr>
          <p:nvPr>
            <p:ph type="dt" sz="half" idx="10"/>
          </p:nvPr>
        </p:nvSpPr>
        <p:spPr/>
        <p:txBody>
          <a:bodyPr/>
          <a:lstStyle/>
          <a:p>
            <a:fld id="{3A614FDD-CAEE-4F0C-B003-BD378963EDE4}" type="datetimeFigureOut">
              <a:rPr lang="en-US" smtClean="0"/>
              <a:t>12/19/2020</a:t>
            </a:fld>
            <a:endParaRPr lang="en-US"/>
          </a:p>
        </p:txBody>
      </p:sp>
      <p:sp>
        <p:nvSpPr>
          <p:cNvPr id="5" name="Footer Placeholder 4">
            <a:extLst>
              <a:ext uri="{FF2B5EF4-FFF2-40B4-BE49-F238E27FC236}">
                <a16:creationId xmlns:a16="http://schemas.microsoft.com/office/drawing/2014/main" id="{01930793-04B2-4139-886A-368227F8C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04120-4593-4492-BD46-D785F7261439}"/>
              </a:ext>
            </a:extLst>
          </p:cNvPr>
          <p:cNvSpPr>
            <a:spLocks noGrp="1"/>
          </p:cNvSpPr>
          <p:nvPr>
            <p:ph type="sldNum" sz="quarter" idx="12"/>
          </p:nvPr>
        </p:nvSpPr>
        <p:spPr/>
        <p:txBody>
          <a:bodyPr/>
          <a:lstStyle/>
          <a:p>
            <a:fld id="{AFF9AE3F-2293-4ADA-8118-82BD9EEA9CB5}" type="slidenum">
              <a:rPr lang="en-US" smtClean="0"/>
              <a:t>‹#›</a:t>
            </a:fld>
            <a:endParaRPr lang="en-US"/>
          </a:p>
        </p:txBody>
      </p:sp>
    </p:spTree>
    <p:extLst>
      <p:ext uri="{BB962C8B-B14F-4D97-AF65-F5344CB8AC3E}">
        <p14:creationId xmlns:p14="http://schemas.microsoft.com/office/powerpoint/2010/main" val="5045953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620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a:t>Click to edit Master text styles</a:t>
            </a:r>
          </a:p>
          <a:p>
            <a:pPr lvl="1"/>
            <a:r>
              <a:rPr lang="en-US"/>
              <a:t>Second level</a:t>
            </a:r>
          </a:p>
          <a:p>
            <a:pPr lvl="2"/>
            <a:r>
              <a:rPr lang="en-US"/>
              <a:t>Third level</a:t>
            </a:r>
          </a:p>
        </p:txBody>
      </p:sp>
      <p:sp>
        <p:nvSpPr>
          <p:cNvPr id="18" name="MSTSHP_01"/>
          <p:cNvSpPr>
            <a:spLocks noGrp="1" noChangeArrowheads="1"/>
          </p:cNvSpPr>
          <p:nvPr>
            <p:ph type="title"/>
          </p:nvPr>
        </p:nvSpPr>
        <p:spPr bwMode="auto">
          <a:xfrm>
            <a:off x="536805" y="407989"/>
            <a:ext cx="9690153" cy="365125"/>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41488785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972800" cy="811358"/>
          </a:xfrm>
          <a:prstGeom prst="rect">
            <a:avLst/>
          </a:prstGeom>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1045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2076757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9" name="Footer Placeholder 4"/>
          <p:cNvSpPr>
            <a:spLocks noGrp="1"/>
          </p:cNvSpPr>
          <p:nvPr>
            <p:ph type="ftr" sz="quarter" idx="3"/>
          </p:nvPr>
        </p:nvSpPr>
        <p:spPr>
          <a:xfrm>
            <a:off x="4165601" y="6429696"/>
            <a:ext cx="3860799" cy="365125"/>
          </a:xfrm>
          <a:prstGeom prst="rect">
            <a:avLst/>
          </a:prstGeom>
        </p:spPr>
        <p:txBody>
          <a:bodyPr vert="horz" lIns="121789" tIns="60894" rIns="121789" bIns="60894" rtlCol="0" anchor="ctr"/>
          <a:lstStyle>
            <a:lvl1pPr algn="ctr">
              <a:defRPr sz="1051" b="1">
                <a:solidFill>
                  <a:schemeClr val="tx1">
                    <a:tint val="75000"/>
                  </a:schemeClr>
                </a:solidFill>
              </a:defRPr>
            </a:lvl1pPr>
          </a:lstStyle>
          <a:p>
            <a:fld id="{709188BD-E2FB-5A43-AE36-94A032CB0735}" type="slidenum">
              <a:rPr lang="en-US" smtClean="0"/>
              <a:pPr/>
              <a:t>‹#›</a:t>
            </a:fld>
            <a:endParaRPr lang="en-US" dirty="0"/>
          </a:p>
        </p:txBody>
      </p:sp>
    </p:spTree>
    <p:extLst>
      <p:ext uri="{BB962C8B-B14F-4D97-AF65-F5344CB8AC3E}">
        <p14:creationId xmlns:p14="http://schemas.microsoft.com/office/powerpoint/2010/main" val="11214154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07CE82-7BC2-455E-8385-387BE8CBDC7D}"/>
              </a:ext>
            </a:extLst>
          </p:cNvPr>
          <p:cNvSpPr>
            <a:spLocks noGrp="1"/>
          </p:cNvSpPr>
          <p:nvPr>
            <p:ph type="dt" sz="half" idx="10"/>
          </p:nvPr>
        </p:nvSpPr>
        <p:spPr/>
        <p:txBody>
          <a:bodyPr/>
          <a:lstStyle/>
          <a:p>
            <a:fld id="{3A614FDD-CAEE-4F0C-B003-BD378963EDE4}" type="datetimeFigureOut">
              <a:rPr lang="en-US" smtClean="0"/>
              <a:t>12/19/2020</a:t>
            </a:fld>
            <a:endParaRPr lang="en-US"/>
          </a:p>
        </p:txBody>
      </p:sp>
      <p:sp>
        <p:nvSpPr>
          <p:cNvPr id="3" name="Footer Placeholder 2">
            <a:extLst>
              <a:ext uri="{FF2B5EF4-FFF2-40B4-BE49-F238E27FC236}">
                <a16:creationId xmlns:a16="http://schemas.microsoft.com/office/drawing/2014/main" id="{C5DFAAE7-5594-49C5-86C9-39C6064D05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78B9D3-5FA6-4723-A42B-01B48A7CFD4E}"/>
              </a:ext>
            </a:extLst>
          </p:cNvPr>
          <p:cNvSpPr>
            <a:spLocks noGrp="1"/>
          </p:cNvSpPr>
          <p:nvPr>
            <p:ph type="sldNum" sz="quarter" idx="12"/>
          </p:nvPr>
        </p:nvSpPr>
        <p:spPr/>
        <p:txBody>
          <a:bodyPr/>
          <a:lstStyle/>
          <a:p>
            <a:fld id="{AFF9AE3F-2293-4ADA-8118-82BD9EEA9CB5}" type="slidenum">
              <a:rPr lang="en-US" smtClean="0"/>
              <a:t>‹#›</a:t>
            </a:fld>
            <a:endParaRPr lang="en-US"/>
          </a:p>
        </p:txBody>
      </p:sp>
    </p:spTree>
    <p:extLst>
      <p:ext uri="{BB962C8B-B14F-4D97-AF65-F5344CB8AC3E}">
        <p14:creationId xmlns:p14="http://schemas.microsoft.com/office/powerpoint/2010/main" val="42063547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41867" y="1484851"/>
            <a:ext cx="11119104" cy="4639112"/>
          </a:xfrm>
        </p:spPr>
        <p:txBody>
          <a:bodyPr/>
          <a:lstStyle>
            <a:lvl1pPr>
              <a:defRPr>
                <a:latin typeface="Calibri" pitchFamily="34" charset="0"/>
              </a:defRPr>
            </a:lvl1pPr>
          </a:lstStyle>
          <a:p>
            <a:pPr lvl="0"/>
            <a:r>
              <a:rPr lang="en-US" dirty="0"/>
              <a:t>Click to edit Master text styles</a:t>
            </a:r>
          </a:p>
        </p:txBody>
      </p:sp>
      <p:sp>
        <p:nvSpPr>
          <p:cNvPr id="2" name="Title 1"/>
          <p:cNvSpPr>
            <a:spLocks noGrp="1"/>
          </p:cNvSpPr>
          <p:nvPr>
            <p:ph type="title"/>
          </p:nvPr>
        </p:nvSpPr>
        <p:spPr>
          <a:xfrm>
            <a:off x="1039284" y="10607"/>
            <a:ext cx="10111317" cy="1143000"/>
          </a:xfrm>
        </p:spPr>
        <p:txBody>
          <a:bodyPr anchor="ctr"/>
          <a:lstStyle>
            <a:lvl1pPr algn="ctr">
              <a:defRPr>
                <a:latin typeface="Cambria" pitchFamily="18" charset="0"/>
              </a:defRPr>
            </a:lvl1pPr>
          </a:lstStyle>
          <a:p>
            <a:r>
              <a:rPr lang="en-US" dirty="0"/>
              <a:t>Click to edit Master title style</a:t>
            </a:r>
          </a:p>
        </p:txBody>
      </p:sp>
      <p:sp>
        <p:nvSpPr>
          <p:cNvPr id="4" name="Date Placeholder 2"/>
          <p:cNvSpPr>
            <a:spLocks noGrp="1"/>
          </p:cNvSpPr>
          <p:nvPr>
            <p:ph type="dt" sz="half" idx="11"/>
          </p:nvPr>
        </p:nvSpPr>
        <p:spPr>
          <a:xfrm>
            <a:off x="304800" y="6243919"/>
            <a:ext cx="2844800" cy="365125"/>
          </a:xfrm>
        </p:spPr>
        <p:txBody>
          <a:bodyPr/>
          <a:lstStyle/>
          <a:p>
            <a:fld id="{177AD23B-53B1-7149-BB42-4BE73F7B5434}" type="datetimeFigureOut">
              <a:rPr lang="en-US" smtClean="0"/>
              <a:pPr/>
              <a:t>12/19/2020</a:t>
            </a:fld>
            <a:endParaRPr lang="en-US"/>
          </a:p>
        </p:txBody>
      </p:sp>
      <p:sp>
        <p:nvSpPr>
          <p:cNvPr id="5" name="Footer Placeholder 3"/>
          <p:cNvSpPr>
            <a:spLocks noGrp="1"/>
          </p:cNvSpPr>
          <p:nvPr>
            <p:ph type="ftr" sz="quarter" idx="12"/>
          </p:nvPr>
        </p:nvSpPr>
        <p:spPr>
          <a:xfrm>
            <a:off x="7823200" y="6248401"/>
            <a:ext cx="3860800" cy="365125"/>
          </a:xfrm>
        </p:spPr>
        <p:txBody>
          <a:bodyPr/>
          <a:lstStyle/>
          <a:p>
            <a:endParaRPr lang="en-US"/>
          </a:p>
        </p:txBody>
      </p:sp>
      <p:sp>
        <p:nvSpPr>
          <p:cNvPr id="6" name="Slide Number Placeholder 4"/>
          <p:cNvSpPr>
            <a:spLocks noGrp="1"/>
          </p:cNvSpPr>
          <p:nvPr>
            <p:ph type="sldNum" sz="quarter" idx="13"/>
          </p:nvPr>
        </p:nvSpPr>
        <p:spPr>
          <a:xfrm>
            <a:off x="5740400" y="6248401"/>
            <a:ext cx="711200" cy="365125"/>
          </a:xfrm>
        </p:spPr>
        <p:txBody>
          <a:bodyPr/>
          <a:lstStyle>
            <a:lvl1pPr>
              <a:defRPr>
                <a:solidFill>
                  <a:schemeClr val="tx1"/>
                </a:solidFill>
              </a:defRPr>
            </a:lvl1pPr>
          </a:lstStyle>
          <a:p>
            <a:fld id="{DA3CC7DA-8D99-42A8-B822-931C179AACAF}" type="slidenum">
              <a:rPr lang="en-US" smtClean="0"/>
              <a:pPr/>
              <a:t>‹#›</a:t>
            </a:fld>
            <a:endParaRPr lang="en-US" dirty="0"/>
          </a:p>
        </p:txBody>
      </p:sp>
    </p:spTree>
    <p:extLst>
      <p:ext uri="{BB962C8B-B14F-4D97-AF65-F5344CB8AC3E}">
        <p14:creationId xmlns:p14="http://schemas.microsoft.com/office/powerpoint/2010/main" val="37525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09058"/>
            <a:ext cx="5386917" cy="34837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614FDD-CAEE-4F0C-B003-BD378963EDE4}" type="datetimeFigureOut">
              <a:rPr lang="en-US" smtClean="0"/>
              <a:t>12/19/2020</a:t>
            </a:fld>
            <a:endParaRPr lang="en-US"/>
          </a:p>
        </p:txBody>
      </p:sp>
      <p:sp>
        <p:nvSpPr>
          <p:cNvPr id="12" name="Chart Placeholder 11"/>
          <p:cNvSpPr>
            <a:spLocks noGrp="1"/>
          </p:cNvSpPr>
          <p:nvPr>
            <p:ph type="chart" sz="quarter" idx="11"/>
          </p:nvPr>
        </p:nvSpPr>
        <p:spPr>
          <a:xfrm>
            <a:off x="6400800" y="1535114"/>
            <a:ext cx="5029200" cy="4357687"/>
          </a:xfrm>
        </p:spPr>
        <p:txBody>
          <a:bodyPr/>
          <a:lstStyle/>
          <a:p>
            <a:r>
              <a:rPr lang="en-US"/>
              <a:t>Click icon to add chart</a:t>
            </a:r>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Tree>
    <p:extLst>
      <p:ext uri="{BB962C8B-B14F-4D97-AF65-F5344CB8AC3E}">
        <p14:creationId xmlns:p14="http://schemas.microsoft.com/office/powerpoint/2010/main" val="42429208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a:prstGeom prst="rect">
            <a:avLst/>
          </a:prstGeom>
        </p:spPr>
        <p:txBody>
          <a:bodyPr/>
          <a:lstStyle>
            <a:lvl1pPr>
              <a:defRPr>
                <a:solidFill>
                  <a:srgbClr val="7F7F7F"/>
                </a:solidFill>
              </a:defRPr>
            </a:lvl1pPr>
          </a:lstStyle>
          <a:p>
            <a:r>
              <a:rPr lang="en-US" dirty="0"/>
              <a:t>Click to edit Master title style</a:t>
            </a:r>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08928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6" name="Slide Number Placeholder 4"/>
          <p:cNvSpPr>
            <a:spLocks noGrp="1"/>
          </p:cNvSpPr>
          <p:nvPr>
            <p:ph type="sldNum" sz="quarter" idx="4"/>
          </p:nvPr>
        </p:nvSpPr>
        <p:spPr>
          <a:xfrm>
            <a:off x="9448800" y="6356351"/>
            <a:ext cx="2743200" cy="365125"/>
          </a:xfrm>
          <a:prstGeom prst="rect">
            <a:avLst/>
          </a:prstGeom>
        </p:spPr>
        <p:txBody>
          <a:bodyPr vert="horz" lIns="91440" tIns="45720" rIns="91440" bIns="45720" rtlCol="0" anchor="ctr"/>
          <a:lstStyle>
            <a:lvl1pPr algn="r">
              <a:defRPr sz="1200">
                <a:solidFill>
                  <a:schemeClr val="tx1"/>
                </a:solidFill>
              </a:defRPr>
            </a:lvl1pPr>
          </a:lstStyle>
          <a:p>
            <a:fld id="{69ED3A49-8FDA-4437-87F5-0052411D3893}" type="slidenum">
              <a:rPr lang="en-US" smtClean="0"/>
              <a:pPr/>
              <a:t>‹#›</a:t>
            </a:fld>
            <a:endParaRPr lang="en-US"/>
          </a:p>
        </p:txBody>
      </p:sp>
    </p:spTree>
    <p:extLst>
      <p:ext uri="{BB962C8B-B14F-4D97-AF65-F5344CB8AC3E}">
        <p14:creationId xmlns:p14="http://schemas.microsoft.com/office/powerpoint/2010/main" val="24256060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dirty="0"/>
          </a:p>
        </p:txBody>
      </p:sp>
      <p:sp>
        <p:nvSpPr>
          <p:cNvPr id="8" name="Slide Number Placeholder 7"/>
          <p:cNvSpPr>
            <a:spLocks noGrp="1"/>
          </p:cNvSpPr>
          <p:nvPr>
            <p:ph type="sldNum" sz="quarter" idx="11"/>
          </p:nvPr>
        </p:nvSpPr>
        <p:spPr/>
        <p:txBody>
          <a:bodyPr/>
          <a:lstStyle>
            <a:lvl1pPr>
              <a:defRPr/>
            </a:lvl1pPr>
          </a:lstStyle>
          <a:p>
            <a:fld id="{1301DD88-C16E-4875-87BA-E1F234C0D7EE}" type="slidenum">
              <a:rPr lang="en-US">
                <a:solidFill>
                  <a:srgbClr val="000000"/>
                </a:solidFill>
              </a:rPr>
              <a:pPr/>
              <a:t>‹#›</a:t>
            </a:fld>
            <a:endParaRPr lang="en-US" dirty="0">
              <a:solidFill>
                <a:srgbClr val="000000"/>
              </a:solidFill>
            </a:endParaRPr>
          </a:p>
        </p:txBody>
      </p:sp>
      <p:sp>
        <p:nvSpPr>
          <p:cNvPr id="9" name="TextBox 8">
            <a:extLst>
              <a:ext uri="{FF2B5EF4-FFF2-40B4-BE49-F238E27FC236}">
                <a16:creationId xmlns:a16="http://schemas.microsoft.com/office/drawing/2014/main" id="{0EE98286-7AA3-48EE-8059-6D77A1CF27C8}"/>
              </a:ext>
            </a:extLst>
          </p:cNvPr>
          <p:cNvSpPr txBox="1"/>
          <p:nvPr userDrawn="1"/>
        </p:nvSpPr>
        <p:spPr>
          <a:xfrm>
            <a:off x="-18474" y="46327"/>
            <a:ext cx="1428596" cy="369332"/>
          </a:xfrm>
          <a:prstGeom prst="rect">
            <a:avLst/>
          </a:prstGeom>
          <a:noFill/>
        </p:spPr>
        <p:txBody>
          <a:bodyPr wrap="none" rtlCol="0">
            <a:spAutoFit/>
          </a:bodyPr>
          <a:lstStyle/>
          <a:p>
            <a:r>
              <a:rPr lang="en-US" sz="1800" dirty="0">
                <a:solidFill>
                  <a:srgbClr val="00B050"/>
                </a:solidFill>
              </a:rPr>
              <a:t>Unclassified</a:t>
            </a:r>
          </a:p>
        </p:txBody>
      </p:sp>
      <p:sp>
        <p:nvSpPr>
          <p:cNvPr id="10" name="TextBox 9">
            <a:extLst>
              <a:ext uri="{FF2B5EF4-FFF2-40B4-BE49-F238E27FC236}">
                <a16:creationId xmlns:a16="http://schemas.microsoft.com/office/drawing/2014/main" id="{DA70D935-4FA4-4F80-B6B6-099632101995}"/>
              </a:ext>
            </a:extLst>
          </p:cNvPr>
          <p:cNvSpPr txBox="1"/>
          <p:nvPr userDrawn="1"/>
        </p:nvSpPr>
        <p:spPr>
          <a:xfrm>
            <a:off x="10287205" y="6516388"/>
            <a:ext cx="1428596" cy="369332"/>
          </a:xfrm>
          <a:prstGeom prst="rect">
            <a:avLst/>
          </a:prstGeom>
          <a:noFill/>
        </p:spPr>
        <p:txBody>
          <a:bodyPr wrap="none" rtlCol="0">
            <a:spAutoFit/>
          </a:bodyPr>
          <a:lstStyle/>
          <a:p>
            <a:r>
              <a:rPr lang="en-US" sz="1800" dirty="0">
                <a:solidFill>
                  <a:srgbClr val="00B050"/>
                </a:solidFill>
              </a:rPr>
              <a:t>Unclassified</a:t>
            </a:r>
          </a:p>
        </p:txBody>
      </p:sp>
    </p:spTree>
    <p:extLst>
      <p:ext uri="{BB962C8B-B14F-4D97-AF65-F5344CB8AC3E}">
        <p14:creationId xmlns:p14="http://schemas.microsoft.com/office/powerpoint/2010/main" val="4286117302"/>
      </p:ext>
    </p:extLst>
  </p:cSld>
  <p:clrMapOvr>
    <a:masterClrMapping/>
  </p:clrMapOvr>
  <p:transition spd="med" advClick="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35556410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a:prstGeom prst="rect">
            <a:avLst/>
          </a:prstGeo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a:prstGeom prst="rect">
            <a:avLst/>
          </a:prstGeo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Tree>
    <p:extLst>
      <p:ext uri="{BB962C8B-B14F-4D97-AF65-F5344CB8AC3E}">
        <p14:creationId xmlns:p14="http://schemas.microsoft.com/office/powerpoint/2010/main" val="33242127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04042"/>
            <a:ext cx="10972800" cy="811358"/>
          </a:xfrm>
          <a:prstGeom prst="rect">
            <a:avLst/>
          </a:prstGeom>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812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04042"/>
            <a:ext cx="10972800" cy="811358"/>
          </a:xfrm>
          <a:prstGeom prst="rect">
            <a:avLst/>
          </a:prstGeom>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2367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04042"/>
            <a:ext cx="10972800" cy="811358"/>
          </a:xfrm>
          <a:prstGeom prst="rect">
            <a:avLst/>
          </a:prstGeom>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8113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04042"/>
            <a:ext cx="10972800" cy="811358"/>
          </a:xfrm>
          <a:prstGeom prst="rect">
            <a:avLst/>
          </a:prstGeom>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4640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04042"/>
            <a:ext cx="10972800" cy="811358"/>
          </a:xfrm>
          <a:prstGeom prst="rect">
            <a:avLst/>
          </a:prstGeom>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8926912" y="126216"/>
            <a:ext cx="2844800" cy="365125"/>
          </a:xfrm>
          <a:prstGeom prst="rect">
            <a:avLst/>
          </a:prstGeom>
        </p:spPr>
        <p:txBody>
          <a:bodyPr/>
          <a:lstStyle/>
          <a:p>
            <a:fld id="{8F516FD0-C93A-1348-85E0-3F3CBC73EE20}" type="datetimeFigureOut">
              <a:rPr lang="en-US" smtClean="0"/>
              <a:pPr/>
              <a:t>12/19/2020</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508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614FDD-CAEE-4F0C-B003-BD378963EDE4}" type="datetimeFigureOut">
              <a:rPr lang="en-US" smtClean="0"/>
              <a:t>12/19/2020</a:t>
            </a:fld>
            <a:endParaRPr lang="en-US"/>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Tree>
    <p:extLst>
      <p:ext uri="{BB962C8B-B14F-4D97-AF65-F5344CB8AC3E}">
        <p14:creationId xmlns:p14="http://schemas.microsoft.com/office/powerpoint/2010/main" val="1015483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8F516FD0-C93A-1348-85E0-3F3CBC73EE20}" type="datetimeFigureOut">
              <a:rPr lang="en-US" smtClean="0"/>
              <a:pPr/>
              <a:t>12/19/2020</a:t>
            </a:fld>
            <a:endParaRPr lang="en-US" dirty="0"/>
          </a:p>
        </p:txBody>
      </p:sp>
      <p:sp>
        <p:nvSpPr>
          <p:cNvPr id="9" name="Table Placeholder 8"/>
          <p:cNvSpPr>
            <a:spLocks noGrp="1"/>
          </p:cNvSpPr>
          <p:nvPr>
            <p:ph type="tbl" sz="quarter" idx="12"/>
          </p:nvPr>
        </p:nvSpPr>
        <p:spPr>
          <a:xfrm>
            <a:off x="609600" y="1491802"/>
            <a:ext cx="10786533" cy="4362899"/>
          </a:xfrm>
        </p:spPr>
        <p:txBody>
          <a:bodyPr/>
          <a:lstStyle/>
          <a:p>
            <a:r>
              <a:rPr lang="en-US"/>
              <a:t>Click icon to add table</a:t>
            </a:r>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Tree>
    <p:extLst>
      <p:ext uri="{BB962C8B-B14F-4D97-AF65-F5344CB8AC3E}">
        <p14:creationId xmlns:p14="http://schemas.microsoft.com/office/powerpoint/2010/main" val="2730984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09058"/>
            <a:ext cx="5386917" cy="34837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614FDD-CAEE-4F0C-B003-BD378963EDE4}" type="datetimeFigureOut">
              <a:rPr lang="en-US" smtClean="0"/>
              <a:t>12/19/2020</a:t>
            </a:fld>
            <a:endParaRPr lang="en-US"/>
          </a:p>
        </p:txBody>
      </p:sp>
      <p:sp>
        <p:nvSpPr>
          <p:cNvPr id="12" name="Chart Placeholder 11"/>
          <p:cNvSpPr>
            <a:spLocks noGrp="1"/>
          </p:cNvSpPr>
          <p:nvPr>
            <p:ph type="chart" sz="quarter" idx="11"/>
          </p:nvPr>
        </p:nvSpPr>
        <p:spPr>
          <a:xfrm>
            <a:off x="6400800" y="1535114"/>
            <a:ext cx="5029200" cy="4357687"/>
          </a:xfrm>
        </p:spPr>
        <p:txBody>
          <a:bodyPr/>
          <a:lstStyle/>
          <a:p>
            <a:r>
              <a:rPr lang="en-US"/>
              <a:t>Click icon to add chart</a:t>
            </a:r>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Tree>
    <p:extLst>
      <p:ext uri="{BB962C8B-B14F-4D97-AF65-F5344CB8AC3E}">
        <p14:creationId xmlns:p14="http://schemas.microsoft.com/office/powerpoint/2010/main" val="1464744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01D7-98F4-4FE7-AF56-320277393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91F4EC-200C-4D8D-9EEE-6920E0CD09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C6F7E-94AD-4306-AA97-187FC709DAE1}"/>
              </a:ext>
            </a:extLst>
          </p:cNvPr>
          <p:cNvSpPr>
            <a:spLocks noGrp="1"/>
          </p:cNvSpPr>
          <p:nvPr>
            <p:ph type="dt" sz="half" idx="10"/>
          </p:nvPr>
        </p:nvSpPr>
        <p:spPr/>
        <p:txBody>
          <a:bodyPr/>
          <a:lstStyle/>
          <a:p>
            <a:fld id="{3A614FDD-CAEE-4F0C-B003-BD378963EDE4}" type="datetimeFigureOut">
              <a:rPr lang="en-US" smtClean="0"/>
              <a:t>12/19/2020</a:t>
            </a:fld>
            <a:endParaRPr lang="en-US"/>
          </a:p>
        </p:txBody>
      </p:sp>
      <p:sp>
        <p:nvSpPr>
          <p:cNvPr id="5" name="Footer Placeholder 4">
            <a:extLst>
              <a:ext uri="{FF2B5EF4-FFF2-40B4-BE49-F238E27FC236}">
                <a16:creationId xmlns:a16="http://schemas.microsoft.com/office/drawing/2014/main" id="{01930793-04B2-4139-886A-368227F8C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04120-4593-4492-BD46-D785F7261439}"/>
              </a:ext>
            </a:extLst>
          </p:cNvPr>
          <p:cNvSpPr>
            <a:spLocks noGrp="1"/>
          </p:cNvSpPr>
          <p:nvPr>
            <p:ph type="sldNum" sz="quarter" idx="12"/>
          </p:nvPr>
        </p:nvSpPr>
        <p:spPr/>
        <p:txBody>
          <a:bodyPr/>
          <a:lstStyle/>
          <a:p>
            <a:fld id="{AFF9AE3F-2293-4ADA-8118-82BD9EEA9CB5}" type="slidenum">
              <a:rPr lang="en-US" smtClean="0"/>
              <a:t>‹#›</a:t>
            </a:fld>
            <a:endParaRPr lang="en-US"/>
          </a:p>
        </p:txBody>
      </p:sp>
    </p:spTree>
    <p:extLst>
      <p:ext uri="{BB962C8B-B14F-4D97-AF65-F5344CB8AC3E}">
        <p14:creationId xmlns:p14="http://schemas.microsoft.com/office/powerpoint/2010/main" val="282302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image" Target="../media/image1.jpe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niem_1_inside.jpg"/>
          <p:cNvPicPr>
            <a:picLocks noChangeAspect="1"/>
          </p:cNvPicPr>
          <p:nvPr/>
        </p:nvPicPr>
        <p:blipFill>
          <a:blip r:embed="rId28"/>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504042"/>
            <a:ext cx="10972800" cy="8113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491801"/>
            <a:ext cx="10972800" cy="46343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26912" y="126216"/>
            <a:ext cx="2844800" cy="365125"/>
          </a:xfrm>
          <a:prstGeom prst="rect">
            <a:avLst/>
          </a:prstGeom>
        </p:spPr>
        <p:txBody>
          <a:bodyPr vert="horz" lIns="91440" tIns="45720" rIns="91440" bIns="45720" rtlCol="0" anchor="ctr"/>
          <a:lstStyle>
            <a:lvl1pPr algn="r">
              <a:defRPr sz="1000">
                <a:solidFill>
                  <a:schemeClr val="tx2"/>
                </a:solidFill>
              </a:defRPr>
            </a:lvl1pPr>
          </a:lstStyle>
          <a:p>
            <a:fld id="{3A614FDD-CAEE-4F0C-B003-BD378963EDE4}" type="datetimeFigureOut">
              <a:rPr lang="en-US" smtClean="0"/>
              <a:t>12/19/2020</a:t>
            </a:fld>
            <a:endParaRPr lang="en-US"/>
          </a:p>
        </p:txBody>
      </p:sp>
      <p:sp>
        <p:nvSpPr>
          <p:cNvPr id="5" name="Footer Placeholder 4"/>
          <p:cNvSpPr>
            <a:spLocks noGrp="1"/>
          </p:cNvSpPr>
          <p:nvPr>
            <p:ph type="ftr" sz="quarter" idx="3"/>
          </p:nvPr>
        </p:nvSpPr>
        <p:spPr>
          <a:xfrm>
            <a:off x="4165600" y="6301135"/>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Tree>
    <p:extLst>
      <p:ext uri="{BB962C8B-B14F-4D97-AF65-F5344CB8AC3E}">
        <p14:creationId xmlns:p14="http://schemas.microsoft.com/office/powerpoint/2010/main" val="318048314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65" r:id="rId24"/>
    <p:sldLayoutId id="2147483666" r:id="rId25"/>
    <p:sldLayoutId id="2147483706" r:id="rId26"/>
  </p:sldLayoutIdLst>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Tx/>
        <a:buFont typeface="Arial"/>
        <a:buChar char="•"/>
        <a:defRPr sz="32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8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4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niem_1_cover.jpg"/>
          <p:cNvPicPr>
            <a:picLocks noChangeAspect="1"/>
          </p:cNvPicPr>
          <p:nvPr/>
        </p:nvPicPr>
        <p:blipFill>
          <a:blip r:embed="rId9"/>
          <a:stretch>
            <a:fillRect/>
          </a:stretch>
        </p:blipFill>
        <p:spPr>
          <a:xfrm>
            <a:off x="0" y="0"/>
            <a:ext cx="12192000" cy="6858000"/>
          </a:xfrm>
          <a:prstGeom prst="rect">
            <a:avLst/>
          </a:prstGeom>
        </p:spPr>
      </p:pic>
    </p:spTree>
    <p:extLst>
      <p:ext uri="{BB962C8B-B14F-4D97-AF65-F5344CB8AC3E}">
        <p14:creationId xmlns:p14="http://schemas.microsoft.com/office/powerpoint/2010/main" val="410805523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niem_1_inside.jpg"/>
          <p:cNvPicPr>
            <a:picLocks noChangeAspect="1"/>
          </p:cNvPicPr>
          <p:nvPr/>
        </p:nvPicPr>
        <p:blipFill>
          <a:blip r:embed="rId21"/>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504042"/>
            <a:ext cx="10972800" cy="8113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491801"/>
            <a:ext cx="10972800" cy="46343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26912" y="126216"/>
            <a:ext cx="2844800" cy="365125"/>
          </a:xfrm>
          <a:prstGeom prst="rect">
            <a:avLst/>
          </a:prstGeom>
        </p:spPr>
        <p:txBody>
          <a:bodyPr vert="horz" lIns="91440" tIns="45720" rIns="91440" bIns="45720" rtlCol="0" anchor="ctr"/>
          <a:lstStyle>
            <a:lvl1pPr algn="r">
              <a:defRPr sz="1000">
                <a:solidFill>
                  <a:schemeClr val="tx2"/>
                </a:solidFill>
              </a:defRPr>
            </a:lvl1pPr>
          </a:lstStyle>
          <a:p>
            <a:fld id="{3A614FDD-CAEE-4F0C-B003-BD378963EDE4}" type="datetimeFigureOut">
              <a:rPr lang="en-US" smtClean="0"/>
              <a:t>12/19/2020</a:t>
            </a:fld>
            <a:endParaRPr lang="en-US"/>
          </a:p>
        </p:txBody>
      </p:sp>
      <p:sp>
        <p:nvSpPr>
          <p:cNvPr id="5" name="Footer Placeholder 4"/>
          <p:cNvSpPr>
            <a:spLocks noGrp="1"/>
          </p:cNvSpPr>
          <p:nvPr>
            <p:ph type="ftr" sz="quarter" idx="3"/>
          </p:nvPr>
        </p:nvSpPr>
        <p:spPr>
          <a:xfrm>
            <a:off x="4165600" y="6301135"/>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a:p>
        </p:txBody>
      </p:sp>
    </p:spTree>
    <p:extLst>
      <p:ext uri="{BB962C8B-B14F-4D97-AF65-F5344CB8AC3E}">
        <p14:creationId xmlns:p14="http://schemas.microsoft.com/office/powerpoint/2010/main" val="328337475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2" r:id="rId14"/>
    <p:sldLayoutId id="2147483723" r:id="rId15"/>
    <p:sldLayoutId id="2147483724" r:id="rId16"/>
    <p:sldLayoutId id="2147483734" r:id="rId17"/>
    <p:sldLayoutId id="2147483735" r:id="rId18"/>
    <p:sldLayoutId id="2147483736" r:id="rId19"/>
  </p:sldLayoutIdLst>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Tx/>
        <a:buFont typeface="Arial"/>
        <a:buChar char="•"/>
        <a:defRPr sz="32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8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4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niem_1_cover.jpg"/>
          <p:cNvPicPr>
            <a:picLocks noChangeAspect="1"/>
          </p:cNvPicPr>
          <p:nvPr/>
        </p:nvPicPr>
        <p:blipFill>
          <a:blip r:embed="rId9"/>
          <a:stretch>
            <a:fillRect/>
          </a:stretch>
        </p:blipFill>
        <p:spPr>
          <a:xfrm>
            <a:off x="0" y="0"/>
            <a:ext cx="12192000" cy="6858000"/>
          </a:xfrm>
          <a:prstGeom prst="rect">
            <a:avLst/>
          </a:prstGeom>
        </p:spPr>
      </p:pic>
    </p:spTree>
    <p:extLst>
      <p:ext uri="{BB962C8B-B14F-4D97-AF65-F5344CB8AC3E}">
        <p14:creationId xmlns:p14="http://schemas.microsoft.com/office/powerpoint/2010/main" val="258001287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4.xml"/><Relationship Id="rId4" Type="http://schemas.openxmlformats.org/officeDocument/2006/relationships/hyperlink" Target="http://www.youtube.com/watch?v=BA1jY8LJ8tM"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hyperlink" Target="http://www.army.mil/" TargetMode="External"/><Relationship Id="rId13" Type="http://schemas.openxmlformats.org/officeDocument/2006/relationships/image" Target="../media/image28.png"/><Relationship Id="rId18" Type="http://schemas.openxmlformats.org/officeDocument/2006/relationships/image" Target="../media/image31.jp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hyperlink" Target="http://www.navy.mil/" TargetMode="External"/><Relationship Id="rId17" Type="http://schemas.openxmlformats.org/officeDocument/2006/relationships/image" Target="../media/image30.png"/><Relationship Id="rId2" Type="http://schemas.openxmlformats.org/officeDocument/2006/relationships/image" Target="../media/image21.PNG"/><Relationship Id="rId16" Type="http://schemas.openxmlformats.org/officeDocument/2006/relationships/hyperlink" Target="http://www.uscg.mil/" TargetMode="External"/><Relationship Id="rId20" Type="http://schemas.openxmlformats.org/officeDocument/2006/relationships/image" Target="../media/image33.jpeg"/><Relationship Id="rId1" Type="http://schemas.openxmlformats.org/officeDocument/2006/relationships/slideLayout" Target="../slideLayouts/slideLayout37.xml"/><Relationship Id="rId6" Type="http://schemas.openxmlformats.org/officeDocument/2006/relationships/hyperlink" Target="http://www.jcs.mil/" TargetMode="External"/><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9.png"/><Relationship Id="rId10" Type="http://schemas.openxmlformats.org/officeDocument/2006/relationships/hyperlink" Target="http://www.marines.mil/" TargetMode="External"/><Relationship Id="rId19" Type="http://schemas.openxmlformats.org/officeDocument/2006/relationships/image" Target="../media/image32.jp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hyperlink" Target="http://www.af.mi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36.xml"/><Relationship Id="rId5" Type="http://schemas.openxmlformats.org/officeDocument/2006/relationships/image" Target="../media/image44.jpeg"/><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44.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6.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2.xml"/><Relationship Id="rId5" Type="http://schemas.openxmlformats.org/officeDocument/2006/relationships/image" Target="../media/image6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3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49.xml"/><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45.xml"/><Relationship Id="rId5" Type="http://schemas.openxmlformats.org/officeDocument/2006/relationships/image" Target="../media/image74.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5.xml"/><Relationship Id="rId1" Type="http://schemas.openxmlformats.org/officeDocument/2006/relationships/slideLayout" Target="../slideLayouts/slideLayout44.xml"/><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8" Type="http://schemas.openxmlformats.org/officeDocument/2006/relationships/hyperlink" Target="https://niem.github.io/" TargetMode="External"/><Relationship Id="rId3" Type="http://schemas.openxmlformats.org/officeDocument/2006/relationships/hyperlink" Target="https://www.niem.gov/" TargetMode="External"/><Relationship Id="rId7" Type="http://schemas.openxmlformats.org/officeDocument/2006/relationships/hyperlink" Target="https://www.niem.gov/techhub/iepd-resources" TargetMode="External"/><Relationship Id="rId2" Type="http://schemas.openxmlformats.org/officeDocument/2006/relationships/notesSlide" Target="../notesSlides/notesSlide38.xml"/><Relationship Id="rId1" Type="http://schemas.openxmlformats.org/officeDocument/2006/relationships/slideLayout" Target="../slideLayouts/slideLayout50.xml"/><Relationship Id="rId6" Type="http://schemas.openxmlformats.org/officeDocument/2006/relationships/hyperlink" Target="https://www.niem.gov/techhub/niem-model/current-release" TargetMode="External"/><Relationship Id="rId11" Type="http://schemas.openxmlformats.org/officeDocument/2006/relationships/hyperlink" Target="mailto:mark.r.dotson.ctr@mail.mil" TargetMode="External"/><Relationship Id="rId5" Type="http://schemas.openxmlformats.org/officeDocument/2006/relationships/hyperlink" Target="https://www.niem.gov/techhub" TargetMode="External"/><Relationship Id="rId10" Type="http://schemas.openxmlformats.org/officeDocument/2006/relationships/hyperlink" Target="mailto:ralph.m.oconnell.civ@mail.mil" TargetMode="External"/><Relationship Id="rId4" Type="http://schemas.openxmlformats.org/officeDocument/2006/relationships/hyperlink" Target="https://www.niem.gov/training" TargetMode="External"/><Relationship Id="rId9" Type="http://schemas.openxmlformats.org/officeDocument/2006/relationships/hyperlink" Target="https://www.niem.gov/tools-catalo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11.xml"/><Relationship Id="rId7" Type="http://schemas.openxmlformats.org/officeDocument/2006/relationships/image" Target="../media/image5.wmf"/><Relationship Id="rId2" Type="http://schemas.openxmlformats.org/officeDocument/2006/relationships/slide" Target="slide3.xml"/><Relationship Id="rId1" Type="http://schemas.openxmlformats.org/officeDocument/2006/relationships/slideLayout" Target="../slideLayouts/slideLayout34.xml"/><Relationship Id="rId6" Type="http://schemas.openxmlformats.org/officeDocument/2006/relationships/slide" Target="slide12.xml"/><Relationship Id="rId5" Type="http://schemas.openxmlformats.org/officeDocument/2006/relationships/image" Target="../media/image4.wmf"/><Relationship Id="rId4" Type="http://schemas.openxmlformats.org/officeDocument/2006/relationships/slide" Target="slide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69B5-FF1A-4909-B262-CC2084EB52E0}"/>
              </a:ext>
            </a:extLst>
          </p:cNvPr>
          <p:cNvSpPr>
            <a:spLocks noGrp="1"/>
          </p:cNvSpPr>
          <p:nvPr>
            <p:ph type="ctrTitle"/>
          </p:nvPr>
        </p:nvSpPr>
        <p:spPr/>
        <p:txBody>
          <a:bodyPr/>
          <a:lstStyle/>
          <a:p>
            <a:r>
              <a:rPr lang="en-US" dirty="0"/>
              <a:t>NIEM Slides</a:t>
            </a:r>
          </a:p>
        </p:txBody>
      </p:sp>
      <p:sp>
        <p:nvSpPr>
          <p:cNvPr id="3" name="Subtitle 2">
            <a:extLst>
              <a:ext uri="{FF2B5EF4-FFF2-40B4-BE49-F238E27FC236}">
                <a16:creationId xmlns:a16="http://schemas.microsoft.com/office/drawing/2014/main" id="{214FA154-3E82-487C-A651-A9559AD3D5C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356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77500" lnSpcReduction="20000"/>
          </a:bodyPr>
          <a:lstStyle/>
          <a:p>
            <a:r>
              <a:rPr lang="en-US" b="1" dirty="0"/>
              <a:t>Community-Built Framework:  </a:t>
            </a:r>
            <a:r>
              <a:rPr lang="en-US" dirty="0"/>
              <a:t>NIEM is a grassroots initiative that was born as a best practice developed by a handful of state and local practitioners. NIEM connects communities of people who share a common need to exchange information to advance their missions.</a:t>
            </a:r>
          </a:p>
          <a:p>
            <a:endParaRPr lang="en-US" b="1" dirty="0"/>
          </a:p>
          <a:p>
            <a:r>
              <a:rPr lang="en-US" b="1" dirty="0"/>
              <a:t> A way of exchanging information that comprises of:</a:t>
            </a:r>
          </a:p>
          <a:p>
            <a:endParaRPr lang="en-US" b="1" dirty="0"/>
          </a:p>
          <a:p>
            <a:pPr lvl="1"/>
            <a:r>
              <a:rPr lang="en-US" dirty="0"/>
              <a:t>A </a:t>
            </a:r>
            <a:r>
              <a:rPr lang="en-US" u="sng" dirty="0"/>
              <a:t>commonly understood way to connect data </a:t>
            </a:r>
            <a:r>
              <a:rPr lang="en-US" dirty="0"/>
              <a:t>to improve government decision-making for the greater good. NIEM’s data dictionary has </a:t>
            </a:r>
            <a:r>
              <a:rPr lang="en-US" u="sng" dirty="0"/>
              <a:t>approximately 5,000 accepted terms commonly used </a:t>
            </a:r>
            <a:r>
              <a:rPr lang="en-US" dirty="0"/>
              <a:t>in an information exchange that is governed by a broad community .</a:t>
            </a:r>
          </a:p>
          <a:p>
            <a:pPr lvl="1"/>
            <a:endParaRPr lang="en-US" dirty="0"/>
          </a:p>
          <a:p>
            <a:pPr lvl="1"/>
            <a:r>
              <a:rPr lang="en-US" dirty="0"/>
              <a:t>A </a:t>
            </a:r>
            <a:r>
              <a:rPr lang="en-US" u="sng" dirty="0"/>
              <a:t>well tested and mature repeatable, reusable process </a:t>
            </a:r>
            <a:r>
              <a:rPr lang="en-US" dirty="0"/>
              <a:t>for developing information exchange requirements that improves efficiency, saves time, reduces costs, and advances and fulfills organizational missions. </a:t>
            </a:r>
          </a:p>
          <a:p>
            <a:endParaRPr lang="en-US" dirty="0"/>
          </a:p>
        </p:txBody>
      </p:sp>
      <p:sp>
        <p:nvSpPr>
          <p:cNvPr id="4" name="Title 3"/>
          <p:cNvSpPr>
            <a:spLocks noGrp="1"/>
          </p:cNvSpPr>
          <p:nvPr>
            <p:ph type="title"/>
          </p:nvPr>
        </p:nvSpPr>
        <p:spPr/>
        <p:txBody>
          <a:bodyPr>
            <a:normAutofit fontScale="90000"/>
          </a:bodyPr>
          <a:lstStyle/>
          <a:p>
            <a:r>
              <a:rPr lang="en-US" dirty="0"/>
              <a:t>What </a:t>
            </a:r>
            <a:r>
              <a:rPr lang="en-US" dirty="0" err="1"/>
              <a:t>niem</a:t>
            </a:r>
            <a:r>
              <a:rPr lang="en-US" dirty="0"/>
              <a:t> </a:t>
            </a:r>
            <a:r>
              <a:rPr lang="en-US" dirty="0">
                <a:solidFill>
                  <a:srgbClr val="00B050"/>
                </a:solidFill>
              </a:rPr>
              <a:t>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55000" lnSpcReduction="20000"/>
          </a:bodyPr>
          <a:lstStyle/>
          <a:p>
            <a:r>
              <a:rPr lang="en-US" b="1" dirty="0"/>
              <a:t>A system: </a:t>
            </a:r>
            <a:r>
              <a:rPr lang="en-US" dirty="0"/>
              <a:t>NIEM enables the creation of standardized exchanges of information as it moves between systems across agencies. </a:t>
            </a:r>
          </a:p>
          <a:p>
            <a:endParaRPr lang="en-US" dirty="0"/>
          </a:p>
          <a:p>
            <a:r>
              <a:rPr lang="en-US" b="1" dirty="0"/>
              <a:t>A database:</a:t>
            </a:r>
            <a:r>
              <a:rPr lang="en-US" dirty="0"/>
              <a:t> NIEM does not store information.</a:t>
            </a:r>
          </a:p>
          <a:p>
            <a:endParaRPr lang="en-US" dirty="0"/>
          </a:p>
          <a:p>
            <a:r>
              <a:rPr lang="en-US" b="1" dirty="0"/>
              <a:t>Software  </a:t>
            </a:r>
          </a:p>
          <a:p>
            <a:endParaRPr lang="en-US" dirty="0"/>
          </a:p>
          <a:p>
            <a:r>
              <a:rPr lang="en-US" b="1" dirty="0"/>
              <a:t>Exclusive to law enforcement and justice:</a:t>
            </a:r>
            <a:r>
              <a:rPr lang="en-US" dirty="0"/>
              <a:t> Twelve domains including international trade and family services participate in NIEM, and that number is growing to include human services and health, and more.  </a:t>
            </a:r>
          </a:p>
          <a:p>
            <a:endParaRPr lang="en-US" dirty="0"/>
          </a:p>
          <a:p>
            <a:r>
              <a:rPr lang="en-US" b="1" dirty="0"/>
              <a:t>Exclusive to federal government:</a:t>
            </a:r>
            <a:r>
              <a:rPr lang="en-US" dirty="0"/>
              <a:t> NIEM is used by all 50 states as well as local government, private industry, and internationally.   </a:t>
            </a:r>
          </a:p>
          <a:p>
            <a:endParaRPr lang="en-US" dirty="0"/>
          </a:p>
          <a:p>
            <a:r>
              <a:rPr lang="en-US" b="1" dirty="0"/>
              <a:t>Intrusive to existing systems:</a:t>
            </a:r>
            <a:r>
              <a:rPr lang="en-US" dirty="0"/>
              <a:t> NIEM allows organizations to leverage existing legacy infrastructure and move information quickly and effectively without rebuilding systems.</a:t>
            </a:r>
          </a:p>
          <a:p>
            <a:endParaRPr lang="en-US" dirty="0"/>
          </a:p>
          <a:p>
            <a:r>
              <a:rPr lang="en-US" b="1" dirty="0"/>
              <a:t>Unsupported:</a:t>
            </a:r>
            <a:r>
              <a:rPr lang="en-US" dirty="0"/>
              <a:t> Integrated into the NIEM framework are ready-to-use methodologies, tools, training, data models and an active practitioner community.</a:t>
            </a:r>
          </a:p>
        </p:txBody>
      </p:sp>
      <p:sp>
        <p:nvSpPr>
          <p:cNvPr id="4" name="Title 3"/>
          <p:cNvSpPr>
            <a:spLocks noGrp="1"/>
          </p:cNvSpPr>
          <p:nvPr>
            <p:ph type="title"/>
          </p:nvPr>
        </p:nvSpPr>
        <p:spPr/>
        <p:txBody>
          <a:bodyPr>
            <a:normAutofit fontScale="90000"/>
          </a:bodyPr>
          <a:lstStyle/>
          <a:p>
            <a:r>
              <a:rPr lang="en-US" dirty="0"/>
              <a:t>What </a:t>
            </a:r>
            <a:r>
              <a:rPr lang="en-US" dirty="0" err="1"/>
              <a:t>niem</a:t>
            </a:r>
            <a:r>
              <a:rPr lang="en-US" dirty="0"/>
              <a:t> is </a:t>
            </a:r>
            <a:r>
              <a:rPr lang="en-US" dirty="0">
                <a:solidFill>
                  <a:srgbClr val="FF0000"/>
                </a:solidFill>
              </a:rPr>
              <a:t>not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2">
            <a:extLst>
              <a:ext uri="{FF2B5EF4-FFF2-40B4-BE49-F238E27FC236}">
                <a16:creationId xmlns:a16="http://schemas.microsoft.com/office/drawing/2014/main" id="{FF0DB513-F81E-4F6B-8FD1-DF746E18C660}"/>
              </a:ext>
            </a:extLst>
          </p:cNvPr>
          <p:cNvSpPr>
            <a:spLocks noGrp="1"/>
          </p:cNvSpPr>
          <p:nvPr>
            <p:ph type="title"/>
          </p:nvPr>
        </p:nvSpPr>
        <p:spPr>
          <a:ln/>
        </p:spPr>
        <p:txBody>
          <a:bodyPr>
            <a:normAutofit fontScale="90000"/>
          </a:bodyPr>
          <a:lstStyle/>
          <a:p>
            <a:pPr eaLnBrk="1" hangingPunct="1"/>
            <a:r>
              <a:rPr lang="en-US" altLang="en-US" dirty="0"/>
              <a:t>Value Proposition - Interoperability </a:t>
            </a:r>
          </a:p>
        </p:txBody>
      </p:sp>
      <p:sp>
        <p:nvSpPr>
          <p:cNvPr id="5" name="Rectangle 4">
            <a:extLst>
              <a:ext uri="{FF2B5EF4-FFF2-40B4-BE49-F238E27FC236}">
                <a16:creationId xmlns:a16="http://schemas.microsoft.com/office/drawing/2014/main" id="{3E540F09-A91D-48D3-8234-1FFC921EE13A}"/>
              </a:ext>
            </a:extLst>
          </p:cNvPr>
          <p:cNvSpPr/>
          <p:nvPr/>
        </p:nvSpPr>
        <p:spPr>
          <a:xfrm>
            <a:off x="1927226" y="2346326"/>
            <a:ext cx="3895725" cy="1471613"/>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74320" rIns="274320" anchor="ctr"/>
          <a:lstStyle/>
          <a:p>
            <a:pPr marL="0" lvl="1" algn="ctr">
              <a:defRPr/>
            </a:pPr>
            <a:r>
              <a:rPr lang="en-US" dirty="0">
                <a:latin typeface="Arial" pitchFamily="34" charset="0"/>
                <a:cs typeface="Arial" pitchFamily="34" charset="0"/>
              </a:rPr>
              <a:t>Eliminates confusion by providing consistency of data definitions between agencies</a:t>
            </a:r>
          </a:p>
        </p:txBody>
      </p:sp>
      <p:sp>
        <p:nvSpPr>
          <p:cNvPr id="8" name="Rectangle 7">
            <a:extLst>
              <a:ext uri="{FF2B5EF4-FFF2-40B4-BE49-F238E27FC236}">
                <a16:creationId xmlns:a16="http://schemas.microsoft.com/office/drawing/2014/main" id="{ED8EB8A9-1D7B-4AA2-9081-6C121651F042}"/>
              </a:ext>
            </a:extLst>
          </p:cNvPr>
          <p:cNvSpPr/>
          <p:nvPr/>
        </p:nvSpPr>
        <p:spPr>
          <a:xfrm>
            <a:off x="6369051" y="2346326"/>
            <a:ext cx="3895725" cy="1471613"/>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74320" rIns="274320" anchor="ctr"/>
          <a:lstStyle/>
          <a:p>
            <a:pPr marL="0" lvl="1" algn="ctr">
              <a:defRPr/>
            </a:pPr>
            <a:r>
              <a:rPr lang="en-US" dirty="0">
                <a:latin typeface="Arial" pitchFamily="34" charset="0"/>
                <a:cs typeface="Arial" pitchFamily="34" charset="0"/>
              </a:rPr>
              <a:t>NIEM does not dictate how agencies’ systems are implemented, but enables these systems to work together</a:t>
            </a:r>
          </a:p>
        </p:txBody>
      </p:sp>
      <p:sp>
        <p:nvSpPr>
          <p:cNvPr id="10" name="Text Placeholder 4">
            <a:extLst>
              <a:ext uri="{FF2B5EF4-FFF2-40B4-BE49-F238E27FC236}">
                <a16:creationId xmlns:a16="http://schemas.microsoft.com/office/drawing/2014/main" id="{192306CE-5826-49A2-B17B-1C305382E78B}"/>
              </a:ext>
            </a:extLst>
          </p:cNvPr>
          <p:cNvSpPr txBox="1">
            <a:spLocks/>
          </p:cNvSpPr>
          <p:nvPr/>
        </p:nvSpPr>
        <p:spPr bwMode="auto">
          <a:xfrm>
            <a:off x="1879600" y="4313239"/>
            <a:ext cx="8339138" cy="2263775"/>
          </a:xfrm>
          <a:prstGeom prst="rect">
            <a:avLst/>
          </a:prstGeom>
          <a:noFill/>
          <a:ln w="9525" algn="ctr">
            <a:noFill/>
            <a:miter lim="800000"/>
            <a:headEnd/>
            <a:tailEnd/>
          </a:ln>
        </p:spPr>
        <p:txBody>
          <a:bodyPr lIns="0" tIns="0" rIns="0" bIns="0"/>
          <a:lstStyle/>
          <a:p>
            <a:pPr marL="227013" lvl="1" indent="-225425">
              <a:lnSpc>
                <a:spcPct val="106000"/>
              </a:lnSpc>
              <a:spcBef>
                <a:spcPct val="40000"/>
              </a:spcBef>
              <a:buClr>
                <a:schemeClr val="tx1"/>
              </a:buClr>
              <a:defRPr/>
            </a:pPr>
            <a:r>
              <a:rPr lang="en-US" sz="2400" b="1" kern="0" dirty="0"/>
              <a:t>Core Biographic (Department of Homeland Security)</a:t>
            </a:r>
          </a:p>
          <a:p>
            <a:pPr marL="227013" lvl="1" indent="-225425">
              <a:lnSpc>
                <a:spcPct val="106000"/>
              </a:lnSpc>
              <a:spcBef>
                <a:spcPct val="40000"/>
              </a:spcBef>
              <a:buClr>
                <a:schemeClr val="tx1"/>
              </a:buClr>
              <a:buFont typeface="Wingdings 2" pitchFamily="18" charset="2"/>
              <a:buChar char="¡"/>
              <a:defRPr/>
            </a:pPr>
            <a:r>
              <a:rPr lang="en-US" sz="1600" kern="0" dirty="0"/>
              <a:t>The Core Biographic Person Identify Data Elements (CBPIDE) IEPD was created as a standard base set of person data available for reuse both within and outside of DHS</a:t>
            </a:r>
          </a:p>
          <a:p>
            <a:pPr marL="227013" lvl="1" indent="-225425">
              <a:lnSpc>
                <a:spcPct val="106000"/>
              </a:lnSpc>
              <a:spcBef>
                <a:spcPct val="40000"/>
              </a:spcBef>
              <a:buClr>
                <a:schemeClr val="tx1"/>
              </a:buClr>
              <a:buFont typeface="Wingdings 2" pitchFamily="18" charset="2"/>
              <a:buChar char="¡"/>
              <a:defRPr/>
            </a:pPr>
            <a:r>
              <a:rPr lang="en-US" sz="1600" kern="0" dirty="0"/>
              <a:t>The interoperability of the Core Biographic IEPD has given components of DHS the ability to share information using common vocabulary without limiting its use by promoting a specific implementation specification</a:t>
            </a:r>
          </a:p>
        </p:txBody>
      </p:sp>
      <p:sp>
        <p:nvSpPr>
          <p:cNvPr id="12" name="Rectangle 11">
            <a:extLst>
              <a:ext uri="{FF2B5EF4-FFF2-40B4-BE49-F238E27FC236}">
                <a16:creationId xmlns:a16="http://schemas.microsoft.com/office/drawing/2014/main" id="{0D0CEA01-2EF1-466A-B1B2-BB46F2FC2892}"/>
              </a:ext>
            </a:extLst>
          </p:cNvPr>
          <p:cNvSpPr/>
          <p:nvPr/>
        </p:nvSpPr>
        <p:spPr>
          <a:xfrm>
            <a:off x="1927226" y="1603375"/>
            <a:ext cx="3895725" cy="762000"/>
          </a:xfrm>
          <a:prstGeom prst="rect">
            <a:avLst/>
          </a:prstGeom>
          <a:solidFill>
            <a:schemeClr val="accent2">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defRPr/>
            </a:pPr>
            <a:r>
              <a:rPr lang="en-US" sz="2400" b="1" dirty="0">
                <a:latin typeface="Arial" pitchFamily="34" charset="0"/>
                <a:cs typeface="Arial" pitchFamily="34" charset="0"/>
              </a:rPr>
              <a:t>Common Language and Vocabulary</a:t>
            </a:r>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17BAD4F5-1262-44F3-8145-2FFA517E4E58}"/>
              </a:ext>
            </a:extLst>
          </p:cNvPr>
          <p:cNvSpPr/>
          <p:nvPr/>
        </p:nvSpPr>
        <p:spPr>
          <a:xfrm>
            <a:off x="6369051" y="1603375"/>
            <a:ext cx="3895725" cy="762000"/>
          </a:xfrm>
          <a:prstGeom prst="rect">
            <a:avLst/>
          </a:prstGeom>
          <a:solidFill>
            <a:schemeClr val="accent2">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defRPr/>
            </a:pPr>
            <a:r>
              <a:rPr lang="en-US" sz="2400" b="1" dirty="0">
                <a:latin typeface="Arial" pitchFamily="34" charset="0"/>
                <a:cs typeface="Arial" pitchFamily="34" charset="0"/>
              </a:rPr>
              <a:t>Agnostic Implementation</a:t>
            </a:r>
            <a:endParaRPr lang="en-US" sz="2400" dirty="0">
              <a:latin typeface="Arial" pitchFamily="34" charset="0"/>
              <a:cs typeface="Arial" pitchFamily="34" charset="0"/>
            </a:endParaRPr>
          </a:p>
        </p:txBody>
      </p:sp>
      <p:sp>
        <p:nvSpPr>
          <p:cNvPr id="51208" name="Text Placeholder 4">
            <a:extLst>
              <a:ext uri="{FF2B5EF4-FFF2-40B4-BE49-F238E27FC236}">
                <a16:creationId xmlns:a16="http://schemas.microsoft.com/office/drawing/2014/main" id="{3B8A30E9-D533-406D-973C-44E06726A2E4}"/>
              </a:ext>
            </a:extLst>
          </p:cNvPr>
          <p:cNvSpPr txBox="1">
            <a:spLocks/>
          </p:cNvSpPr>
          <p:nvPr/>
        </p:nvSpPr>
        <p:spPr bwMode="auto">
          <a:xfrm>
            <a:off x="1930400" y="1025525"/>
            <a:ext cx="8339138"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1" eaLnBrk="1" hangingPunct="1">
              <a:spcBef>
                <a:spcPct val="20000"/>
              </a:spcBef>
            </a:pPr>
            <a:r>
              <a:rPr lang="en-US" altLang="en-US" sz="2400"/>
              <a:t>The interoperable nature of NIEM establishes:</a:t>
            </a:r>
          </a:p>
        </p:txBody>
      </p:sp>
      <p:pic>
        <p:nvPicPr>
          <p:cNvPr id="18" name="Picture 2" descr="http://www.fotosearch.com/bthumb/phd/PHD356/OS43017.JPG">
            <a:extLst>
              <a:ext uri="{FF2B5EF4-FFF2-40B4-BE49-F238E27FC236}">
                <a16:creationId xmlns:a16="http://schemas.microsoft.com/office/drawing/2014/main" id="{AA73AF99-533C-40C4-AC71-81A485D77F2C}"/>
              </a:ext>
            </a:extLst>
          </p:cNvPr>
          <p:cNvPicPr>
            <a:picLocks noChangeAspect="1" noChangeArrowheads="1"/>
          </p:cNvPicPr>
          <p:nvPr/>
        </p:nvPicPr>
        <p:blipFill>
          <a:blip r:embed="rId3"/>
          <a:srcRect l="11594" t="11594" r="13043" b="13043"/>
          <a:stretch>
            <a:fillRect/>
          </a:stretch>
        </p:blipFill>
        <p:spPr bwMode="auto">
          <a:xfrm>
            <a:off x="5576888" y="3227388"/>
            <a:ext cx="990600" cy="990600"/>
          </a:xfrm>
          <a:prstGeom prst="rect">
            <a:avLst/>
          </a:prstGeom>
          <a:noFill/>
          <a:ln w="28575">
            <a:solidFill>
              <a:schemeClr val="accent2">
                <a:lumMod val="50000"/>
              </a:schemeClr>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a:extLst>
              <a:ext uri="{FF2B5EF4-FFF2-40B4-BE49-F238E27FC236}">
                <a16:creationId xmlns:a16="http://schemas.microsoft.com/office/drawing/2014/main" id="{97BCBE4F-A367-4D95-83DB-BB104C332393}"/>
              </a:ext>
            </a:extLst>
          </p:cNvPr>
          <p:cNvSpPr>
            <a:spLocks noGrp="1"/>
          </p:cNvSpPr>
          <p:nvPr>
            <p:ph type="title"/>
          </p:nvPr>
        </p:nvSpPr>
        <p:spPr>
          <a:ln/>
        </p:spPr>
        <p:txBody>
          <a:bodyPr>
            <a:normAutofit fontScale="90000"/>
          </a:bodyPr>
          <a:lstStyle/>
          <a:p>
            <a:pPr eaLnBrk="1" hangingPunct="1"/>
            <a:r>
              <a:rPr lang="en-US" altLang="en-US"/>
              <a:t>Value Proposition - Reusability </a:t>
            </a:r>
          </a:p>
        </p:txBody>
      </p:sp>
      <p:sp>
        <p:nvSpPr>
          <p:cNvPr id="5" name="Rectangle 4">
            <a:extLst>
              <a:ext uri="{FF2B5EF4-FFF2-40B4-BE49-F238E27FC236}">
                <a16:creationId xmlns:a16="http://schemas.microsoft.com/office/drawing/2014/main" id="{A92615E8-B46C-4CF3-99F5-6F719EE58ADE}"/>
              </a:ext>
            </a:extLst>
          </p:cNvPr>
          <p:cNvSpPr/>
          <p:nvPr/>
        </p:nvSpPr>
        <p:spPr>
          <a:xfrm>
            <a:off x="1927226" y="2346326"/>
            <a:ext cx="3895725" cy="1471613"/>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74320" rIns="274320" anchor="ctr"/>
          <a:lstStyle/>
          <a:p>
            <a:pPr marL="0" lvl="1" algn="ctr">
              <a:defRPr/>
            </a:pPr>
            <a:r>
              <a:rPr lang="en-US" dirty="0">
                <a:latin typeface="Arial" pitchFamily="34" charset="0"/>
                <a:cs typeface="Arial" pitchFamily="34" charset="0"/>
              </a:rPr>
              <a:t>Decreases the development time for information exchanges that use similar sets of data</a:t>
            </a:r>
          </a:p>
        </p:txBody>
      </p:sp>
      <p:sp>
        <p:nvSpPr>
          <p:cNvPr id="8" name="Rectangle 7">
            <a:extLst>
              <a:ext uri="{FF2B5EF4-FFF2-40B4-BE49-F238E27FC236}">
                <a16:creationId xmlns:a16="http://schemas.microsoft.com/office/drawing/2014/main" id="{00D6EC25-EB0F-47C2-8711-BC4F0C7C9D66}"/>
              </a:ext>
            </a:extLst>
          </p:cNvPr>
          <p:cNvSpPr/>
          <p:nvPr/>
        </p:nvSpPr>
        <p:spPr>
          <a:xfrm>
            <a:off x="6369051" y="2346326"/>
            <a:ext cx="3895725" cy="1471613"/>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74320" rIns="274320" anchor="ctr"/>
          <a:lstStyle/>
          <a:p>
            <a:pPr marL="0" lvl="1" algn="ctr">
              <a:defRPr/>
            </a:pPr>
            <a:r>
              <a:rPr lang="en-US" dirty="0">
                <a:latin typeface="Arial" pitchFamily="34" charset="0"/>
                <a:cs typeface="Arial" pitchFamily="34" charset="0"/>
              </a:rPr>
              <a:t>Allows practitioners to increase the level of consistency in data definitions across their information exchanges</a:t>
            </a:r>
          </a:p>
        </p:txBody>
      </p:sp>
      <p:sp>
        <p:nvSpPr>
          <p:cNvPr id="10" name="Text Placeholder 4">
            <a:extLst>
              <a:ext uri="{FF2B5EF4-FFF2-40B4-BE49-F238E27FC236}">
                <a16:creationId xmlns:a16="http://schemas.microsoft.com/office/drawing/2014/main" id="{462F83BE-679E-4A0A-99D2-2BF9FC5E2279}"/>
              </a:ext>
            </a:extLst>
          </p:cNvPr>
          <p:cNvSpPr txBox="1">
            <a:spLocks/>
          </p:cNvSpPr>
          <p:nvPr/>
        </p:nvSpPr>
        <p:spPr bwMode="auto">
          <a:xfrm>
            <a:off x="1879600" y="4064001"/>
            <a:ext cx="8339138" cy="2263775"/>
          </a:xfrm>
          <a:prstGeom prst="rect">
            <a:avLst/>
          </a:prstGeom>
          <a:noFill/>
          <a:ln w="9525" algn="ctr">
            <a:noFill/>
            <a:miter lim="800000"/>
            <a:headEnd/>
            <a:tailEnd/>
          </a:ln>
        </p:spPr>
        <p:txBody>
          <a:bodyPr lIns="0" tIns="0" rIns="0" bIns="0"/>
          <a:lstStyle/>
          <a:p>
            <a:pPr marL="227013" lvl="1" indent="-225425">
              <a:lnSpc>
                <a:spcPct val="106000"/>
              </a:lnSpc>
              <a:spcBef>
                <a:spcPct val="40000"/>
              </a:spcBef>
              <a:buClr>
                <a:schemeClr val="tx1"/>
              </a:buClr>
              <a:defRPr/>
            </a:pPr>
            <a:r>
              <a:rPr lang="en-US" sz="2400" b="1" kern="0" dirty="0"/>
              <a:t>Texas Path to NIEM</a:t>
            </a:r>
          </a:p>
          <a:p>
            <a:pPr marL="227013" lvl="1" indent="-225425">
              <a:lnSpc>
                <a:spcPct val="106000"/>
              </a:lnSpc>
              <a:spcBef>
                <a:spcPct val="40000"/>
              </a:spcBef>
              <a:buClr>
                <a:schemeClr val="tx1"/>
              </a:buClr>
              <a:buFont typeface="Wingdings 2" pitchFamily="18" charset="2"/>
              <a:buChar char="¡"/>
              <a:defRPr/>
            </a:pPr>
            <a:r>
              <a:rPr lang="en-US" sz="1600" kern="0" dirty="0"/>
              <a:t>Completion of 28 NIEM-conformant information exchanges to serve as the foundation for statewide information sharing using NIEM </a:t>
            </a:r>
          </a:p>
          <a:p>
            <a:pPr marL="227013" lvl="1" indent="-225425">
              <a:lnSpc>
                <a:spcPct val="106000"/>
              </a:lnSpc>
              <a:spcBef>
                <a:spcPct val="40000"/>
              </a:spcBef>
              <a:buClr>
                <a:schemeClr val="tx1"/>
              </a:buClr>
              <a:buFont typeface="Wingdings 2" pitchFamily="18" charset="2"/>
              <a:buChar char="¡"/>
              <a:defRPr/>
            </a:pPr>
            <a:r>
              <a:rPr lang="en-US" sz="1600" kern="0" dirty="0"/>
              <a:t>State and local organizations can reuse these 28 critical exchanges to implement systems that support these exchanges and facilitate greater information sharing</a:t>
            </a:r>
          </a:p>
          <a:p>
            <a:pPr marL="227013" lvl="1" indent="-225425">
              <a:lnSpc>
                <a:spcPct val="106000"/>
              </a:lnSpc>
              <a:spcBef>
                <a:spcPct val="40000"/>
              </a:spcBef>
              <a:buClr>
                <a:schemeClr val="tx1"/>
              </a:buClr>
              <a:buFont typeface="Wingdings 2" pitchFamily="18" charset="2"/>
              <a:buChar char="¡"/>
              <a:defRPr/>
            </a:pPr>
            <a:r>
              <a:rPr lang="en-US" sz="1600" kern="0" dirty="0"/>
              <a:t>Reuse of common business data components across the 28 exchanges resulted in a high level of consistency of data definitions</a:t>
            </a:r>
            <a:endParaRPr lang="en-US" sz="2800" kern="0" dirty="0"/>
          </a:p>
        </p:txBody>
      </p:sp>
      <p:sp>
        <p:nvSpPr>
          <p:cNvPr id="12" name="Rectangle 11">
            <a:extLst>
              <a:ext uri="{FF2B5EF4-FFF2-40B4-BE49-F238E27FC236}">
                <a16:creationId xmlns:a16="http://schemas.microsoft.com/office/drawing/2014/main" id="{0474EE8E-E6CB-4179-8AB5-463E301F8F46}"/>
              </a:ext>
            </a:extLst>
          </p:cNvPr>
          <p:cNvSpPr/>
          <p:nvPr/>
        </p:nvSpPr>
        <p:spPr>
          <a:xfrm>
            <a:off x="1927226" y="1603375"/>
            <a:ext cx="3895725" cy="762000"/>
          </a:xfrm>
          <a:prstGeom prst="rect">
            <a:avLst/>
          </a:prstGeom>
          <a:solidFill>
            <a:schemeClr val="accent2">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defRPr/>
            </a:pPr>
            <a:r>
              <a:rPr lang="en-US" sz="2400" b="1" dirty="0">
                <a:latin typeface="Arial" pitchFamily="34" charset="0"/>
                <a:cs typeface="Arial" pitchFamily="34" charset="0"/>
              </a:rPr>
              <a:t>Decrease Development Time</a:t>
            </a:r>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9D51FC0-5BE5-47B1-93DF-011F373F7090}"/>
              </a:ext>
            </a:extLst>
          </p:cNvPr>
          <p:cNvSpPr/>
          <p:nvPr/>
        </p:nvSpPr>
        <p:spPr>
          <a:xfrm>
            <a:off x="6369051" y="1603375"/>
            <a:ext cx="3895725" cy="762000"/>
          </a:xfrm>
          <a:prstGeom prst="rect">
            <a:avLst/>
          </a:prstGeom>
          <a:solidFill>
            <a:schemeClr val="accent2">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defRPr/>
            </a:pPr>
            <a:r>
              <a:rPr lang="en-US" sz="2400" b="1" dirty="0">
                <a:latin typeface="Arial" pitchFamily="34" charset="0"/>
                <a:cs typeface="Arial" pitchFamily="34" charset="0"/>
              </a:rPr>
              <a:t>Increase Consistency</a:t>
            </a:r>
            <a:endParaRPr lang="en-US" sz="2400" dirty="0">
              <a:latin typeface="Arial" pitchFamily="34" charset="0"/>
              <a:cs typeface="Arial" pitchFamily="34" charset="0"/>
            </a:endParaRPr>
          </a:p>
        </p:txBody>
      </p:sp>
      <p:sp>
        <p:nvSpPr>
          <p:cNvPr id="52232" name="Text Placeholder 4">
            <a:extLst>
              <a:ext uri="{FF2B5EF4-FFF2-40B4-BE49-F238E27FC236}">
                <a16:creationId xmlns:a16="http://schemas.microsoft.com/office/drawing/2014/main" id="{217B4B76-25F9-4BE4-A599-56EB0F53F853}"/>
              </a:ext>
            </a:extLst>
          </p:cNvPr>
          <p:cNvSpPr txBox="1">
            <a:spLocks/>
          </p:cNvSpPr>
          <p:nvPr/>
        </p:nvSpPr>
        <p:spPr bwMode="auto">
          <a:xfrm>
            <a:off x="1930400" y="1025525"/>
            <a:ext cx="8339138"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1" eaLnBrk="1" hangingPunct="1">
              <a:spcBef>
                <a:spcPct val="20000"/>
              </a:spcBef>
            </a:pPr>
            <a:r>
              <a:rPr lang="en-US" altLang="en-US" sz="2400"/>
              <a:t>The reuse of IEPDs, in part and whole, within NIEM will:</a:t>
            </a:r>
          </a:p>
        </p:txBody>
      </p:sp>
      <p:pic>
        <p:nvPicPr>
          <p:cNvPr id="18" name="Picture 2">
            <a:extLst>
              <a:ext uri="{FF2B5EF4-FFF2-40B4-BE49-F238E27FC236}">
                <a16:creationId xmlns:a16="http://schemas.microsoft.com/office/drawing/2014/main" id="{258D55F0-A148-4A9B-BA9F-D651EA5D9D4D}"/>
              </a:ext>
            </a:extLst>
          </p:cNvPr>
          <p:cNvPicPr>
            <a:picLocks noChangeAspect="1" noChangeArrowheads="1"/>
          </p:cNvPicPr>
          <p:nvPr/>
        </p:nvPicPr>
        <p:blipFill>
          <a:blip r:embed="rId3"/>
          <a:srcRect/>
          <a:stretch>
            <a:fillRect/>
          </a:stretch>
        </p:blipFill>
        <p:spPr bwMode="auto">
          <a:xfrm>
            <a:off x="5667375" y="3257550"/>
            <a:ext cx="857250" cy="800100"/>
          </a:xfrm>
          <a:prstGeom prst="rect">
            <a:avLst/>
          </a:prstGeom>
          <a:noFill/>
          <a:ln w="28575">
            <a:solidFill>
              <a:schemeClr val="accent2">
                <a:lumMod val="50000"/>
              </a:schemeClr>
            </a:solid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2">
            <a:extLst>
              <a:ext uri="{FF2B5EF4-FFF2-40B4-BE49-F238E27FC236}">
                <a16:creationId xmlns:a16="http://schemas.microsoft.com/office/drawing/2014/main" id="{7065C37D-A6E9-4D81-9593-4EF256A079DE}"/>
              </a:ext>
            </a:extLst>
          </p:cNvPr>
          <p:cNvSpPr>
            <a:spLocks noGrp="1"/>
          </p:cNvSpPr>
          <p:nvPr>
            <p:ph type="title"/>
          </p:nvPr>
        </p:nvSpPr>
        <p:spPr>
          <a:ln/>
        </p:spPr>
        <p:txBody>
          <a:bodyPr>
            <a:normAutofit fontScale="90000"/>
          </a:bodyPr>
          <a:lstStyle/>
          <a:p>
            <a:pPr eaLnBrk="1" hangingPunct="1"/>
            <a:r>
              <a:rPr lang="en-US" altLang="en-US"/>
              <a:t>Value Proposition - Standardization </a:t>
            </a:r>
          </a:p>
        </p:txBody>
      </p:sp>
      <p:sp>
        <p:nvSpPr>
          <p:cNvPr id="5" name="Rectangle 4">
            <a:extLst>
              <a:ext uri="{FF2B5EF4-FFF2-40B4-BE49-F238E27FC236}">
                <a16:creationId xmlns:a16="http://schemas.microsoft.com/office/drawing/2014/main" id="{C8E7A4E7-AF49-4271-A991-CA1CD79800B9}"/>
              </a:ext>
            </a:extLst>
          </p:cNvPr>
          <p:cNvSpPr/>
          <p:nvPr/>
        </p:nvSpPr>
        <p:spPr>
          <a:xfrm>
            <a:off x="1927226" y="2346326"/>
            <a:ext cx="3895725" cy="1471613"/>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nchor="ctr"/>
          <a:lstStyle/>
          <a:p>
            <a:pPr marL="0" lvl="1" algn="ctr">
              <a:defRPr/>
            </a:pPr>
            <a:r>
              <a:rPr lang="en-US" dirty="0">
                <a:latin typeface="Arial" pitchFamily="34" charset="0"/>
                <a:cs typeface="Arial" pitchFamily="34" charset="0"/>
              </a:rPr>
              <a:t>NIEM Practitioners can leverage NIEM’s large support community to decrease development time for exchanges and increase conformance</a:t>
            </a:r>
          </a:p>
        </p:txBody>
      </p:sp>
      <p:sp>
        <p:nvSpPr>
          <p:cNvPr id="8" name="Rectangle 7">
            <a:extLst>
              <a:ext uri="{FF2B5EF4-FFF2-40B4-BE49-F238E27FC236}">
                <a16:creationId xmlns:a16="http://schemas.microsoft.com/office/drawing/2014/main" id="{5828752E-25AF-45C8-A514-6F776446BA40}"/>
              </a:ext>
            </a:extLst>
          </p:cNvPr>
          <p:cNvSpPr/>
          <p:nvPr/>
        </p:nvSpPr>
        <p:spPr>
          <a:xfrm>
            <a:off x="6369051" y="2346326"/>
            <a:ext cx="3895725" cy="1471613"/>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nchor="ctr"/>
          <a:lstStyle/>
          <a:p>
            <a:pPr marL="0" lvl="1" algn="ctr">
              <a:defRPr/>
            </a:pPr>
            <a:r>
              <a:rPr lang="en-US" dirty="0">
                <a:latin typeface="Arial" pitchFamily="34" charset="0"/>
                <a:cs typeface="Arial" pitchFamily="34" charset="0"/>
              </a:rPr>
              <a:t>Repeatable approach that decreases the inconsistencies and duration of development</a:t>
            </a:r>
          </a:p>
        </p:txBody>
      </p:sp>
      <p:sp>
        <p:nvSpPr>
          <p:cNvPr id="10" name="Text Placeholder 4">
            <a:extLst>
              <a:ext uri="{FF2B5EF4-FFF2-40B4-BE49-F238E27FC236}">
                <a16:creationId xmlns:a16="http://schemas.microsoft.com/office/drawing/2014/main" id="{F56366B7-0D57-4191-82EB-051F95D26CFE}"/>
              </a:ext>
            </a:extLst>
          </p:cNvPr>
          <p:cNvSpPr txBox="1">
            <a:spLocks/>
          </p:cNvSpPr>
          <p:nvPr/>
        </p:nvSpPr>
        <p:spPr bwMode="auto">
          <a:xfrm>
            <a:off x="1879600" y="4064001"/>
            <a:ext cx="8339138" cy="2263775"/>
          </a:xfrm>
          <a:prstGeom prst="rect">
            <a:avLst/>
          </a:prstGeom>
          <a:noFill/>
          <a:ln w="9525" algn="ctr">
            <a:noFill/>
            <a:miter lim="800000"/>
            <a:headEnd/>
            <a:tailEnd/>
          </a:ln>
        </p:spPr>
        <p:txBody>
          <a:bodyPr lIns="0" tIns="0" rIns="0" bIns="0"/>
          <a:lstStyle/>
          <a:p>
            <a:pPr marL="227013" lvl="1" indent="-225425">
              <a:lnSpc>
                <a:spcPct val="106000"/>
              </a:lnSpc>
              <a:spcBef>
                <a:spcPct val="40000"/>
              </a:spcBef>
              <a:buClr>
                <a:schemeClr val="tx1"/>
              </a:buClr>
              <a:defRPr/>
            </a:pPr>
            <a:r>
              <a:rPr lang="en-US" sz="2400" b="1" kern="0" dirty="0"/>
              <a:t>Pennsylvania JNET (Justice Network)</a:t>
            </a:r>
          </a:p>
          <a:p>
            <a:pPr marL="227013" lvl="1" indent="-225425">
              <a:lnSpc>
                <a:spcPct val="106000"/>
              </a:lnSpc>
              <a:spcBef>
                <a:spcPct val="40000"/>
              </a:spcBef>
              <a:buClr>
                <a:schemeClr val="tx1"/>
              </a:buClr>
              <a:buFont typeface="Wingdings 2" pitchFamily="18" charset="2"/>
              <a:buChar char="¡"/>
              <a:defRPr/>
            </a:pPr>
            <a:r>
              <a:rPr lang="en-US" sz="1600" kern="0" dirty="0"/>
              <a:t>Converted existing data exchanges from GJXDM to NIEM, </a:t>
            </a:r>
            <a:r>
              <a:rPr lang="en-US" sz="1600" dirty="0"/>
              <a:t>providing project and development methodology guidance on JNET message development projects</a:t>
            </a:r>
            <a:endParaRPr lang="en-US" sz="1600" kern="0" dirty="0"/>
          </a:p>
          <a:p>
            <a:pPr marL="227013" lvl="1" indent="-225425">
              <a:lnSpc>
                <a:spcPct val="106000"/>
              </a:lnSpc>
              <a:spcBef>
                <a:spcPct val="40000"/>
              </a:spcBef>
              <a:buClr>
                <a:schemeClr val="tx1"/>
              </a:buClr>
              <a:buFont typeface="Wingdings 2" pitchFamily="18" charset="2"/>
              <a:buChar char="¡"/>
              <a:defRPr/>
            </a:pPr>
            <a:r>
              <a:rPr lang="en-US" sz="1600" kern="0" dirty="0"/>
              <a:t>Created repeatable NIEM message development process</a:t>
            </a:r>
          </a:p>
          <a:p>
            <a:pPr marL="227013" lvl="1" indent="-225425">
              <a:lnSpc>
                <a:spcPct val="106000"/>
              </a:lnSpc>
              <a:spcBef>
                <a:spcPct val="40000"/>
              </a:spcBef>
              <a:buClr>
                <a:schemeClr val="tx1"/>
              </a:buClr>
              <a:buFont typeface="Wingdings 2" pitchFamily="18" charset="2"/>
              <a:buChar char="¡"/>
              <a:defRPr/>
            </a:pPr>
            <a:r>
              <a:rPr lang="en-US" sz="1600" kern="0" dirty="0"/>
              <a:t>Contributed documentation back to NIEM community to guide future NIEM implementation efforts</a:t>
            </a:r>
          </a:p>
        </p:txBody>
      </p:sp>
      <p:sp>
        <p:nvSpPr>
          <p:cNvPr id="12" name="Rectangle 11">
            <a:extLst>
              <a:ext uri="{FF2B5EF4-FFF2-40B4-BE49-F238E27FC236}">
                <a16:creationId xmlns:a16="http://schemas.microsoft.com/office/drawing/2014/main" id="{667407C6-802C-476E-B376-921E67F8A1E6}"/>
              </a:ext>
            </a:extLst>
          </p:cNvPr>
          <p:cNvSpPr/>
          <p:nvPr/>
        </p:nvSpPr>
        <p:spPr>
          <a:xfrm>
            <a:off x="1927226" y="1603375"/>
            <a:ext cx="3895725" cy="762000"/>
          </a:xfrm>
          <a:prstGeom prst="rect">
            <a:avLst/>
          </a:prstGeom>
          <a:solidFill>
            <a:schemeClr val="accent2">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defRPr/>
            </a:pPr>
            <a:r>
              <a:rPr lang="en-US" sz="2400" b="1" dirty="0">
                <a:latin typeface="Arial" pitchFamily="34" charset="0"/>
                <a:cs typeface="Arial" pitchFamily="34" charset="0"/>
              </a:rPr>
              <a:t>Large Support Community</a:t>
            </a:r>
            <a:endParaRPr lang="en-US" sz="2400" dirty="0">
              <a:latin typeface="Arial" pitchFamily="34" charset="0"/>
              <a:cs typeface="Arial" pitchFamily="34" charset="0"/>
            </a:endParaRPr>
          </a:p>
        </p:txBody>
      </p:sp>
      <p:sp>
        <p:nvSpPr>
          <p:cNvPr id="15" name="Rectangle 14">
            <a:extLst>
              <a:ext uri="{FF2B5EF4-FFF2-40B4-BE49-F238E27FC236}">
                <a16:creationId xmlns:a16="http://schemas.microsoft.com/office/drawing/2014/main" id="{96CE3296-5143-473F-B22F-6E345F8CE571}"/>
              </a:ext>
            </a:extLst>
          </p:cNvPr>
          <p:cNvSpPr/>
          <p:nvPr/>
        </p:nvSpPr>
        <p:spPr>
          <a:xfrm>
            <a:off x="6369051" y="1603375"/>
            <a:ext cx="3895725" cy="762000"/>
          </a:xfrm>
          <a:prstGeom prst="rect">
            <a:avLst/>
          </a:prstGeom>
          <a:solidFill>
            <a:schemeClr val="accent2">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defRPr/>
            </a:pPr>
            <a:r>
              <a:rPr lang="en-US" sz="2400" b="1" dirty="0">
                <a:latin typeface="Arial" pitchFamily="34" charset="0"/>
                <a:cs typeface="Arial" pitchFamily="34" charset="0"/>
              </a:rPr>
              <a:t>Structured Approach</a:t>
            </a:r>
            <a:endParaRPr lang="en-US" sz="2400" dirty="0">
              <a:latin typeface="Arial" pitchFamily="34" charset="0"/>
              <a:cs typeface="Arial" pitchFamily="34" charset="0"/>
            </a:endParaRPr>
          </a:p>
        </p:txBody>
      </p:sp>
      <p:sp>
        <p:nvSpPr>
          <p:cNvPr id="53256" name="Text Placeholder 4">
            <a:extLst>
              <a:ext uri="{FF2B5EF4-FFF2-40B4-BE49-F238E27FC236}">
                <a16:creationId xmlns:a16="http://schemas.microsoft.com/office/drawing/2014/main" id="{684BE195-0538-46A3-B820-1EDE5762ED51}"/>
              </a:ext>
            </a:extLst>
          </p:cNvPr>
          <p:cNvSpPr txBox="1">
            <a:spLocks/>
          </p:cNvSpPr>
          <p:nvPr/>
        </p:nvSpPr>
        <p:spPr bwMode="auto">
          <a:xfrm>
            <a:off x="1930400" y="1025525"/>
            <a:ext cx="8339138"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1" eaLnBrk="1" hangingPunct="1"/>
            <a:r>
              <a:rPr lang="en-US" altLang="en-US" sz="2400"/>
              <a:t>The formalization of NIEM as a standard enables:</a:t>
            </a:r>
          </a:p>
        </p:txBody>
      </p:sp>
      <p:pic>
        <p:nvPicPr>
          <p:cNvPr id="18" name="Picture 2">
            <a:extLst>
              <a:ext uri="{FF2B5EF4-FFF2-40B4-BE49-F238E27FC236}">
                <a16:creationId xmlns:a16="http://schemas.microsoft.com/office/drawing/2014/main" id="{C14C011B-ACAA-4E00-BE47-56221500C242}"/>
              </a:ext>
            </a:extLst>
          </p:cNvPr>
          <p:cNvPicPr>
            <a:picLocks noChangeAspect="1" noChangeArrowheads="1"/>
          </p:cNvPicPr>
          <p:nvPr/>
        </p:nvPicPr>
        <p:blipFill>
          <a:blip r:embed="rId3"/>
          <a:srcRect/>
          <a:stretch>
            <a:fillRect/>
          </a:stretch>
        </p:blipFill>
        <p:spPr bwMode="auto">
          <a:xfrm>
            <a:off x="5705475" y="3227388"/>
            <a:ext cx="781050" cy="781050"/>
          </a:xfrm>
          <a:prstGeom prst="rect">
            <a:avLst/>
          </a:prstGeom>
          <a:noFill/>
          <a:ln w="28575">
            <a:solidFill>
              <a:schemeClr val="accent2">
                <a:lumMod val="50000"/>
              </a:schemeClr>
            </a:solid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erge 3"/>
          <p:cNvSpPr/>
          <p:nvPr/>
        </p:nvSpPr>
        <p:spPr>
          <a:xfrm>
            <a:off x="1889125" y="4267200"/>
            <a:ext cx="8413750" cy="762000"/>
          </a:xfrm>
          <a:prstGeom prst="flowChartMerge">
            <a:avLst/>
          </a:pr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 name="Flowchart: Merge 4"/>
          <p:cNvSpPr/>
          <p:nvPr/>
        </p:nvSpPr>
        <p:spPr>
          <a:xfrm>
            <a:off x="4071939" y="4267200"/>
            <a:ext cx="4048125" cy="609600"/>
          </a:xfrm>
          <a:prstGeom prst="rect">
            <a:avLst/>
          </a:prstGeom>
          <a:noFill/>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b="1" dirty="0">
                <a:latin typeface="Arial" pitchFamily="34" charset="0"/>
                <a:cs typeface="Arial" pitchFamily="34" charset="0"/>
              </a:rPr>
              <a:t>Which Lead To</a:t>
            </a:r>
          </a:p>
        </p:txBody>
      </p:sp>
      <p:sp>
        <p:nvSpPr>
          <p:cNvPr id="17" name="Rounded Rectangle 16"/>
          <p:cNvSpPr/>
          <p:nvPr/>
        </p:nvSpPr>
        <p:spPr bwMode="auto">
          <a:xfrm>
            <a:off x="2047876" y="5311775"/>
            <a:ext cx="1914525" cy="863600"/>
          </a:xfrm>
          <a:prstGeom prst="roundRect">
            <a:avLst>
              <a:gd name="adj" fmla="val 10000"/>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defRPr/>
            </a:pPr>
            <a:r>
              <a:rPr lang="en-US" b="1" dirty="0">
                <a:solidFill>
                  <a:schemeClr val="bg1"/>
                </a:solidFill>
                <a:latin typeface="Arial" pitchFamily="34" charset="0"/>
                <a:cs typeface="Arial" pitchFamily="34" charset="0"/>
              </a:rPr>
              <a:t>Lower Development Costs</a:t>
            </a:r>
          </a:p>
        </p:txBody>
      </p:sp>
      <p:sp>
        <p:nvSpPr>
          <p:cNvPr id="15" name="Rounded Rectangle 14"/>
          <p:cNvSpPr/>
          <p:nvPr/>
        </p:nvSpPr>
        <p:spPr bwMode="auto">
          <a:xfrm>
            <a:off x="4122739" y="5311775"/>
            <a:ext cx="1912937" cy="863600"/>
          </a:xfrm>
          <a:prstGeom prst="roundRect">
            <a:avLst>
              <a:gd name="adj" fmla="val 10000"/>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defRPr/>
            </a:pPr>
            <a:r>
              <a:rPr lang="en-US" b="1" dirty="0">
                <a:solidFill>
                  <a:schemeClr val="bg1"/>
                </a:solidFill>
                <a:latin typeface="Arial" pitchFamily="34" charset="0"/>
                <a:cs typeface="Arial" pitchFamily="34" charset="0"/>
              </a:rPr>
              <a:t>Enhanced Mission Capabilities</a:t>
            </a:r>
          </a:p>
        </p:txBody>
      </p:sp>
      <p:sp>
        <p:nvSpPr>
          <p:cNvPr id="13" name="Rounded Rectangle 12"/>
          <p:cNvSpPr/>
          <p:nvPr/>
        </p:nvSpPr>
        <p:spPr bwMode="auto">
          <a:xfrm>
            <a:off x="6197600" y="5311775"/>
            <a:ext cx="1912938" cy="863600"/>
          </a:xfrm>
          <a:prstGeom prst="roundRect">
            <a:avLst>
              <a:gd name="adj" fmla="val 10000"/>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defRPr/>
            </a:pPr>
            <a:r>
              <a:rPr lang="en-US" b="1" dirty="0">
                <a:solidFill>
                  <a:schemeClr val="bg1"/>
                </a:solidFill>
                <a:latin typeface="Arial" pitchFamily="34" charset="0"/>
                <a:cs typeface="Arial" pitchFamily="34" charset="0"/>
              </a:rPr>
              <a:t>Common Vocabulary</a:t>
            </a:r>
          </a:p>
        </p:txBody>
      </p:sp>
      <p:sp>
        <p:nvSpPr>
          <p:cNvPr id="11" name="Rounded Rectangle 10"/>
          <p:cNvSpPr/>
          <p:nvPr/>
        </p:nvSpPr>
        <p:spPr bwMode="auto">
          <a:xfrm>
            <a:off x="8270876" y="5311775"/>
            <a:ext cx="1914525" cy="863600"/>
          </a:xfrm>
          <a:prstGeom prst="roundRect">
            <a:avLst>
              <a:gd name="adj" fmla="val 10000"/>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defRPr/>
            </a:pPr>
            <a:r>
              <a:rPr lang="en-US" b="1" dirty="0">
                <a:solidFill>
                  <a:schemeClr val="bg1"/>
                </a:solidFill>
                <a:latin typeface="Arial" pitchFamily="34" charset="0"/>
                <a:cs typeface="Arial" pitchFamily="34" charset="0"/>
              </a:rPr>
              <a:t>Reduced Maintenance Costs</a:t>
            </a:r>
          </a:p>
        </p:txBody>
      </p:sp>
      <p:grpSp>
        <p:nvGrpSpPr>
          <p:cNvPr id="10249" name="Group 43"/>
          <p:cNvGrpSpPr>
            <a:grpSpLocks/>
          </p:cNvGrpSpPr>
          <p:nvPr/>
        </p:nvGrpSpPr>
        <p:grpSpPr bwMode="auto">
          <a:xfrm>
            <a:off x="1909763" y="1676401"/>
            <a:ext cx="2011362" cy="2455863"/>
            <a:chOff x="385763" y="1430338"/>
            <a:chExt cx="2011851" cy="2697162"/>
          </a:xfrm>
        </p:grpSpPr>
        <p:sp>
          <p:nvSpPr>
            <p:cNvPr id="38" name="Rounded Rectangle 37"/>
            <p:cNvSpPr/>
            <p:nvPr/>
          </p:nvSpPr>
          <p:spPr bwMode="auto">
            <a:xfrm>
              <a:off x="385763" y="1430338"/>
              <a:ext cx="2011851" cy="732261"/>
            </a:xfrm>
            <a:prstGeom prst="roundRect">
              <a:avLst/>
            </a:prstGeom>
            <a:solidFill>
              <a:schemeClr val="bg2">
                <a:lumMod val="75000"/>
              </a:schemeClr>
            </a:solidFill>
            <a:ln>
              <a:noFill/>
            </a:ln>
            <a:effectLst>
              <a:outerShdw blurRad="57785" dist="33020" dir="3180000" algn="ctr">
                <a:srgbClr val="000000">
                  <a:alpha val="30000"/>
                </a:srgbClr>
              </a:outerShdw>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nchor="ctr"/>
            <a:lstStyle/>
            <a:p>
              <a:pPr algn="ctr">
                <a:defRPr/>
              </a:pPr>
              <a:r>
                <a:rPr lang="en-US" sz="2000" dirty="0">
                  <a:latin typeface="Arial" pitchFamily="34" charset="0"/>
                  <a:cs typeface="Arial" pitchFamily="34" charset="0"/>
                </a:rPr>
                <a:t>Collaboration</a:t>
              </a:r>
            </a:p>
          </p:txBody>
        </p:sp>
        <p:sp>
          <p:nvSpPr>
            <p:cNvPr id="37" name="Rectangle 36"/>
            <p:cNvSpPr/>
            <p:nvPr/>
          </p:nvSpPr>
          <p:spPr bwMode="auto">
            <a:xfrm>
              <a:off x="477860" y="2298590"/>
              <a:ext cx="1829245" cy="1828910"/>
            </a:xfrm>
            <a:prstGeom prst="rect">
              <a:avLst/>
            </a:prstGeom>
            <a:ln w="28575">
              <a:solidFill>
                <a:schemeClr val="bg2">
                  <a:lumMod val="50000"/>
                </a:schemeClr>
              </a:solidFill>
            </a:ln>
          </p:spPr>
          <p:txBody>
            <a:bodyPr lIns="45720" rIns="45720" anchor="ctr"/>
            <a:lstStyle/>
            <a:p>
              <a:pPr algn="ctr">
                <a:lnSpc>
                  <a:spcPct val="106000"/>
                </a:lnSpc>
                <a:defRPr/>
              </a:pPr>
              <a:r>
                <a:rPr lang="en-US" sz="1600" dirty="0">
                  <a:latin typeface="Arial" pitchFamily="34" charset="0"/>
                  <a:cs typeface="Arial" pitchFamily="34" charset="0"/>
                </a:rPr>
                <a:t>Brings stakeholders together through reuse and community engagement</a:t>
              </a:r>
            </a:p>
          </p:txBody>
        </p:sp>
      </p:grpSp>
      <p:grpSp>
        <p:nvGrpSpPr>
          <p:cNvPr id="10250" name="Group 42"/>
          <p:cNvGrpSpPr>
            <a:grpSpLocks/>
          </p:cNvGrpSpPr>
          <p:nvPr/>
        </p:nvGrpSpPr>
        <p:grpSpPr bwMode="auto">
          <a:xfrm>
            <a:off x="4030663" y="1676401"/>
            <a:ext cx="2011362" cy="2455863"/>
            <a:chOff x="2505971" y="1430338"/>
            <a:chExt cx="2011851" cy="2697163"/>
          </a:xfrm>
        </p:grpSpPr>
        <p:sp>
          <p:nvSpPr>
            <p:cNvPr id="34" name="Rounded Rectangle 33"/>
            <p:cNvSpPr/>
            <p:nvPr/>
          </p:nvSpPr>
          <p:spPr bwMode="auto">
            <a:xfrm>
              <a:off x="2505971" y="1430338"/>
              <a:ext cx="2011851" cy="732261"/>
            </a:xfrm>
            <a:prstGeom prst="roundRect">
              <a:avLst/>
            </a:prstGeom>
            <a:solidFill>
              <a:schemeClr val="bg2">
                <a:lumMod val="75000"/>
              </a:schemeClr>
            </a:solidFill>
            <a:ln>
              <a:noFill/>
            </a:ln>
            <a:effectLst>
              <a:outerShdw blurRad="57785" dist="33020" dir="3180000" algn="ctr">
                <a:srgbClr val="000000">
                  <a:alpha val="30000"/>
                </a:srgbClr>
              </a:outerShdw>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nchor="ctr"/>
            <a:lstStyle/>
            <a:p>
              <a:pPr algn="ctr">
                <a:defRPr/>
              </a:pPr>
              <a:r>
                <a:rPr lang="en-US" sz="2000" dirty="0">
                  <a:latin typeface="Arial" pitchFamily="34" charset="0"/>
                  <a:cs typeface="Arial" pitchFamily="34" charset="0"/>
                </a:rPr>
                <a:t>Consistency</a:t>
              </a:r>
            </a:p>
          </p:txBody>
        </p:sp>
        <p:sp>
          <p:nvSpPr>
            <p:cNvPr id="33" name="Rectangle 32"/>
            <p:cNvSpPr/>
            <p:nvPr/>
          </p:nvSpPr>
          <p:spPr bwMode="auto">
            <a:xfrm>
              <a:off x="2598068" y="2298591"/>
              <a:ext cx="1829245" cy="1828910"/>
            </a:xfrm>
            <a:prstGeom prst="rect">
              <a:avLst/>
            </a:prstGeom>
            <a:ln w="28575">
              <a:solidFill>
                <a:schemeClr val="bg2">
                  <a:lumMod val="50000"/>
                </a:schemeClr>
              </a:solidFill>
            </a:ln>
          </p:spPr>
          <p:txBody>
            <a:bodyPr lIns="45720" rIns="45720" anchor="ctr"/>
            <a:lstStyle/>
            <a:p>
              <a:pPr algn="ctr">
                <a:lnSpc>
                  <a:spcPct val="106000"/>
                </a:lnSpc>
                <a:defRPr/>
              </a:pPr>
              <a:r>
                <a:rPr lang="en-US" sz="1600" dirty="0">
                  <a:latin typeface="Arial" pitchFamily="34" charset="0"/>
                  <a:cs typeface="Arial" pitchFamily="34" charset="0"/>
                </a:rPr>
                <a:t>Establishes standards for sharing and governance</a:t>
              </a:r>
            </a:p>
          </p:txBody>
        </p:sp>
      </p:grpSp>
      <p:grpSp>
        <p:nvGrpSpPr>
          <p:cNvPr id="10251" name="Group 41"/>
          <p:cNvGrpSpPr>
            <a:grpSpLocks/>
          </p:cNvGrpSpPr>
          <p:nvPr/>
        </p:nvGrpSpPr>
        <p:grpSpPr bwMode="auto">
          <a:xfrm>
            <a:off x="6149976" y="1676401"/>
            <a:ext cx="2011363" cy="2455863"/>
            <a:chOff x="4626180" y="1430338"/>
            <a:chExt cx="2011851" cy="2697162"/>
          </a:xfrm>
        </p:grpSpPr>
        <p:sp>
          <p:nvSpPr>
            <p:cNvPr id="30" name="Rounded Rectangle 22"/>
            <p:cNvSpPr/>
            <p:nvPr/>
          </p:nvSpPr>
          <p:spPr bwMode="auto">
            <a:xfrm>
              <a:off x="4626180" y="1430338"/>
              <a:ext cx="2011851" cy="732261"/>
            </a:xfrm>
            <a:prstGeom prst="roundRect">
              <a:avLst/>
            </a:prstGeom>
            <a:solidFill>
              <a:schemeClr val="bg2">
                <a:lumMod val="75000"/>
              </a:schemeClr>
            </a:solidFill>
            <a:ln>
              <a:noFill/>
            </a:ln>
            <a:effectLst>
              <a:outerShdw blurRad="57785" dist="33020" dir="3180000" algn="ctr">
                <a:srgbClr val="000000">
                  <a:alpha val="30000"/>
                </a:srgbClr>
              </a:outerShdw>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nchor="ctr"/>
            <a:lstStyle/>
            <a:p>
              <a:pPr algn="ctr">
                <a:defRPr/>
              </a:pPr>
              <a:r>
                <a:rPr lang="en-US" sz="2000" dirty="0">
                  <a:latin typeface="Arial" pitchFamily="34" charset="0"/>
                  <a:cs typeface="Arial" pitchFamily="34" charset="0"/>
                </a:rPr>
                <a:t>Development</a:t>
              </a:r>
            </a:p>
          </p:txBody>
        </p:sp>
        <p:sp>
          <p:nvSpPr>
            <p:cNvPr id="29" name="Rectangle 28"/>
            <p:cNvSpPr/>
            <p:nvPr/>
          </p:nvSpPr>
          <p:spPr bwMode="auto">
            <a:xfrm>
              <a:off x="4718277" y="2298590"/>
              <a:ext cx="1829244" cy="1828910"/>
            </a:xfrm>
            <a:prstGeom prst="rect">
              <a:avLst/>
            </a:prstGeom>
            <a:ln w="28575">
              <a:solidFill>
                <a:schemeClr val="bg2">
                  <a:lumMod val="50000"/>
                </a:schemeClr>
              </a:solidFill>
            </a:ln>
          </p:spPr>
          <p:txBody>
            <a:bodyPr lIns="45720" rIns="45720" anchor="ctr"/>
            <a:lstStyle/>
            <a:p>
              <a:pPr algn="ctr">
                <a:lnSpc>
                  <a:spcPct val="106000"/>
                </a:lnSpc>
                <a:defRPr/>
              </a:pPr>
              <a:endParaRPr lang="en-US" sz="1600" dirty="0">
                <a:latin typeface="Arial" pitchFamily="34" charset="0"/>
                <a:cs typeface="Arial" pitchFamily="34" charset="0"/>
              </a:endParaRPr>
            </a:p>
            <a:p>
              <a:pPr algn="ctr">
                <a:lnSpc>
                  <a:spcPct val="106000"/>
                </a:lnSpc>
                <a:defRPr/>
              </a:pPr>
              <a:r>
                <a:rPr lang="en-US" sz="1600" dirty="0">
                  <a:latin typeface="Arial" pitchFamily="34" charset="0"/>
                  <a:cs typeface="Arial" pitchFamily="34" charset="0"/>
                </a:rPr>
                <a:t>Supplies tools to aid in discovery and implementation</a:t>
              </a:r>
            </a:p>
            <a:p>
              <a:pPr algn="ctr">
                <a:lnSpc>
                  <a:spcPct val="106000"/>
                </a:lnSpc>
                <a:defRPr/>
              </a:pPr>
              <a:endParaRPr lang="en-US" sz="1600" dirty="0">
                <a:latin typeface="Arial" pitchFamily="34" charset="0"/>
                <a:cs typeface="Arial" pitchFamily="34" charset="0"/>
              </a:endParaRPr>
            </a:p>
            <a:p>
              <a:pPr algn="ctr">
                <a:lnSpc>
                  <a:spcPct val="106000"/>
                </a:lnSpc>
                <a:defRPr/>
              </a:pPr>
              <a:endParaRPr lang="en-US" sz="1600" dirty="0">
                <a:latin typeface="Arial" pitchFamily="34" charset="0"/>
                <a:cs typeface="Arial" pitchFamily="34" charset="0"/>
              </a:endParaRPr>
            </a:p>
          </p:txBody>
        </p:sp>
      </p:grpSp>
      <p:grpSp>
        <p:nvGrpSpPr>
          <p:cNvPr id="10252" name="Group 40"/>
          <p:cNvGrpSpPr>
            <a:grpSpLocks/>
          </p:cNvGrpSpPr>
          <p:nvPr/>
        </p:nvGrpSpPr>
        <p:grpSpPr bwMode="auto">
          <a:xfrm>
            <a:off x="8270876" y="1676401"/>
            <a:ext cx="2011363" cy="2455863"/>
            <a:chOff x="6746387" y="1430338"/>
            <a:chExt cx="2011851" cy="2697163"/>
          </a:xfrm>
        </p:grpSpPr>
        <p:sp>
          <p:nvSpPr>
            <p:cNvPr id="26" name="Rounded Rectangle 25"/>
            <p:cNvSpPr/>
            <p:nvPr/>
          </p:nvSpPr>
          <p:spPr bwMode="auto">
            <a:xfrm>
              <a:off x="6746387" y="1430338"/>
              <a:ext cx="2011851" cy="732261"/>
            </a:xfrm>
            <a:prstGeom prst="roundRect">
              <a:avLst/>
            </a:prstGeom>
            <a:solidFill>
              <a:schemeClr val="bg2">
                <a:lumMod val="75000"/>
              </a:schemeClr>
            </a:solidFill>
            <a:ln>
              <a:noFill/>
            </a:ln>
            <a:effectLst>
              <a:outerShdw blurRad="57785" dist="33020" dir="3180000" algn="ctr">
                <a:srgbClr val="000000">
                  <a:alpha val="30000"/>
                </a:srgbClr>
              </a:outerShdw>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nchor="ctr"/>
            <a:lstStyle/>
            <a:p>
              <a:pPr algn="ctr">
                <a:defRPr/>
              </a:pPr>
              <a:r>
                <a:rPr lang="en-US" sz="2000" dirty="0">
                  <a:latin typeface="Arial" pitchFamily="34" charset="0"/>
                  <a:cs typeface="Arial" pitchFamily="34" charset="0"/>
                </a:rPr>
                <a:t>Support</a:t>
              </a:r>
            </a:p>
          </p:txBody>
        </p:sp>
        <p:sp>
          <p:nvSpPr>
            <p:cNvPr id="25" name="Rectangle 24"/>
            <p:cNvSpPr/>
            <p:nvPr/>
          </p:nvSpPr>
          <p:spPr bwMode="auto">
            <a:xfrm>
              <a:off x="6838484" y="2298591"/>
              <a:ext cx="1829244" cy="1828910"/>
            </a:xfrm>
            <a:prstGeom prst="rect">
              <a:avLst/>
            </a:prstGeom>
            <a:ln w="28575">
              <a:solidFill>
                <a:schemeClr val="bg2">
                  <a:lumMod val="50000"/>
                </a:schemeClr>
              </a:solidFill>
            </a:ln>
          </p:spPr>
          <p:txBody>
            <a:bodyPr lIns="45720" rIns="45720" anchor="ctr"/>
            <a:lstStyle/>
            <a:p>
              <a:pPr algn="ctr">
                <a:lnSpc>
                  <a:spcPct val="106000"/>
                </a:lnSpc>
                <a:defRPr/>
              </a:pPr>
              <a:r>
                <a:rPr lang="en-US" sz="1600" dirty="0">
                  <a:latin typeface="Arial" pitchFamily="34" charset="0"/>
                  <a:cs typeface="Arial" pitchFamily="34" charset="0"/>
                </a:rPr>
                <a:t>Provides technical assistance and training</a:t>
              </a:r>
            </a:p>
          </p:txBody>
        </p:sp>
      </p:grpSp>
      <p:sp>
        <p:nvSpPr>
          <p:cNvPr id="10253" name="Rectangle 79"/>
          <p:cNvSpPr>
            <a:spLocks noChangeArrowheads="1"/>
          </p:cNvSpPr>
          <p:nvPr/>
        </p:nvSpPr>
        <p:spPr bwMode="auto">
          <a:xfrm>
            <a:off x="1938338" y="1068388"/>
            <a:ext cx="8043862" cy="467244"/>
          </a:xfrm>
          <a:prstGeom prst="rect">
            <a:avLst/>
          </a:prstGeom>
          <a:noFill/>
          <a:ln w="9525">
            <a:noFill/>
            <a:miter lim="800000"/>
            <a:headEnd/>
            <a:tailEnd/>
          </a:ln>
        </p:spPr>
        <p:txBody>
          <a:bodyPr>
            <a:spAutoFit/>
          </a:bodyPr>
          <a:lstStyle/>
          <a:p>
            <a:pPr>
              <a:lnSpc>
                <a:spcPct val="106000"/>
              </a:lnSpc>
              <a:buFont typeface="Wingdings 2" pitchFamily="18" charset="2"/>
              <a:buNone/>
            </a:pPr>
            <a:r>
              <a:rPr lang="en-US" sz="2400"/>
              <a:t>The National Information Exchange Model </a:t>
            </a:r>
            <a:r>
              <a:rPr lang="en-US" sz="2400" u="sng"/>
              <a:t>enables</a:t>
            </a:r>
            <a:r>
              <a:rPr lang="en-US" sz="2400"/>
              <a:t>…</a:t>
            </a:r>
          </a:p>
        </p:txBody>
      </p:sp>
      <p:sp>
        <p:nvSpPr>
          <p:cNvPr id="3" name="Title 2">
            <a:extLst>
              <a:ext uri="{FF2B5EF4-FFF2-40B4-BE49-F238E27FC236}">
                <a16:creationId xmlns:a16="http://schemas.microsoft.com/office/drawing/2014/main" id="{12A09573-AF27-498D-AC77-B58608536C78}"/>
              </a:ext>
            </a:extLst>
          </p:cNvPr>
          <p:cNvSpPr>
            <a:spLocks noGrp="1"/>
          </p:cNvSpPr>
          <p:nvPr>
            <p:ph type="title"/>
          </p:nvPr>
        </p:nvSpPr>
        <p:spPr/>
        <p:txBody>
          <a:bodyPr>
            <a:normAutofit fontScale="90000"/>
          </a:bodyPr>
          <a:lstStyle/>
          <a:p>
            <a:r>
              <a:rPr lang="en-US" dirty="0"/>
              <a:t>The value of </a:t>
            </a:r>
            <a:r>
              <a:rPr lang="en-US" dirty="0" err="1"/>
              <a:t>niem</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txBox="1">
            <a:spLocks/>
          </p:cNvSpPr>
          <p:nvPr/>
        </p:nvSpPr>
        <p:spPr>
          <a:xfrm>
            <a:off x="5070442" y="6371823"/>
            <a:ext cx="2133600" cy="365125"/>
          </a:xfrm>
          <a:prstGeom prst="rect">
            <a:avLst/>
          </a:prstGeom>
        </p:spPr>
        <p:txBody>
          <a:bodyPr/>
          <a:lstStyle/>
          <a:p>
            <a:pPr algn="ctr" defTabSz="457200">
              <a:defRPr/>
            </a:pPr>
            <a:fld id="{DE814A3B-586F-6741-A578-6A3C03C31D10}" type="slidenum">
              <a:rPr lang="en-US" sz="1100">
                <a:solidFill>
                  <a:schemeClr val="tx2"/>
                </a:solidFill>
              </a:rPr>
              <a:pPr algn="ctr" defTabSz="457200">
                <a:defRPr/>
              </a:pPr>
              <a:t>16</a:t>
            </a:fld>
            <a:endParaRPr lang="en-US" sz="1100" dirty="0">
              <a:solidFill>
                <a:schemeClr val="tx2"/>
              </a:solidFill>
            </a:endParaRPr>
          </a:p>
        </p:txBody>
      </p:sp>
      <p:pic>
        <p:nvPicPr>
          <p:cNvPr id="37" name="Picture 2"/>
          <p:cNvPicPr>
            <a:picLocks noChangeAspect="1" noChangeArrowheads="1"/>
          </p:cNvPicPr>
          <p:nvPr/>
        </p:nvPicPr>
        <p:blipFill>
          <a:blip r:embed="rId2" cstate="print"/>
          <a:srcRect/>
          <a:stretch>
            <a:fillRect/>
          </a:stretch>
        </p:blipFill>
        <p:spPr bwMode="auto">
          <a:xfrm>
            <a:off x="6611690" y="2576216"/>
            <a:ext cx="2752576" cy="2091779"/>
          </a:xfrm>
          <a:prstGeom prst="rect">
            <a:avLst/>
          </a:prstGeom>
          <a:noFill/>
          <a:ln w="9525">
            <a:noFill/>
            <a:miter lim="800000"/>
            <a:headEnd/>
            <a:tailEnd/>
          </a:ln>
        </p:spPr>
      </p:pic>
      <p:pic>
        <p:nvPicPr>
          <p:cNvPr id="38" name="Picture 4"/>
          <p:cNvPicPr>
            <a:picLocks noChangeAspect="1" noChangeArrowheads="1"/>
          </p:cNvPicPr>
          <p:nvPr/>
        </p:nvPicPr>
        <p:blipFill>
          <a:blip r:embed="rId3" cstate="print"/>
          <a:srcRect/>
          <a:stretch>
            <a:fillRect/>
          </a:stretch>
        </p:blipFill>
        <p:spPr bwMode="auto">
          <a:xfrm>
            <a:off x="2889128" y="2576216"/>
            <a:ext cx="2778249" cy="2091779"/>
          </a:xfrm>
          <a:prstGeom prst="rect">
            <a:avLst/>
          </a:prstGeom>
          <a:noFill/>
          <a:ln w="9525">
            <a:noFill/>
            <a:miter lim="800000"/>
            <a:headEnd/>
            <a:tailEnd/>
          </a:ln>
        </p:spPr>
      </p:pic>
      <p:sp>
        <p:nvSpPr>
          <p:cNvPr id="39" name="TextBox 38"/>
          <p:cNvSpPr txBox="1"/>
          <p:nvPr/>
        </p:nvSpPr>
        <p:spPr>
          <a:xfrm>
            <a:off x="3331037" y="4659976"/>
            <a:ext cx="2357438" cy="311141"/>
          </a:xfrm>
          <a:prstGeom prst="rect">
            <a:avLst/>
          </a:prstGeom>
          <a:noFill/>
        </p:spPr>
        <p:txBody>
          <a:bodyPr lIns="64291" tIns="32146" rIns="64291" bIns="32146">
            <a:spAutoFit/>
          </a:bodyPr>
          <a:lstStyle/>
          <a:p>
            <a:pPr>
              <a:defRPr/>
            </a:pPr>
            <a:r>
              <a:rPr lang="en-US" sz="1600" b="1" cap="all" spc="-80" dirty="0">
                <a:solidFill>
                  <a:srgbClr val="00506F"/>
                </a:solidFill>
                <a:latin typeface="Tw Cen MT"/>
                <a:ea typeface="+mj-ea"/>
                <a:cs typeface="Tw Cen MT"/>
              </a:rPr>
              <a:t>Without NIEM</a:t>
            </a:r>
          </a:p>
        </p:txBody>
      </p:sp>
      <p:sp>
        <p:nvSpPr>
          <p:cNvPr id="41" name="Content Placeholder 3"/>
          <p:cNvSpPr>
            <a:spLocks noGrp="1"/>
          </p:cNvSpPr>
          <p:nvPr>
            <p:ph idx="1"/>
          </p:nvPr>
        </p:nvSpPr>
        <p:spPr/>
        <p:txBody>
          <a:bodyPr vert="horz" lIns="64291" tIns="32146" rIns="64291" bIns="32146" rtlCol="0" anchor="t">
            <a:noAutofit/>
          </a:bodyPr>
          <a:lstStyle/>
          <a:p>
            <a:pPr>
              <a:buNone/>
              <a:defRPr/>
            </a:pPr>
            <a:r>
              <a:rPr lang="en-US" sz="2000" dirty="0">
                <a:solidFill>
                  <a:schemeClr val="tx1">
                    <a:lumMod val="75000"/>
                  </a:schemeClr>
                </a:solidFill>
                <a:latin typeface="Tw Cen MT" pitchFamily="34" charset="0"/>
              </a:rPr>
              <a:t>Search for NIEM Simplified on YouTube or </a:t>
            </a:r>
          </a:p>
          <a:p>
            <a:pPr>
              <a:buNone/>
              <a:defRPr/>
            </a:pPr>
            <a:r>
              <a:rPr lang="en-US" sz="2000" dirty="0">
                <a:solidFill>
                  <a:schemeClr val="tx2">
                    <a:lumMod val="75000"/>
                  </a:schemeClr>
                </a:solidFill>
                <a:latin typeface="Tw Cen MT" pitchFamily="34" charset="0"/>
                <a:hlinkClick r:id="rId4">
                  <a:extLst>
                    <a:ext uri="{A12FA001-AC4F-418D-AE19-62706E023703}">
                      <ahyp:hlinkClr xmlns:ahyp="http://schemas.microsoft.com/office/drawing/2018/hyperlinkcolor" val="tx"/>
                    </a:ext>
                  </a:extLst>
                </a:hlinkClick>
              </a:rPr>
              <a:t>http://www.youtube.com/watch?v=BA1jY8LJ8tM</a:t>
            </a:r>
            <a:r>
              <a:rPr lang="en-US" sz="2000" dirty="0">
                <a:solidFill>
                  <a:schemeClr val="tx2">
                    <a:lumMod val="75000"/>
                  </a:schemeClr>
                </a:solidFill>
                <a:latin typeface="Tw Cen MT" pitchFamily="34" charset="0"/>
              </a:rPr>
              <a:t> </a:t>
            </a:r>
          </a:p>
        </p:txBody>
      </p:sp>
      <p:sp>
        <p:nvSpPr>
          <p:cNvPr id="3" name="Title 2">
            <a:extLst>
              <a:ext uri="{FF2B5EF4-FFF2-40B4-BE49-F238E27FC236}">
                <a16:creationId xmlns:a16="http://schemas.microsoft.com/office/drawing/2014/main" id="{51CBEE93-1B37-4CE1-BEE5-C2961C741135}"/>
              </a:ext>
            </a:extLst>
          </p:cNvPr>
          <p:cNvSpPr>
            <a:spLocks noGrp="1"/>
          </p:cNvSpPr>
          <p:nvPr>
            <p:ph type="title"/>
          </p:nvPr>
        </p:nvSpPr>
        <p:spPr/>
        <p:txBody>
          <a:bodyPr>
            <a:normAutofit fontScale="90000"/>
          </a:bodyPr>
          <a:lstStyle/>
          <a:p>
            <a:r>
              <a:rPr lang="en-US" dirty="0" err="1"/>
              <a:t>Niem</a:t>
            </a:r>
            <a:r>
              <a:rPr lang="en-US" dirty="0"/>
              <a:t> connects communities</a:t>
            </a:r>
          </a:p>
        </p:txBody>
      </p:sp>
      <p:sp>
        <p:nvSpPr>
          <p:cNvPr id="9" name="TextBox 8"/>
          <p:cNvSpPr txBox="1"/>
          <p:nvPr/>
        </p:nvSpPr>
        <p:spPr>
          <a:xfrm>
            <a:off x="7501533" y="4659977"/>
            <a:ext cx="2357438" cy="311141"/>
          </a:xfrm>
          <a:prstGeom prst="rect">
            <a:avLst/>
          </a:prstGeom>
          <a:noFill/>
        </p:spPr>
        <p:txBody>
          <a:bodyPr lIns="64291" tIns="32146" rIns="64291" bIns="32146">
            <a:spAutoFit/>
          </a:bodyPr>
          <a:lstStyle/>
          <a:p>
            <a:pPr>
              <a:defRPr/>
            </a:pPr>
            <a:r>
              <a:rPr lang="en-US" sz="1600" b="1" cap="all" spc="-80" dirty="0">
                <a:solidFill>
                  <a:srgbClr val="00506F"/>
                </a:solidFill>
                <a:latin typeface="Tw Cen MT"/>
                <a:ea typeface="+mj-ea"/>
                <a:cs typeface="Tw Cen MT"/>
              </a:rPr>
              <a:t>With NIEM</a:t>
            </a:r>
          </a:p>
        </p:txBody>
      </p:sp>
    </p:spTree>
    <p:extLst>
      <p:ext uri="{BB962C8B-B14F-4D97-AF65-F5344CB8AC3E}">
        <p14:creationId xmlns:p14="http://schemas.microsoft.com/office/powerpoint/2010/main" val="1577525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a:picLocks noChangeAspect="1" noChangeArrowheads="1"/>
          </p:cNvPicPr>
          <p:nvPr/>
        </p:nvPicPr>
        <p:blipFill>
          <a:blip r:embed="rId2"/>
          <a:srcRect/>
          <a:stretch>
            <a:fillRect/>
          </a:stretch>
        </p:blipFill>
        <p:spPr bwMode="auto">
          <a:xfrm>
            <a:off x="5959389" y="4209268"/>
            <a:ext cx="1489996" cy="193699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a:t>SNAP SHOT of NIEM SUCCESS Stories</a:t>
            </a:r>
            <a:br>
              <a:rPr lang="en-US" dirty="0"/>
            </a:br>
            <a:endParaRPr lang="en-US" sz="1000" b="0" dirty="0"/>
          </a:p>
        </p:txBody>
      </p:sp>
      <p:sp>
        <p:nvSpPr>
          <p:cNvPr id="3" name="Slide Number Placeholder 2"/>
          <p:cNvSpPr>
            <a:spLocks noGrp="1"/>
          </p:cNvSpPr>
          <p:nvPr>
            <p:ph type="sldNum" sz="quarter" idx="4"/>
          </p:nvPr>
        </p:nvSpPr>
        <p:spPr/>
        <p:txBody>
          <a:bodyPr vert="horz" lIns="91440" tIns="45720" rIns="91440" bIns="45720" rtlCol="0" anchor="t" anchorCtr="0"/>
          <a:lstStyle/>
          <a:p>
            <a:fld id="{DE814A3B-586F-6741-A578-6A3C03C31D10}" type="slidenum">
              <a:rPr lang="en-US" sz="1100">
                <a:solidFill>
                  <a:schemeClr val="tx2"/>
                </a:solidFill>
              </a:rPr>
              <a:pPr/>
              <a:t>17</a:t>
            </a:fld>
            <a:endParaRPr lang="en-US" sz="1100" dirty="0">
              <a:solidFill>
                <a:schemeClr val="tx2"/>
              </a:solidFill>
            </a:endParaRPr>
          </a:p>
        </p:txBody>
      </p:sp>
      <p:pic>
        <p:nvPicPr>
          <p:cNvPr id="1026" name="Picture 2"/>
          <p:cNvPicPr>
            <a:picLocks noChangeAspect="1" noChangeArrowheads="1"/>
          </p:cNvPicPr>
          <p:nvPr/>
        </p:nvPicPr>
        <p:blipFill>
          <a:blip r:embed="rId3"/>
          <a:srcRect t="1618"/>
          <a:stretch>
            <a:fillRect/>
          </a:stretch>
        </p:blipFill>
        <p:spPr bwMode="auto">
          <a:xfrm>
            <a:off x="2053598" y="978984"/>
            <a:ext cx="1858414" cy="236903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2" name="Picture 8"/>
          <p:cNvPicPr>
            <a:picLocks noChangeAspect="1" noChangeArrowheads="1"/>
          </p:cNvPicPr>
          <p:nvPr/>
        </p:nvPicPr>
        <p:blipFill>
          <a:blip r:embed="rId4"/>
          <a:srcRect/>
          <a:stretch>
            <a:fillRect/>
          </a:stretch>
        </p:blipFill>
        <p:spPr bwMode="auto">
          <a:xfrm>
            <a:off x="2029466" y="3699287"/>
            <a:ext cx="1881036" cy="243692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5"/>
          <a:srcRect/>
          <a:stretch>
            <a:fillRect/>
          </a:stretch>
        </p:blipFill>
        <p:spPr bwMode="auto">
          <a:xfrm>
            <a:off x="8175671" y="936698"/>
            <a:ext cx="1879185" cy="243692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6"/>
          <a:srcRect/>
          <a:stretch>
            <a:fillRect/>
          </a:stretch>
        </p:blipFill>
        <p:spPr bwMode="auto">
          <a:xfrm>
            <a:off x="6145737" y="936698"/>
            <a:ext cx="1871038" cy="243692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7"/>
          <a:srcRect/>
          <a:stretch>
            <a:fillRect/>
          </a:stretch>
        </p:blipFill>
        <p:spPr bwMode="auto">
          <a:xfrm>
            <a:off x="4100975" y="936698"/>
            <a:ext cx="1858414" cy="241300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8"/>
          <a:srcRect/>
          <a:stretch>
            <a:fillRect/>
          </a:stretch>
        </p:blipFill>
        <p:spPr bwMode="auto">
          <a:xfrm>
            <a:off x="4072861" y="3709336"/>
            <a:ext cx="1884769" cy="2436927"/>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4" name="Rectangle 13"/>
          <p:cNvSpPr/>
          <p:nvPr/>
        </p:nvSpPr>
        <p:spPr>
          <a:xfrm>
            <a:off x="2053599" y="3399467"/>
            <a:ext cx="8001257" cy="276999"/>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1200" dirty="0">
                <a:latin typeface="Calibri" pitchFamily="34" charset="0"/>
              </a:rPr>
              <a:t>More at https://www.niem.gov/documentsdb/Pages/documents.aspx</a:t>
            </a:r>
          </a:p>
        </p:txBody>
      </p:sp>
      <p:pic>
        <p:nvPicPr>
          <p:cNvPr id="4" name="Picture 2"/>
          <p:cNvPicPr>
            <a:picLocks noChangeAspect="1" noChangeArrowheads="1"/>
          </p:cNvPicPr>
          <p:nvPr/>
        </p:nvPicPr>
        <p:blipFill>
          <a:blip r:embed="rId9"/>
          <a:srcRect/>
          <a:stretch>
            <a:fillRect/>
          </a:stretch>
        </p:blipFill>
        <p:spPr bwMode="auto">
          <a:xfrm>
            <a:off x="6932737" y="3727945"/>
            <a:ext cx="1437541" cy="181803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2"/>
          <p:cNvPicPr>
            <a:picLocks noChangeAspect="1" noChangeArrowheads="1"/>
          </p:cNvPicPr>
          <p:nvPr/>
        </p:nvPicPr>
        <p:blipFill>
          <a:blip r:embed="rId10"/>
          <a:srcRect/>
          <a:stretch>
            <a:fillRect/>
          </a:stretch>
        </p:blipFill>
        <p:spPr bwMode="auto">
          <a:xfrm>
            <a:off x="7813818" y="4487117"/>
            <a:ext cx="1281912" cy="1659145"/>
          </a:xfrm>
          <a:prstGeom prst="rect">
            <a:avLst/>
          </a:prstGeom>
          <a:noFill/>
          <a:ln w="9525">
            <a:noFill/>
            <a:miter lim="800000"/>
            <a:headEnd/>
            <a:tailEnd/>
          </a:ln>
        </p:spPr>
      </p:pic>
      <p:pic>
        <p:nvPicPr>
          <p:cNvPr id="1034" name="Picture 10"/>
          <p:cNvPicPr>
            <a:picLocks noChangeAspect="1" noChangeArrowheads="1"/>
          </p:cNvPicPr>
          <p:nvPr/>
        </p:nvPicPr>
        <p:blipFill>
          <a:blip r:embed="rId11"/>
          <a:srcRect/>
          <a:stretch>
            <a:fillRect/>
          </a:stretch>
        </p:blipFill>
        <p:spPr bwMode="auto">
          <a:xfrm>
            <a:off x="8846718" y="3636273"/>
            <a:ext cx="1539729" cy="1997420"/>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91861" y="1510022"/>
            <a:ext cx="885949" cy="790685"/>
          </a:xfrm>
        </p:spPr>
      </p:pic>
      <p:sp>
        <p:nvSpPr>
          <p:cNvPr id="5" name="Footer Placeholder 4"/>
          <p:cNvSpPr>
            <a:spLocks noGrp="1"/>
          </p:cNvSpPr>
          <p:nvPr>
            <p:ph type="ftr" sz="quarter" idx="4294967295"/>
          </p:nvPr>
        </p:nvSpPr>
        <p:spPr>
          <a:xfrm>
            <a:off x="4648200" y="6544752"/>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AC9820A-362F-5C48-B65D-896C5B4A0093}" type="slidenum">
              <a:rPr lang="en-US" smtClean="0"/>
              <a:pPr>
                <a:defRPr/>
              </a:pPr>
              <a:t>18</a:t>
            </a:fld>
            <a:endParaRPr lang="en-US" dirty="0">
              <a:solidFill>
                <a:srgbClr val="1F497D"/>
              </a:solidFill>
              <a:latin typeface="Arial"/>
            </a:endParaRPr>
          </a:p>
        </p:txBody>
      </p:sp>
      <p:sp>
        <p:nvSpPr>
          <p:cNvPr id="11" name="TextBox 10"/>
          <p:cNvSpPr txBox="1"/>
          <p:nvPr/>
        </p:nvSpPr>
        <p:spPr>
          <a:xfrm>
            <a:off x="1889479" y="1088295"/>
            <a:ext cx="2970685" cy="400110"/>
          </a:xfrm>
          <a:prstGeom prst="rect">
            <a:avLst/>
          </a:prstGeom>
          <a:noFill/>
        </p:spPr>
        <p:txBody>
          <a:bodyPr wrap="none" rtlCol="0">
            <a:spAutoFit/>
          </a:bodyPr>
          <a:lstStyle/>
          <a:p>
            <a:pPr marL="285750" indent="-285750">
              <a:buFont typeface="Arial" panose="020B0604020202020204" pitchFamily="34" charset="0"/>
              <a:buChar char="•"/>
              <a:defRPr/>
            </a:pPr>
            <a:r>
              <a:rPr lang="en-US" sz="2000" dirty="0">
                <a:solidFill>
                  <a:srgbClr val="1F497D"/>
                </a:solidFill>
                <a:latin typeface="Arial"/>
              </a:rPr>
              <a:t>Combatant</a:t>
            </a:r>
            <a:r>
              <a:rPr lang="en-US" dirty="0">
                <a:solidFill>
                  <a:srgbClr val="1F497D"/>
                </a:solidFill>
                <a:latin typeface="Arial"/>
              </a:rPr>
              <a:t> Commands</a:t>
            </a:r>
          </a:p>
        </p:txBody>
      </p:sp>
      <p:sp>
        <p:nvSpPr>
          <p:cNvPr id="12" name="TextBox 11"/>
          <p:cNvSpPr txBox="1"/>
          <p:nvPr/>
        </p:nvSpPr>
        <p:spPr>
          <a:xfrm>
            <a:off x="2648313" y="1732207"/>
            <a:ext cx="1651414" cy="338554"/>
          </a:xfrm>
          <a:prstGeom prst="rect">
            <a:avLst/>
          </a:prstGeom>
          <a:noFill/>
        </p:spPr>
        <p:txBody>
          <a:bodyPr wrap="none" rtlCol="0">
            <a:spAutoFit/>
          </a:bodyPr>
          <a:lstStyle/>
          <a:p>
            <a:pPr>
              <a:defRPr/>
            </a:pPr>
            <a:r>
              <a:rPr lang="en-US" sz="1600" dirty="0">
                <a:solidFill>
                  <a:srgbClr val="8B8B8B"/>
                </a:solidFill>
                <a:latin typeface="Arial"/>
              </a:rPr>
              <a:t>USCYBERCOM</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478" y="2182963"/>
            <a:ext cx="743054" cy="685896"/>
          </a:xfrm>
          <a:prstGeom prst="rect">
            <a:avLst/>
          </a:prstGeom>
        </p:spPr>
      </p:pic>
      <p:sp>
        <p:nvSpPr>
          <p:cNvPr id="14" name="TextBox 13"/>
          <p:cNvSpPr txBox="1"/>
          <p:nvPr/>
        </p:nvSpPr>
        <p:spPr>
          <a:xfrm>
            <a:off x="2687642" y="2307474"/>
            <a:ext cx="1204945" cy="338554"/>
          </a:xfrm>
          <a:prstGeom prst="rect">
            <a:avLst/>
          </a:prstGeom>
          <a:noFill/>
        </p:spPr>
        <p:txBody>
          <a:bodyPr wrap="none" rtlCol="0">
            <a:spAutoFit/>
          </a:bodyPr>
          <a:lstStyle/>
          <a:p>
            <a:pPr>
              <a:defRPr/>
            </a:pPr>
            <a:r>
              <a:rPr lang="en-US" sz="1600" dirty="0">
                <a:solidFill>
                  <a:srgbClr val="8B8B8B"/>
                </a:solidFill>
                <a:latin typeface="Arial"/>
              </a:rPr>
              <a:t>USPACOM</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3583" y="2878389"/>
            <a:ext cx="781159" cy="676369"/>
          </a:xfrm>
          <a:prstGeom prst="rect">
            <a:avLst/>
          </a:prstGeom>
        </p:spPr>
      </p:pic>
      <p:sp>
        <p:nvSpPr>
          <p:cNvPr id="16" name="TextBox 15"/>
          <p:cNvSpPr txBox="1"/>
          <p:nvPr/>
        </p:nvSpPr>
        <p:spPr>
          <a:xfrm>
            <a:off x="2709831" y="3026163"/>
            <a:ext cx="1244251" cy="338554"/>
          </a:xfrm>
          <a:prstGeom prst="rect">
            <a:avLst/>
          </a:prstGeom>
          <a:noFill/>
        </p:spPr>
        <p:txBody>
          <a:bodyPr wrap="none" rtlCol="0">
            <a:spAutoFit/>
          </a:bodyPr>
          <a:lstStyle/>
          <a:p>
            <a:pPr>
              <a:defRPr/>
            </a:pPr>
            <a:r>
              <a:rPr lang="en-US" sz="1600" dirty="0">
                <a:solidFill>
                  <a:srgbClr val="8B8B8B"/>
                </a:solidFill>
                <a:latin typeface="Arial"/>
              </a:rPr>
              <a:t>USSOCOM</a:t>
            </a: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531" y="3577191"/>
            <a:ext cx="704948" cy="628738"/>
          </a:xfrm>
          <a:prstGeom prst="rect">
            <a:avLst/>
          </a:prstGeom>
        </p:spPr>
      </p:pic>
      <p:sp>
        <p:nvSpPr>
          <p:cNvPr id="18" name="TextBox 17"/>
          <p:cNvSpPr txBox="1"/>
          <p:nvPr/>
        </p:nvSpPr>
        <p:spPr>
          <a:xfrm>
            <a:off x="2699999" y="3696951"/>
            <a:ext cx="1640193" cy="338554"/>
          </a:xfrm>
          <a:prstGeom prst="rect">
            <a:avLst/>
          </a:prstGeom>
          <a:noFill/>
        </p:spPr>
        <p:txBody>
          <a:bodyPr wrap="none" rtlCol="0">
            <a:spAutoFit/>
          </a:bodyPr>
          <a:lstStyle/>
          <a:p>
            <a:pPr>
              <a:defRPr/>
            </a:pPr>
            <a:r>
              <a:rPr lang="en-US" sz="1600" dirty="0">
                <a:solidFill>
                  <a:srgbClr val="8B8B8B"/>
                </a:solidFill>
                <a:latin typeface="Arial"/>
              </a:rPr>
              <a:t>USTRANSCOM</a:t>
            </a:r>
          </a:p>
        </p:txBody>
      </p:sp>
      <p:pic>
        <p:nvPicPr>
          <p:cNvPr id="1026" name="Picture 2" descr="Official Website of the Joint Chiefs of Staff">
            <a:hlinkClick r:id="rId6" tooltip="Official Website of the Joint Chiefs of Staff"/>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2644" y="5440407"/>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The Official Home Page of the United States Army">
            <a:hlinkClick r:id="rId8" tooltip="The Official Home Page of the United States Army"/>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6521" y="48373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Official Website of the United States Marine Corps">
            <a:hlinkClick r:id="rId10" tooltip="The Official Website of the United States Marine Corps"/>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0673" y="4840002"/>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The Official Website of the United States Navy">
            <a:hlinkClick r:id="rId12" tooltip="The Official Website of the United States Navy"/>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14267" y="5455706"/>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Official Home Page of the United States Air Force">
            <a:hlinkClick r:id="rId14" tooltip="The Official Home Page of the United States Air Force"/>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64334" y="5440407"/>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The Official Home Page of the United States Coast Guard">
            <a:hlinkClick r:id="rId16" tooltip="The Official Home Page of the United States Coast Guard"/>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20627" y="4837325"/>
            <a:ext cx="476250" cy="4762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863715" y="4356761"/>
            <a:ext cx="2823209" cy="400110"/>
          </a:xfrm>
          <a:prstGeom prst="rect">
            <a:avLst/>
          </a:prstGeom>
          <a:noFill/>
        </p:spPr>
        <p:txBody>
          <a:bodyPr wrap="none" rtlCol="0">
            <a:spAutoFit/>
          </a:bodyPr>
          <a:lstStyle/>
          <a:p>
            <a:pPr marL="285750" indent="-285750">
              <a:buFont typeface="Arial" panose="020B0604020202020204" pitchFamily="34" charset="0"/>
              <a:buChar char="•"/>
              <a:defRPr/>
            </a:pPr>
            <a:r>
              <a:rPr lang="en-US" sz="2000" dirty="0">
                <a:solidFill>
                  <a:srgbClr val="1F497D"/>
                </a:solidFill>
                <a:latin typeface="Arial"/>
              </a:rPr>
              <a:t>Military Departments</a:t>
            </a:r>
            <a:endParaRPr lang="en-US" dirty="0">
              <a:solidFill>
                <a:srgbClr val="1F497D"/>
              </a:solidFill>
              <a:latin typeface="Arial"/>
            </a:endParaRPr>
          </a:p>
        </p:txBody>
      </p:sp>
      <p:sp>
        <p:nvSpPr>
          <p:cNvPr id="27" name="TextBox 26"/>
          <p:cNvSpPr txBox="1"/>
          <p:nvPr/>
        </p:nvSpPr>
        <p:spPr>
          <a:xfrm>
            <a:off x="4700035" y="5474521"/>
            <a:ext cx="1739579" cy="338554"/>
          </a:xfrm>
          <a:prstGeom prst="rect">
            <a:avLst/>
          </a:prstGeom>
          <a:noFill/>
        </p:spPr>
        <p:txBody>
          <a:bodyPr wrap="none" rtlCol="0">
            <a:spAutoFit/>
          </a:bodyPr>
          <a:lstStyle/>
          <a:p>
            <a:pPr algn="just">
              <a:defRPr/>
            </a:pPr>
            <a:r>
              <a:rPr lang="en-US" sz="1600" dirty="0">
                <a:solidFill>
                  <a:srgbClr val="8B8B8B"/>
                </a:solidFill>
                <a:latin typeface="Arial"/>
              </a:rPr>
              <a:t>JS </a:t>
            </a:r>
            <a:r>
              <a:rPr lang="en-US" sz="1200" dirty="0">
                <a:solidFill>
                  <a:srgbClr val="8B8B8B"/>
                </a:solidFill>
                <a:latin typeface="Arial"/>
              </a:rPr>
              <a:t>(J3, J4, J6, J7, J8)</a:t>
            </a:r>
          </a:p>
        </p:txBody>
      </p:sp>
      <p:sp>
        <p:nvSpPr>
          <p:cNvPr id="28" name="TextBox 27"/>
          <p:cNvSpPr txBox="1"/>
          <p:nvPr/>
        </p:nvSpPr>
        <p:spPr>
          <a:xfrm>
            <a:off x="3530568" y="4906173"/>
            <a:ext cx="604653" cy="338554"/>
          </a:xfrm>
          <a:prstGeom prst="rect">
            <a:avLst/>
          </a:prstGeom>
          <a:noFill/>
        </p:spPr>
        <p:txBody>
          <a:bodyPr wrap="none" rtlCol="0">
            <a:spAutoFit/>
          </a:bodyPr>
          <a:lstStyle/>
          <a:p>
            <a:pPr>
              <a:defRPr/>
            </a:pPr>
            <a:r>
              <a:rPr lang="en-US" sz="1600" dirty="0">
                <a:solidFill>
                  <a:srgbClr val="8B8B8B"/>
                </a:solidFill>
                <a:latin typeface="Arial"/>
              </a:rPr>
              <a:t>USA</a:t>
            </a:r>
          </a:p>
        </p:txBody>
      </p:sp>
      <p:sp>
        <p:nvSpPr>
          <p:cNvPr id="29" name="TextBox 28"/>
          <p:cNvSpPr txBox="1"/>
          <p:nvPr/>
        </p:nvSpPr>
        <p:spPr>
          <a:xfrm>
            <a:off x="4680223" y="4908316"/>
            <a:ext cx="787395" cy="338554"/>
          </a:xfrm>
          <a:prstGeom prst="rect">
            <a:avLst/>
          </a:prstGeom>
          <a:noFill/>
        </p:spPr>
        <p:txBody>
          <a:bodyPr wrap="none" rtlCol="0">
            <a:spAutoFit/>
          </a:bodyPr>
          <a:lstStyle/>
          <a:p>
            <a:pPr>
              <a:defRPr/>
            </a:pPr>
            <a:r>
              <a:rPr lang="en-US" sz="1600" dirty="0">
                <a:solidFill>
                  <a:srgbClr val="8B8B8B"/>
                </a:solidFill>
                <a:latin typeface="Arial"/>
              </a:rPr>
              <a:t>USMC</a:t>
            </a:r>
          </a:p>
        </p:txBody>
      </p:sp>
      <p:sp>
        <p:nvSpPr>
          <p:cNvPr id="30" name="TextBox 29"/>
          <p:cNvSpPr txBox="1"/>
          <p:nvPr/>
        </p:nvSpPr>
        <p:spPr>
          <a:xfrm>
            <a:off x="2425839" y="5510936"/>
            <a:ext cx="615874" cy="338554"/>
          </a:xfrm>
          <a:prstGeom prst="rect">
            <a:avLst/>
          </a:prstGeom>
          <a:noFill/>
        </p:spPr>
        <p:txBody>
          <a:bodyPr wrap="none" rtlCol="0">
            <a:spAutoFit/>
          </a:bodyPr>
          <a:lstStyle/>
          <a:p>
            <a:pPr>
              <a:defRPr/>
            </a:pPr>
            <a:r>
              <a:rPr lang="en-US" sz="1600" dirty="0">
                <a:solidFill>
                  <a:srgbClr val="8B8B8B"/>
                </a:solidFill>
                <a:latin typeface="Arial"/>
              </a:rPr>
              <a:t>USN</a:t>
            </a:r>
          </a:p>
        </p:txBody>
      </p:sp>
      <p:sp>
        <p:nvSpPr>
          <p:cNvPr id="31" name="TextBox 30"/>
          <p:cNvSpPr txBox="1"/>
          <p:nvPr/>
        </p:nvSpPr>
        <p:spPr>
          <a:xfrm>
            <a:off x="3530568" y="5481440"/>
            <a:ext cx="729687" cy="338554"/>
          </a:xfrm>
          <a:prstGeom prst="rect">
            <a:avLst/>
          </a:prstGeom>
          <a:noFill/>
        </p:spPr>
        <p:txBody>
          <a:bodyPr wrap="none" rtlCol="0">
            <a:spAutoFit/>
          </a:bodyPr>
          <a:lstStyle/>
          <a:p>
            <a:pPr>
              <a:defRPr/>
            </a:pPr>
            <a:r>
              <a:rPr lang="en-US" sz="1600" dirty="0">
                <a:solidFill>
                  <a:srgbClr val="8B8B8B"/>
                </a:solidFill>
                <a:latin typeface="Arial"/>
              </a:rPr>
              <a:t>USAF</a:t>
            </a:r>
          </a:p>
        </p:txBody>
      </p:sp>
      <p:sp>
        <p:nvSpPr>
          <p:cNvPr id="32" name="TextBox 31"/>
          <p:cNvSpPr txBox="1"/>
          <p:nvPr/>
        </p:nvSpPr>
        <p:spPr>
          <a:xfrm>
            <a:off x="2321743" y="4889465"/>
            <a:ext cx="776175" cy="338554"/>
          </a:xfrm>
          <a:prstGeom prst="rect">
            <a:avLst/>
          </a:prstGeom>
          <a:noFill/>
        </p:spPr>
        <p:txBody>
          <a:bodyPr wrap="none" rtlCol="0">
            <a:spAutoFit/>
          </a:bodyPr>
          <a:lstStyle/>
          <a:p>
            <a:pPr>
              <a:defRPr/>
            </a:pPr>
            <a:r>
              <a:rPr lang="en-US" sz="1600" dirty="0">
                <a:solidFill>
                  <a:srgbClr val="8B8B8B"/>
                </a:solidFill>
                <a:latin typeface="Arial"/>
              </a:rPr>
              <a:t>USCG</a:t>
            </a:r>
          </a:p>
        </p:txBody>
      </p:sp>
      <p:sp>
        <p:nvSpPr>
          <p:cNvPr id="33" name="TextBox 32"/>
          <p:cNvSpPr txBox="1"/>
          <p:nvPr/>
        </p:nvSpPr>
        <p:spPr>
          <a:xfrm>
            <a:off x="4966866" y="3392867"/>
            <a:ext cx="1401346" cy="400110"/>
          </a:xfrm>
          <a:prstGeom prst="rect">
            <a:avLst/>
          </a:prstGeom>
          <a:noFill/>
        </p:spPr>
        <p:txBody>
          <a:bodyPr wrap="none" rtlCol="0">
            <a:spAutoFit/>
          </a:bodyPr>
          <a:lstStyle/>
          <a:p>
            <a:pPr marL="285750" indent="-285750">
              <a:buFont typeface="Arial" panose="020B0604020202020204" pitchFamily="34" charset="0"/>
              <a:buChar char="•"/>
              <a:defRPr/>
            </a:pPr>
            <a:r>
              <a:rPr lang="en-US" sz="2000" dirty="0">
                <a:solidFill>
                  <a:srgbClr val="1F497D"/>
                </a:solidFill>
                <a:latin typeface="Arial"/>
              </a:rPr>
              <a:t>NORAD</a:t>
            </a:r>
            <a:endParaRPr lang="en-US" dirty="0">
              <a:solidFill>
                <a:srgbClr val="1F497D"/>
              </a:solidFill>
              <a:latin typeface="Arial"/>
            </a:endParaRPr>
          </a:p>
        </p:txBody>
      </p:sp>
      <p:sp>
        <p:nvSpPr>
          <p:cNvPr id="34" name="TextBox 33"/>
          <p:cNvSpPr txBox="1"/>
          <p:nvPr/>
        </p:nvSpPr>
        <p:spPr>
          <a:xfrm>
            <a:off x="4966867" y="4114070"/>
            <a:ext cx="1016625" cy="400110"/>
          </a:xfrm>
          <a:prstGeom prst="rect">
            <a:avLst/>
          </a:prstGeom>
          <a:noFill/>
        </p:spPr>
        <p:txBody>
          <a:bodyPr wrap="none" rtlCol="0">
            <a:spAutoFit/>
          </a:bodyPr>
          <a:lstStyle/>
          <a:p>
            <a:pPr marL="285750" indent="-285750">
              <a:buFont typeface="Arial" panose="020B0604020202020204" pitchFamily="34" charset="0"/>
              <a:buChar char="•"/>
              <a:defRPr/>
            </a:pPr>
            <a:r>
              <a:rPr lang="en-US" sz="2000" dirty="0">
                <a:solidFill>
                  <a:srgbClr val="1F497D"/>
                </a:solidFill>
                <a:latin typeface="Arial"/>
              </a:rPr>
              <a:t>DHS</a:t>
            </a:r>
            <a:endParaRPr lang="en-US" dirty="0">
              <a:solidFill>
                <a:srgbClr val="1F497D"/>
              </a:solidFill>
              <a:latin typeface="Arial"/>
            </a:endParaRPr>
          </a:p>
        </p:txBody>
      </p:sp>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68212" y="3415035"/>
            <a:ext cx="753030" cy="564046"/>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35088" y="4036436"/>
            <a:ext cx="619279" cy="619279"/>
          </a:xfrm>
          <a:prstGeom prst="rect">
            <a:avLst/>
          </a:prstGeom>
        </p:spPr>
      </p:pic>
      <p:sp>
        <p:nvSpPr>
          <p:cNvPr id="23" name="Isosceles Triangle 22"/>
          <p:cNvSpPr/>
          <p:nvPr/>
        </p:nvSpPr>
        <p:spPr bwMode="auto">
          <a:xfrm>
            <a:off x="7021559" y="3119762"/>
            <a:ext cx="3510787" cy="2976239"/>
          </a:xfrm>
          <a:prstGeom prst="triangle">
            <a:avLst/>
          </a:prstGeom>
          <a:gradFill flip="none" rotWithShape="1">
            <a:gsLst>
              <a:gs pos="0">
                <a:srgbClr val="00B0F0">
                  <a:lumMod val="89000"/>
                  <a:lumOff val="11000"/>
                </a:srgbClr>
              </a:gs>
              <a:gs pos="100000">
                <a:schemeClr val="bg1"/>
              </a:gs>
            </a:gsLst>
            <a:lin ang="5400000" scaled="1"/>
            <a:tileRect/>
          </a:gradFill>
          <a:ln w="28575">
            <a:solidFill>
              <a:schemeClr val="tx2">
                <a:alpha val="64000"/>
              </a:schemeClr>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90000"/>
              </a:lnSpc>
              <a:defRPr/>
            </a:pPr>
            <a:endParaRPr lang="en-US" sz="1400" b="1" spc="-50" dirty="0">
              <a:solidFill>
                <a:srgbClr val="304776"/>
              </a:solidFill>
              <a:latin typeface="Arial"/>
              <a:cs typeface="Arial"/>
            </a:endParaRPr>
          </a:p>
        </p:txBody>
      </p:sp>
      <p:cxnSp>
        <p:nvCxnSpPr>
          <p:cNvPr id="25" name="Straight Connector 24"/>
          <p:cNvCxnSpPr/>
          <p:nvPr/>
        </p:nvCxnSpPr>
        <p:spPr>
          <a:xfrm>
            <a:off x="7475022" y="5339843"/>
            <a:ext cx="2625153"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7488128" y="4721507"/>
            <a:ext cx="2604170" cy="523220"/>
          </a:xfrm>
          <a:prstGeom prst="rect">
            <a:avLst/>
          </a:prstGeom>
          <a:noFill/>
        </p:spPr>
        <p:txBody>
          <a:bodyPr wrap="square" rtlCol="0">
            <a:spAutoFit/>
          </a:bodyPr>
          <a:lstStyle/>
          <a:p>
            <a:pPr algn="ctr">
              <a:defRPr/>
            </a:pPr>
            <a:r>
              <a:rPr lang="en-US" sz="1400" dirty="0">
                <a:solidFill>
                  <a:srgbClr val="1F497D"/>
                </a:solidFill>
                <a:latin typeface="Arial"/>
              </a:rPr>
              <a:t>56 DoD Organizations / Agencies + DHS OCIO</a:t>
            </a:r>
          </a:p>
        </p:txBody>
      </p:sp>
      <p:sp>
        <p:nvSpPr>
          <p:cNvPr id="36" name="TextBox 35"/>
          <p:cNvSpPr txBox="1"/>
          <p:nvPr/>
        </p:nvSpPr>
        <p:spPr>
          <a:xfrm>
            <a:off x="7904598" y="5559548"/>
            <a:ext cx="1468672" cy="307777"/>
          </a:xfrm>
          <a:prstGeom prst="rect">
            <a:avLst/>
          </a:prstGeom>
          <a:noFill/>
        </p:spPr>
        <p:txBody>
          <a:bodyPr wrap="none" rtlCol="0">
            <a:spAutoFit/>
          </a:bodyPr>
          <a:lstStyle/>
          <a:p>
            <a:pPr>
              <a:defRPr/>
            </a:pPr>
            <a:r>
              <a:rPr lang="en-US" sz="1400" dirty="0">
                <a:solidFill>
                  <a:srgbClr val="1F497D"/>
                </a:solidFill>
                <a:latin typeface="Arial"/>
              </a:rPr>
              <a:t>265 Participants</a:t>
            </a:r>
          </a:p>
        </p:txBody>
      </p:sp>
      <p:cxnSp>
        <p:nvCxnSpPr>
          <p:cNvPr id="38" name="Straight Connector 37"/>
          <p:cNvCxnSpPr/>
          <p:nvPr/>
        </p:nvCxnSpPr>
        <p:spPr>
          <a:xfrm flipV="1">
            <a:off x="8025627" y="4428180"/>
            <a:ext cx="1532611" cy="1471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377178" y="3636989"/>
            <a:ext cx="761747" cy="738664"/>
          </a:xfrm>
          <a:prstGeom prst="rect">
            <a:avLst/>
          </a:prstGeom>
          <a:noFill/>
        </p:spPr>
        <p:txBody>
          <a:bodyPr wrap="none" rtlCol="0">
            <a:spAutoFit/>
          </a:bodyPr>
          <a:lstStyle/>
          <a:p>
            <a:pPr>
              <a:defRPr/>
            </a:pPr>
            <a:r>
              <a:rPr lang="en-US" sz="1400" dirty="0">
                <a:solidFill>
                  <a:srgbClr val="1F497D"/>
                </a:solidFill>
                <a:latin typeface="Arial"/>
              </a:rPr>
              <a:t>15+ %</a:t>
            </a:r>
          </a:p>
          <a:p>
            <a:pPr>
              <a:defRPr/>
            </a:pPr>
            <a:r>
              <a:rPr lang="en-US" sz="1400" dirty="0">
                <a:solidFill>
                  <a:srgbClr val="1F497D"/>
                </a:solidFill>
                <a:latin typeface="Arial"/>
              </a:rPr>
              <a:t>FY19</a:t>
            </a:r>
          </a:p>
          <a:p>
            <a:pPr>
              <a:defRPr/>
            </a:pPr>
            <a:r>
              <a:rPr lang="en-US" sz="1400" dirty="0">
                <a:solidFill>
                  <a:srgbClr val="1F497D"/>
                </a:solidFill>
                <a:latin typeface="Arial"/>
              </a:rPr>
              <a:t>Growth</a:t>
            </a:r>
          </a:p>
        </p:txBody>
      </p:sp>
      <p:sp>
        <p:nvSpPr>
          <p:cNvPr id="51" name="TextBox 50"/>
          <p:cNvSpPr txBox="1"/>
          <p:nvPr/>
        </p:nvSpPr>
        <p:spPr>
          <a:xfrm>
            <a:off x="4860164" y="1092690"/>
            <a:ext cx="3894931" cy="2154436"/>
          </a:xfrm>
          <a:prstGeom prst="rect">
            <a:avLst/>
          </a:prstGeom>
          <a:noFill/>
        </p:spPr>
        <p:txBody>
          <a:bodyPr wrap="square" rtlCol="0">
            <a:spAutoFit/>
          </a:bodyPr>
          <a:lstStyle/>
          <a:p>
            <a:pPr marL="285750" indent="-285750">
              <a:buFont typeface="Arial" panose="020B0604020202020204" pitchFamily="34" charset="0"/>
              <a:buChar char="•"/>
              <a:defRPr/>
            </a:pPr>
            <a:r>
              <a:rPr lang="en-US" sz="2000" dirty="0">
                <a:solidFill>
                  <a:srgbClr val="1F497D"/>
                </a:solidFill>
                <a:latin typeface="Arial"/>
              </a:rPr>
              <a:t>OSD /Agencies</a:t>
            </a:r>
          </a:p>
          <a:p>
            <a:pPr marL="800100" lvl="1" indent="-342900">
              <a:buFont typeface="Wingdings" panose="05000000000000000000" pitchFamily="2" charset="2"/>
              <a:buChar char="Ø"/>
              <a:defRPr/>
            </a:pPr>
            <a:r>
              <a:rPr lang="en-US" sz="1600" dirty="0">
                <a:solidFill>
                  <a:prstClr val="white">
                    <a:lumMod val="50000"/>
                  </a:prstClr>
                </a:solidFill>
                <a:latin typeface="Arial"/>
              </a:rPr>
              <a:t>CIO</a:t>
            </a:r>
          </a:p>
          <a:p>
            <a:pPr marL="800100" lvl="1" indent="-342900">
              <a:buFont typeface="Wingdings" panose="05000000000000000000" pitchFamily="2" charset="2"/>
              <a:buChar char="Ø"/>
              <a:defRPr/>
            </a:pPr>
            <a:r>
              <a:rPr lang="en-US" sz="1600" dirty="0">
                <a:solidFill>
                  <a:prstClr val="white">
                    <a:lumMod val="50000"/>
                  </a:prstClr>
                </a:solidFill>
                <a:latin typeface="Arial"/>
              </a:rPr>
              <a:t>DISA</a:t>
            </a:r>
          </a:p>
          <a:p>
            <a:pPr marL="800100" lvl="1" indent="-342900">
              <a:buFont typeface="Wingdings" panose="05000000000000000000" pitchFamily="2" charset="2"/>
              <a:buChar char="Ø"/>
              <a:defRPr/>
            </a:pPr>
            <a:r>
              <a:rPr lang="en-US" sz="1600" dirty="0">
                <a:solidFill>
                  <a:prstClr val="white">
                    <a:lumMod val="50000"/>
                  </a:prstClr>
                </a:solidFill>
                <a:latin typeface="Arial"/>
              </a:rPr>
              <a:t>DLA</a:t>
            </a:r>
          </a:p>
          <a:p>
            <a:pPr marL="800100" lvl="1" indent="-342900">
              <a:buFont typeface="Wingdings" panose="05000000000000000000" pitchFamily="2" charset="2"/>
              <a:buChar char="Ø"/>
              <a:defRPr/>
            </a:pPr>
            <a:r>
              <a:rPr lang="en-US" sz="1600" dirty="0">
                <a:solidFill>
                  <a:prstClr val="white">
                    <a:lumMod val="50000"/>
                  </a:prstClr>
                </a:solidFill>
                <a:latin typeface="Arial"/>
              </a:rPr>
              <a:t>Joint Non-Kinetic Effects (JNKE)</a:t>
            </a:r>
          </a:p>
          <a:p>
            <a:pPr marL="800100" lvl="1" indent="-342900">
              <a:buFont typeface="Wingdings" panose="05000000000000000000" pitchFamily="2" charset="2"/>
              <a:buChar char="Ø"/>
              <a:defRPr/>
            </a:pPr>
            <a:r>
              <a:rPr lang="en-US" sz="1600" dirty="0">
                <a:solidFill>
                  <a:prstClr val="white">
                    <a:lumMod val="50000"/>
                  </a:prstClr>
                </a:solidFill>
                <a:latin typeface="Arial"/>
              </a:rPr>
              <a:t>Missile Defense Agency (MDA)</a:t>
            </a:r>
          </a:p>
          <a:p>
            <a:pPr marL="742950" lvl="1" indent="-285750">
              <a:buFont typeface="Wingdings" panose="05000000000000000000" pitchFamily="2" charset="2"/>
              <a:buChar char="Ø"/>
              <a:defRPr/>
            </a:pPr>
            <a:endParaRPr lang="en-US" dirty="0">
              <a:solidFill>
                <a:srgbClr val="1F497D"/>
              </a:solidFill>
              <a:latin typeface="Arial"/>
            </a:endParaRPr>
          </a:p>
        </p:txBody>
      </p:sp>
      <p:pic>
        <p:nvPicPr>
          <p:cNvPr id="47" name="Picture 4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080878" y="1261468"/>
            <a:ext cx="659025" cy="659025"/>
          </a:xfrm>
          <a:prstGeom prst="rect">
            <a:avLst/>
          </a:prstGeom>
        </p:spPr>
      </p:pic>
      <p:sp>
        <p:nvSpPr>
          <p:cNvPr id="41" name="Title 1">
            <a:extLst>
              <a:ext uri="{FF2B5EF4-FFF2-40B4-BE49-F238E27FC236}">
                <a16:creationId xmlns:a16="http://schemas.microsoft.com/office/drawing/2014/main" id="{38CBA6ED-1C43-4A26-9521-62D182FCD3E6}"/>
              </a:ext>
            </a:extLst>
          </p:cNvPr>
          <p:cNvSpPr txBox="1">
            <a:spLocks/>
          </p:cNvSpPr>
          <p:nvPr/>
        </p:nvSpPr>
        <p:spPr bwMode="auto">
          <a:xfrm>
            <a:off x="2421884" y="-76200"/>
            <a:ext cx="8089900" cy="811358"/>
          </a:xfrm>
          <a:prstGeom prst="rect">
            <a:avLst/>
          </a:prstGeom>
          <a:noFill/>
          <a:ln w="9525">
            <a:noFill/>
            <a:miter lim="800000"/>
            <a:headEnd/>
            <a:tailEnd/>
          </a:ln>
          <a:effectLst/>
        </p:spPr>
        <p:txBody>
          <a:bodyPr vert="horz" wrap="square" lIns="45720" tIns="46038" rIns="45720" bIns="46038" numCol="1" anchor="b" anchorCtr="0" compatLnSpc="1">
            <a:prstTxWarp prst="textNoShape">
              <a:avLst/>
            </a:prstTxWarp>
          </a:bodyPr>
          <a:lstStyle>
            <a:lvl1pPr algn="r" rtl="0" eaLnBrk="0" fontAlgn="base" hangingPunct="0">
              <a:spcBef>
                <a:spcPct val="0"/>
              </a:spcBef>
              <a:spcAft>
                <a:spcPct val="0"/>
              </a:spcAft>
              <a:defRPr sz="2800" b="1" i="1">
                <a:solidFill>
                  <a:srgbClr val="000000"/>
                </a:solidFill>
                <a:latin typeface="+mj-lt"/>
                <a:ea typeface="+mj-ea"/>
                <a:cs typeface="+mj-cs"/>
              </a:defRPr>
            </a:lvl1pPr>
            <a:lvl2pPr algn="r" rtl="0" eaLnBrk="0" fontAlgn="base" hangingPunct="0">
              <a:spcBef>
                <a:spcPct val="0"/>
              </a:spcBef>
              <a:spcAft>
                <a:spcPct val="0"/>
              </a:spcAft>
              <a:defRPr sz="2800" b="1" i="1">
                <a:solidFill>
                  <a:srgbClr val="000000"/>
                </a:solidFill>
                <a:latin typeface="Times New Roman" pitchFamily="18" charset="0"/>
              </a:defRPr>
            </a:lvl2pPr>
            <a:lvl3pPr algn="r" rtl="0" eaLnBrk="0" fontAlgn="base" hangingPunct="0">
              <a:spcBef>
                <a:spcPct val="0"/>
              </a:spcBef>
              <a:spcAft>
                <a:spcPct val="0"/>
              </a:spcAft>
              <a:defRPr sz="2800" b="1" i="1">
                <a:solidFill>
                  <a:srgbClr val="000000"/>
                </a:solidFill>
                <a:latin typeface="Times New Roman" pitchFamily="18" charset="0"/>
              </a:defRPr>
            </a:lvl3pPr>
            <a:lvl4pPr algn="r" rtl="0" eaLnBrk="0" fontAlgn="base" hangingPunct="0">
              <a:spcBef>
                <a:spcPct val="0"/>
              </a:spcBef>
              <a:spcAft>
                <a:spcPct val="0"/>
              </a:spcAft>
              <a:defRPr sz="2800" b="1" i="1">
                <a:solidFill>
                  <a:srgbClr val="000000"/>
                </a:solidFill>
                <a:latin typeface="Times New Roman" pitchFamily="18" charset="0"/>
              </a:defRPr>
            </a:lvl4pPr>
            <a:lvl5pPr algn="r" rtl="0" eaLnBrk="0" fontAlgn="base" hangingPunct="0">
              <a:spcBef>
                <a:spcPct val="0"/>
              </a:spcBef>
              <a:spcAft>
                <a:spcPct val="0"/>
              </a:spcAft>
              <a:defRPr sz="2800" b="1" i="1">
                <a:solidFill>
                  <a:srgbClr val="000000"/>
                </a:solidFill>
                <a:latin typeface="Times New Roman" pitchFamily="18" charset="0"/>
              </a:defRPr>
            </a:lvl5pPr>
            <a:lvl6pPr marL="457200" algn="r" rtl="0" eaLnBrk="0" fontAlgn="base" hangingPunct="0">
              <a:spcBef>
                <a:spcPct val="0"/>
              </a:spcBef>
              <a:spcAft>
                <a:spcPct val="0"/>
              </a:spcAft>
              <a:defRPr sz="2800" b="1" i="1">
                <a:solidFill>
                  <a:srgbClr val="000000"/>
                </a:solidFill>
                <a:latin typeface="Times New Roman" pitchFamily="18" charset="0"/>
              </a:defRPr>
            </a:lvl6pPr>
            <a:lvl7pPr marL="914400" algn="r" rtl="0" eaLnBrk="0" fontAlgn="base" hangingPunct="0">
              <a:spcBef>
                <a:spcPct val="0"/>
              </a:spcBef>
              <a:spcAft>
                <a:spcPct val="0"/>
              </a:spcAft>
              <a:defRPr sz="2800" b="1" i="1">
                <a:solidFill>
                  <a:srgbClr val="000000"/>
                </a:solidFill>
                <a:latin typeface="Times New Roman" pitchFamily="18" charset="0"/>
              </a:defRPr>
            </a:lvl7pPr>
            <a:lvl8pPr marL="1371600" algn="r" rtl="0" eaLnBrk="0" fontAlgn="base" hangingPunct="0">
              <a:spcBef>
                <a:spcPct val="0"/>
              </a:spcBef>
              <a:spcAft>
                <a:spcPct val="0"/>
              </a:spcAft>
              <a:defRPr sz="2800" b="1" i="1">
                <a:solidFill>
                  <a:srgbClr val="000000"/>
                </a:solidFill>
                <a:latin typeface="Times New Roman" pitchFamily="18" charset="0"/>
              </a:defRPr>
            </a:lvl8pPr>
            <a:lvl9pPr marL="1828800" algn="r" rtl="0" eaLnBrk="0" fontAlgn="base" hangingPunct="0">
              <a:spcBef>
                <a:spcPct val="0"/>
              </a:spcBef>
              <a:spcAft>
                <a:spcPct val="0"/>
              </a:spcAft>
              <a:defRPr sz="2800" b="1" i="1">
                <a:solidFill>
                  <a:srgbClr val="000000"/>
                </a:solidFill>
                <a:latin typeface="Times New Roman" pitchFamily="18" charset="0"/>
              </a:defRPr>
            </a:lvl9pPr>
          </a:lstStyle>
          <a:p>
            <a:r>
              <a:rPr lang="en-US" sz="3600" kern="0" spc="-100" dirty="0">
                <a:solidFill>
                  <a:schemeClr val="tx1"/>
                </a:solidFill>
              </a:rPr>
              <a:t>DOD Participants in NIEM</a:t>
            </a:r>
          </a:p>
        </p:txBody>
      </p:sp>
      <p:sp>
        <p:nvSpPr>
          <p:cNvPr id="2" name="TextBox 1">
            <a:extLst>
              <a:ext uri="{FF2B5EF4-FFF2-40B4-BE49-F238E27FC236}">
                <a16:creationId xmlns:a16="http://schemas.microsoft.com/office/drawing/2014/main" id="{A23108EE-0CCA-4F99-A378-98F071CCA5DC}"/>
              </a:ext>
            </a:extLst>
          </p:cNvPr>
          <p:cNvSpPr txBox="1"/>
          <p:nvPr/>
        </p:nvSpPr>
        <p:spPr>
          <a:xfrm>
            <a:off x="7204468" y="6129816"/>
            <a:ext cx="3307316" cy="338554"/>
          </a:xfrm>
          <a:prstGeom prst="rect">
            <a:avLst/>
          </a:prstGeom>
          <a:noFill/>
        </p:spPr>
        <p:txBody>
          <a:bodyPr wrap="none" rtlCol="0">
            <a:spAutoFit/>
          </a:bodyPr>
          <a:lstStyle/>
          <a:p>
            <a:r>
              <a:rPr lang="en-US" sz="1600" dirty="0">
                <a:solidFill>
                  <a:srgbClr val="8B8B8B"/>
                </a:solidFill>
                <a:latin typeface="Arial"/>
              </a:rPr>
              <a:t>DOD Participation in NIEM </a:t>
            </a:r>
            <a:r>
              <a:rPr lang="en-US" sz="1600" dirty="0" err="1">
                <a:solidFill>
                  <a:srgbClr val="8B8B8B"/>
                </a:solidFill>
                <a:latin typeface="Arial"/>
              </a:rPr>
              <a:t>MilOps</a:t>
            </a:r>
            <a:endParaRPr lang="en-US" sz="1600" dirty="0">
              <a:solidFill>
                <a:srgbClr val="8B8B8B"/>
              </a:solidFill>
              <a:latin typeface="Arial"/>
            </a:endParaRPr>
          </a:p>
        </p:txBody>
      </p:sp>
      <p:sp>
        <p:nvSpPr>
          <p:cNvPr id="39" name="TextBox 38">
            <a:extLst>
              <a:ext uri="{FF2B5EF4-FFF2-40B4-BE49-F238E27FC236}">
                <a16:creationId xmlns:a16="http://schemas.microsoft.com/office/drawing/2014/main" id="{F32DAA49-816F-487B-8B7E-3276B717D974}"/>
              </a:ext>
            </a:extLst>
          </p:cNvPr>
          <p:cNvSpPr txBox="1"/>
          <p:nvPr/>
        </p:nvSpPr>
        <p:spPr>
          <a:xfrm>
            <a:off x="9239404" y="6564868"/>
            <a:ext cx="1428596" cy="369332"/>
          </a:xfrm>
          <a:prstGeom prst="rect">
            <a:avLst/>
          </a:prstGeom>
          <a:noFill/>
        </p:spPr>
        <p:txBody>
          <a:bodyPr wrap="none" rtlCol="0">
            <a:spAutoFit/>
          </a:bodyPr>
          <a:lstStyle/>
          <a:p>
            <a:r>
              <a:rPr lang="en-US" dirty="0">
                <a:solidFill>
                  <a:srgbClr val="00B050"/>
                </a:solidFill>
              </a:rPr>
              <a:t>Unclassified</a:t>
            </a:r>
          </a:p>
        </p:txBody>
      </p:sp>
      <p:sp>
        <p:nvSpPr>
          <p:cNvPr id="42" name="TextBox 41">
            <a:extLst>
              <a:ext uri="{FF2B5EF4-FFF2-40B4-BE49-F238E27FC236}">
                <a16:creationId xmlns:a16="http://schemas.microsoft.com/office/drawing/2014/main" id="{F7322545-2159-42D9-8403-05561FEAD59B}"/>
              </a:ext>
            </a:extLst>
          </p:cNvPr>
          <p:cNvSpPr txBox="1"/>
          <p:nvPr/>
        </p:nvSpPr>
        <p:spPr>
          <a:xfrm>
            <a:off x="1524000" y="0"/>
            <a:ext cx="1428596" cy="369332"/>
          </a:xfrm>
          <a:prstGeom prst="rect">
            <a:avLst/>
          </a:prstGeom>
          <a:noFill/>
        </p:spPr>
        <p:txBody>
          <a:bodyPr wrap="none" rtlCol="0">
            <a:spAutoFit/>
          </a:bodyPr>
          <a:lstStyle/>
          <a:p>
            <a:r>
              <a:rPr lang="en-US" dirty="0">
                <a:solidFill>
                  <a:srgbClr val="00B050"/>
                </a:solidFill>
              </a:rPr>
              <a:t>Unclassified</a:t>
            </a:r>
          </a:p>
        </p:txBody>
      </p:sp>
    </p:spTree>
    <p:extLst>
      <p:ext uri="{BB962C8B-B14F-4D97-AF65-F5344CB8AC3E}">
        <p14:creationId xmlns:p14="http://schemas.microsoft.com/office/powerpoint/2010/main" val="21526094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CF1BA-33AD-4AF5-8DD8-494E7F856717}"/>
              </a:ext>
            </a:extLst>
          </p:cNvPr>
          <p:cNvSpPr>
            <a:spLocks noGrp="1"/>
          </p:cNvSpPr>
          <p:nvPr>
            <p:ph idx="1"/>
          </p:nvPr>
        </p:nvSpPr>
        <p:spPr>
          <a:xfrm>
            <a:off x="536803" y="1143001"/>
            <a:ext cx="6261561" cy="4983163"/>
          </a:xfrm>
        </p:spPr>
        <p:txBody>
          <a:bodyPr/>
          <a:lstStyle/>
          <a:p>
            <a:r>
              <a:rPr lang="en-US" dirty="0"/>
              <a:t>Military Departments</a:t>
            </a:r>
          </a:p>
          <a:p>
            <a:pPr lvl="1"/>
            <a:r>
              <a:rPr lang="en-US" dirty="0"/>
              <a:t>Joint Chiefs</a:t>
            </a:r>
          </a:p>
          <a:p>
            <a:pPr lvl="1"/>
            <a:r>
              <a:rPr lang="en-US" dirty="0"/>
              <a:t>Army</a:t>
            </a:r>
          </a:p>
          <a:p>
            <a:pPr lvl="1"/>
            <a:r>
              <a:rPr lang="en-US" dirty="0"/>
              <a:t>Navy</a:t>
            </a:r>
          </a:p>
          <a:p>
            <a:pPr lvl="1"/>
            <a:r>
              <a:rPr lang="en-US" dirty="0"/>
              <a:t>Air Force</a:t>
            </a:r>
          </a:p>
          <a:p>
            <a:r>
              <a:rPr lang="en-US" dirty="0"/>
              <a:t>Military Services</a:t>
            </a:r>
          </a:p>
          <a:p>
            <a:pPr lvl="1"/>
            <a:r>
              <a:rPr lang="en-US" dirty="0"/>
              <a:t>Marine Corps</a:t>
            </a:r>
          </a:p>
          <a:p>
            <a:pPr lvl="1"/>
            <a:r>
              <a:rPr lang="en-US" dirty="0"/>
              <a:t>Coast Guard</a:t>
            </a:r>
          </a:p>
          <a:p>
            <a:pPr lvl="1"/>
            <a:endParaRPr lang="en-US" dirty="0"/>
          </a:p>
        </p:txBody>
      </p:sp>
      <p:sp>
        <p:nvSpPr>
          <p:cNvPr id="3" name="Title 2">
            <a:extLst>
              <a:ext uri="{FF2B5EF4-FFF2-40B4-BE49-F238E27FC236}">
                <a16:creationId xmlns:a16="http://schemas.microsoft.com/office/drawing/2014/main" id="{558B1325-74AA-4767-952C-C059AEEDEA82}"/>
              </a:ext>
            </a:extLst>
          </p:cNvPr>
          <p:cNvSpPr>
            <a:spLocks noGrp="1"/>
          </p:cNvSpPr>
          <p:nvPr>
            <p:ph type="title"/>
          </p:nvPr>
        </p:nvSpPr>
        <p:spPr/>
        <p:txBody>
          <a:bodyPr>
            <a:normAutofit fontScale="90000"/>
          </a:bodyPr>
          <a:lstStyle/>
          <a:p>
            <a:r>
              <a:rPr lang="en-US" dirty="0" err="1"/>
              <a:t>Dod</a:t>
            </a:r>
            <a:r>
              <a:rPr lang="en-US" dirty="0"/>
              <a:t> participation</a:t>
            </a:r>
          </a:p>
        </p:txBody>
      </p:sp>
      <p:sp>
        <p:nvSpPr>
          <p:cNvPr id="6" name="Content Placeholder 1">
            <a:extLst>
              <a:ext uri="{FF2B5EF4-FFF2-40B4-BE49-F238E27FC236}">
                <a16:creationId xmlns:a16="http://schemas.microsoft.com/office/drawing/2014/main" id="{F2B6F145-E93E-4BAD-879A-D2993394DA33}"/>
              </a:ext>
            </a:extLst>
          </p:cNvPr>
          <p:cNvSpPr txBox="1">
            <a:spLocks/>
          </p:cNvSpPr>
          <p:nvPr/>
        </p:nvSpPr>
        <p:spPr>
          <a:xfrm>
            <a:off x="5381881" y="1146315"/>
            <a:ext cx="6261561" cy="49831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Tx/>
              <a:buFont typeface="Wingdings" pitchFamily="2" charset="2"/>
              <a:buChar char="§"/>
              <a:defRPr sz="32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8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4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Combatant Commands</a:t>
            </a:r>
          </a:p>
          <a:p>
            <a:pPr lvl="1"/>
            <a:r>
              <a:rPr lang="en-US" dirty="0"/>
              <a:t>Cyber Command</a:t>
            </a:r>
          </a:p>
          <a:p>
            <a:pPr lvl="1"/>
            <a:r>
              <a:rPr lang="en-US" dirty="0"/>
              <a:t>Pacific Command</a:t>
            </a:r>
          </a:p>
          <a:p>
            <a:pPr lvl="1"/>
            <a:r>
              <a:rPr lang="en-US" dirty="0"/>
              <a:t>Southern Command</a:t>
            </a:r>
          </a:p>
          <a:p>
            <a:pPr lvl="1"/>
            <a:r>
              <a:rPr lang="en-US" dirty="0"/>
              <a:t>Transportation Command</a:t>
            </a:r>
          </a:p>
          <a:p>
            <a:r>
              <a:rPr lang="en-US" dirty="0"/>
              <a:t>OSD / Agencies</a:t>
            </a:r>
          </a:p>
          <a:p>
            <a:pPr lvl="1"/>
            <a:r>
              <a:rPr lang="en-US" dirty="0"/>
              <a:t>DoD CIO</a:t>
            </a:r>
          </a:p>
          <a:p>
            <a:pPr lvl="1"/>
            <a:r>
              <a:rPr lang="en-US" dirty="0"/>
              <a:t>DISA</a:t>
            </a:r>
          </a:p>
          <a:p>
            <a:pPr lvl="1"/>
            <a:r>
              <a:rPr lang="en-US" dirty="0"/>
              <a:t>DLA</a:t>
            </a:r>
          </a:p>
          <a:p>
            <a:pPr lvl="1"/>
            <a:r>
              <a:rPr lang="en-US" dirty="0"/>
              <a:t>MDA</a:t>
            </a:r>
          </a:p>
          <a:p>
            <a:pPr marL="457200" lvl="1" indent="0">
              <a:buNone/>
            </a:pPr>
            <a:endParaRPr lang="en-US" dirty="0"/>
          </a:p>
        </p:txBody>
      </p:sp>
    </p:spTree>
    <p:extLst>
      <p:ext uri="{BB962C8B-B14F-4D97-AF65-F5344CB8AC3E}">
        <p14:creationId xmlns:p14="http://schemas.microsoft.com/office/powerpoint/2010/main" val="604759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p:txBody>
          <a:bodyPr/>
          <a:lstStyle/>
          <a:p>
            <a:r>
              <a:rPr lang="en-US"/>
              <a:t>What is NIEM?</a:t>
            </a:r>
          </a:p>
        </p:txBody>
      </p:sp>
      <p:sp>
        <p:nvSpPr>
          <p:cNvPr id="4" name="Text Placeholder 1"/>
          <p:cNvSpPr>
            <a:spLocks noGrp="1"/>
          </p:cNvSpPr>
          <p:nvPr>
            <p:ph sz="quarter" idx="11"/>
          </p:nvPr>
        </p:nvSpPr>
        <p:spPr>
          <a:xfrm>
            <a:off x="609600" y="3480960"/>
            <a:ext cx="10972800" cy="2789195"/>
          </a:xfrm>
        </p:spPr>
        <p:txBody>
          <a:bodyPr>
            <a:normAutofit/>
          </a:bodyPr>
          <a:lstStyle/>
          <a:p>
            <a:r>
              <a:rPr lang="en-US" sz="2400" dirty="0"/>
              <a:t>NIEM is a federal, state, local, tribal and private initiative to increase information sharing between organizations.  NIEM includes a data model from which organizations can establish information sharing specifications.</a:t>
            </a:r>
          </a:p>
          <a:p>
            <a:endParaRPr lang="en-US" sz="2400" dirty="0"/>
          </a:p>
          <a:p>
            <a:r>
              <a:rPr lang="en-US" sz="2400" dirty="0"/>
              <a:t>NIEM adoption leads to cost avoidance, enhanced mission capabilities and low total cost of ownership.</a:t>
            </a:r>
          </a:p>
          <a:p>
            <a:endParaRPr lang="en-US" sz="2400" dirty="0"/>
          </a:p>
        </p:txBody>
      </p:sp>
      <p:grpSp>
        <p:nvGrpSpPr>
          <p:cNvPr id="2" name="Group 1">
            <a:extLst>
              <a:ext uri="{FF2B5EF4-FFF2-40B4-BE49-F238E27FC236}">
                <a16:creationId xmlns:a16="http://schemas.microsoft.com/office/drawing/2014/main" id="{56D869E7-DF59-4762-8C9C-0945E6448B04}"/>
              </a:ext>
            </a:extLst>
          </p:cNvPr>
          <p:cNvGrpSpPr/>
          <p:nvPr/>
        </p:nvGrpSpPr>
        <p:grpSpPr>
          <a:xfrm>
            <a:off x="1949451" y="879646"/>
            <a:ext cx="8213725" cy="2466974"/>
            <a:chOff x="1949451" y="879646"/>
            <a:chExt cx="8213725" cy="2466974"/>
          </a:xfrm>
        </p:grpSpPr>
        <p:sp>
          <p:nvSpPr>
            <p:cNvPr id="5" name="Rectangle 4"/>
            <p:cNvSpPr/>
            <p:nvPr/>
          </p:nvSpPr>
          <p:spPr bwMode="auto">
            <a:xfrm>
              <a:off x="1949451" y="879646"/>
              <a:ext cx="1419225" cy="1535113"/>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indent="-231775" algn="ctr">
                <a:lnSpc>
                  <a:spcPct val="106000"/>
                </a:lnSpc>
                <a:defRPr/>
              </a:pPr>
              <a:r>
                <a:rPr lang="en-US" sz="2000" b="1" dirty="0">
                  <a:cs typeface="Arial" pitchFamily="34" charset="0"/>
                </a:rPr>
                <a:t>Problem</a:t>
              </a:r>
            </a:p>
          </p:txBody>
        </p:sp>
        <p:sp>
          <p:nvSpPr>
            <p:cNvPr id="6" name="Rectangle 5"/>
            <p:cNvSpPr/>
            <p:nvPr/>
          </p:nvSpPr>
          <p:spPr bwMode="auto">
            <a:xfrm>
              <a:off x="3521076" y="890759"/>
              <a:ext cx="6632575" cy="1533525"/>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indent="-231775" algn="ctr">
                <a:lnSpc>
                  <a:spcPct val="106000"/>
                </a:lnSpc>
                <a:defRPr/>
              </a:pPr>
              <a:r>
                <a:rPr lang="en-US" sz="2000" b="1" dirty="0">
                  <a:cs typeface="Arial" pitchFamily="34" charset="0"/>
                </a:rPr>
                <a:t>Lack of standards leads to a decreased level of information sharing and increased costs associated with information exchange development.</a:t>
              </a:r>
            </a:p>
          </p:txBody>
        </p:sp>
        <p:sp>
          <p:nvSpPr>
            <p:cNvPr id="7" name="Rectangle 6"/>
            <p:cNvSpPr/>
            <p:nvPr/>
          </p:nvSpPr>
          <p:spPr bwMode="auto">
            <a:xfrm>
              <a:off x="1960564" y="2498895"/>
              <a:ext cx="1419225" cy="84613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indent="-231775" algn="ctr">
                <a:lnSpc>
                  <a:spcPct val="106000"/>
                </a:lnSpc>
                <a:defRPr/>
              </a:pPr>
              <a:r>
                <a:rPr lang="en-US" sz="2000" b="1" dirty="0">
                  <a:cs typeface="Arial" pitchFamily="34" charset="0"/>
                </a:rPr>
                <a:t>Solution</a:t>
              </a:r>
            </a:p>
          </p:txBody>
        </p:sp>
        <p:sp>
          <p:nvSpPr>
            <p:cNvPr id="8" name="Rectangle 7"/>
            <p:cNvSpPr/>
            <p:nvPr/>
          </p:nvSpPr>
          <p:spPr bwMode="auto">
            <a:xfrm>
              <a:off x="3532189" y="2508420"/>
              <a:ext cx="6630987" cy="838200"/>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indent="-231775" algn="ctr">
                <a:lnSpc>
                  <a:spcPct val="106000"/>
                </a:lnSpc>
                <a:defRPr/>
              </a:pPr>
              <a:r>
                <a:rPr lang="en-US" sz="2000" b="1" dirty="0">
                  <a:cs typeface="Arial" pitchFamily="34" charset="0"/>
                </a:rPr>
                <a:t>The National Information Exchange Model (NIEM)</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092329-62F0-4A66-B18F-E4C9A8BA461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67A48D1B-B423-4B32-8A9C-019D24E8979D}"/>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4247665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sz="quarter" idx="11"/>
          </p:nvPr>
        </p:nvSpPr>
        <p:spPr>
          <a:xfrm>
            <a:off x="2675965" y="1312066"/>
            <a:ext cx="8229600" cy="2916291"/>
          </a:xfrm>
          <a:prstGeom prst="rect">
            <a:avLst/>
          </a:prstGeom>
        </p:spPr>
        <p:txBody>
          <a:bodyPr>
            <a:normAutofit/>
          </a:bodyPr>
          <a:lstStyle/>
          <a:p>
            <a:pPr>
              <a:buClr>
                <a:srgbClr val="8B8B8B"/>
              </a:buClr>
            </a:pPr>
            <a:r>
              <a:rPr lang="en-US" sz="2000" dirty="0">
                <a:cs typeface="Calibri" panose="020F0502020204030204" pitchFamily="34" charset="0"/>
              </a:rPr>
              <a:t>Connects communities to advance missions</a:t>
            </a:r>
          </a:p>
          <a:p>
            <a:pPr>
              <a:buClr>
                <a:srgbClr val="8B8B8B"/>
              </a:buClr>
            </a:pPr>
            <a:r>
              <a:rPr lang="en-US" sz="2000" dirty="0">
                <a:cs typeface="Calibri" panose="020F0502020204030204" pitchFamily="34" charset="0"/>
              </a:rPr>
              <a:t>Not intrusive to existing information systems</a:t>
            </a:r>
          </a:p>
          <a:p>
            <a:pPr>
              <a:buClr>
                <a:srgbClr val="8B8B8B"/>
              </a:buClr>
            </a:pPr>
            <a:r>
              <a:rPr lang="en-US" sz="2000" dirty="0">
                <a:cs typeface="Calibri" panose="020F0502020204030204" pitchFamily="34" charset="0"/>
              </a:rPr>
              <a:t>Does not require spending resources for new </a:t>
            </a:r>
            <a:br>
              <a:rPr lang="en-US" sz="2000" dirty="0">
                <a:cs typeface="Calibri" panose="020F0502020204030204" pitchFamily="34" charset="0"/>
              </a:rPr>
            </a:br>
            <a:r>
              <a:rPr lang="en-US" sz="2000" dirty="0">
                <a:cs typeface="Calibri" panose="020F0502020204030204" pitchFamily="34" charset="0"/>
              </a:rPr>
              <a:t>or different hardware</a:t>
            </a:r>
          </a:p>
          <a:p>
            <a:pPr>
              <a:buClr>
                <a:srgbClr val="8B8B8B"/>
              </a:buClr>
            </a:pPr>
            <a:r>
              <a:rPr lang="en-US" sz="2000" dirty="0">
                <a:cs typeface="Calibri" panose="020F0502020204030204" pitchFamily="34" charset="0"/>
              </a:rPr>
              <a:t>Reuses existing data elements</a:t>
            </a:r>
          </a:p>
          <a:p>
            <a:pPr>
              <a:buClr>
                <a:srgbClr val="8B8B8B"/>
              </a:buClr>
            </a:pPr>
            <a:r>
              <a:rPr lang="en-US" sz="2000" dirty="0">
                <a:cs typeface="Calibri" panose="020F0502020204030204" pitchFamily="34" charset="0"/>
              </a:rPr>
              <a:t>Enables sharing with mission partners</a:t>
            </a:r>
          </a:p>
        </p:txBody>
      </p:sp>
      <p:sp>
        <p:nvSpPr>
          <p:cNvPr id="6" name="Slide Number Placeholder 3"/>
          <p:cNvSpPr txBox="1">
            <a:spLocks/>
          </p:cNvSpPr>
          <p:nvPr/>
        </p:nvSpPr>
        <p:spPr>
          <a:xfrm>
            <a:off x="5065548" y="6526263"/>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EB6A1E9-0198-4B2C-B8F9-433D75473212}" type="slidenum">
              <a:rPr lang="en-US" sz="1200">
                <a:solidFill>
                  <a:srgbClr val="1F497D"/>
                </a:solidFill>
              </a:rPr>
              <a:pPr algn="ctr"/>
              <a:t>21</a:t>
            </a:fld>
            <a:endParaRPr lang="en-US" sz="1200" dirty="0">
              <a:solidFill>
                <a:srgbClr val="1F497D"/>
              </a:solidFill>
            </a:endParaRPr>
          </a:p>
        </p:txBody>
      </p:sp>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704" t="26378" r="59872" b="55728"/>
          <a:stretch/>
        </p:blipFill>
        <p:spPr bwMode="auto">
          <a:xfrm>
            <a:off x="8159824" y="3881790"/>
            <a:ext cx="1929810" cy="1186565"/>
          </a:xfrm>
          <a:prstGeom prst="rect">
            <a:avLst/>
          </a:prstGeom>
          <a:noFill/>
          <a:ln w="76200" cmpd="sng">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253" t="57005" r="59030" b="25100"/>
          <a:stretch/>
        </p:blipFill>
        <p:spPr bwMode="auto">
          <a:xfrm>
            <a:off x="2156273" y="3881824"/>
            <a:ext cx="1942214" cy="1186531"/>
          </a:xfrm>
          <a:prstGeom prst="rect">
            <a:avLst/>
          </a:prstGeom>
          <a:noFill/>
          <a:ln w="76200" cmpd="sng">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1771" t="57001" r="42186" b="25292"/>
          <a:stretch/>
        </p:blipFill>
        <p:spPr bwMode="auto">
          <a:xfrm>
            <a:off x="4165726" y="3883214"/>
            <a:ext cx="1929810" cy="1185141"/>
          </a:xfrm>
          <a:prstGeom prst="rect">
            <a:avLst/>
          </a:prstGeom>
          <a:noFill/>
          <a:ln w="76200" cmpd="sng">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p:cNvPicPr>
          <p:nvPr/>
        </p:nvPicPr>
        <p:blipFill rotWithShape="1">
          <a:blip r:embed="rId4"/>
          <a:srcRect t="1831" r="9551" b="8446"/>
          <a:stretch/>
        </p:blipFill>
        <p:spPr bwMode="auto">
          <a:xfrm>
            <a:off x="6162775" y="3881176"/>
            <a:ext cx="1929810" cy="1187179"/>
          </a:xfrm>
          <a:prstGeom prst="rect">
            <a:avLst/>
          </a:prstGeom>
          <a:noFill/>
          <a:ln w="76200" cmpd="sng">
            <a:noFill/>
            <a:miter lim="800000"/>
            <a:headEnd/>
            <a:tailEnd/>
          </a:ln>
        </p:spPr>
      </p:pic>
      <p:sp>
        <p:nvSpPr>
          <p:cNvPr id="15" name="Title 1"/>
          <p:cNvSpPr txBox="1">
            <a:spLocks/>
          </p:cNvSpPr>
          <p:nvPr/>
        </p:nvSpPr>
        <p:spPr>
          <a:xfrm>
            <a:off x="1981200" y="540675"/>
            <a:ext cx="8229600" cy="811358"/>
          </a:xfrm>
          <a:prstGeom prst="rect">
            <a:avLst/>
          </a:prstGeom>
        </p:spPr>
        <p:txBody>
          <a:bodyPr vert="horz" lIns="91440" tIns="45720" rIns="91440" bIns="45720" rtlCol="0" anchor="t">
            <a:normAutofit/>
          </a:bodyPr>
          <a:lstStyle>
            <a:lvl1pPr algn="l" defTabSz="457200" rtl="0" eaLnBrk="1" latinLnBrk="0" hangingPunct="1">
              <a:lnSpc>
                <a:spcPct val="80000"/>
              </a:lnSpc>
              <a:spcBef>
                <a:spcPct val="0"/>
              </a:spcBef>
              <a:buNone/>
              <a:defRPr sz="3200" b="1" kern="1200" cap="all">
                <a:solidFill>
                  <a:srgbClr val="7F7F7F"/>
                </a:solidFill>
                <a:effectLst/>
                <a:latin typeface="+mj-lt"/>
                <a:ea typeface="+mj-ea"/>
                <a:cs typeface="+mj-cs"/>
              </a:defRPr>
            </a:lvl1pPr>
          </a:lstStyle>
          <a:p>
            <a:pPr algn="ctr"/>
            <a:r>
              <a:rPr lang="en-US" spc="-80" dirty="0">
                <a:solidFill>
                  <a:srgbClr val="00506F"/>
                </a:solidFill>
                <a:latin typeface="Tw Cen MT"/>
                <a:cs typeface="Tw Cen MT"/>
              </a:rPr>
              <a:t>Standardizing Data Across Systems</a:t>
            </a:r>
          </a:p>
        </p:txBody>
      </p:sp>
      <p:sp>
        <p:nvSpPr>
          <p:cNvPr id="16" name="Rounded Rectangle 15"/>
          <p:cNvSpPr/>
          <p:nvPr/>
        </p:nvSpPr>
        <p:spPr bwMode="auto">
          <a:xfrm>
            <a:off x="2156272" y="5085116"/>
            <a:ext cx="1929810" cy="480031"/>
          </a:xfrm>
          <a:prstGeom prst="roundRect">
            <a:avLst>
              <a:gd name="adj" fmla="val 6097"/>
            </a:avLst>
          </a:prstGeom>
          <a:gradFill>
            <a:gsLst>
              <a:gs pos="0">
                <a:srgbClr val="00506F"/>
              </a:gs>
              <a:gs pos="100000">
                <a:srgbClr val="00506F">
                  <a:alpha val="75000"/>
                </a:srgbClr>
              </a:gs>
            </a:gsLst>
          </a:gradFill>
          <a:ln>
            <a:solidFill>
              <a:srgbClr val="00506F"/>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eaLnBrk="0" fontAlgn="base" hangingPunct="0">
              <a:spcBef>
                <a:spcPct val="0"/>
              </a:spcBef>
              <a:spcAft>
                <a:spcPct val="0"/>
              </a:spcAft>
              <a:defRPr/>
            </a:pPr>
            <a:r>
              <a:rPr kumimoji="1" lang="en-US" sz="1000" b="1" dirty="0">
                <a:solidFill>
                  <a:schemeClr val="bg1"/>
                </a:solidFill>
              </a:rPr>
              <a:t>ENHANCE OPERATIONAL EFFICIENCY</a:t>
            </a:r>
          </a:p>
        </p:txBody>
      </p:sp>
      <p:sp>
        <p:nvSpPr>
          <p:cNvPr id="17" name="Rounded Rectangle 16"/>
          <p:cNvSpPr/>
          <p:nvPr/>
        </p:nvSpPr>
        <p:spPr bwMode="auto">
          <a:xfrm>
            <a:off x="4165726" y="5085116"/>
            <a:ext cx="1929810" cy="480031"/>
          </a:xfrm>
          <a:prstGeom prst="roundRect">
            <a:avLst>
              <a:gd name="adj" fmla="val 6097"/>
            </a:avLst>
          </a:prstGeom>
          <a:gradFill>
            <a:gsLst>
              <a:gs pos="0">
                <a:srgbClr val="00506F"/>
              </a:gs>
              <a:gs pos="100000">
                <a:srgbClr val="00506F">
                  <a:alpha val="75000"/>
                </a:srgbClr>
              </a:gs>
            </a:gsLst>
          </a:gradFill>
          <a:ln>
            <a:solidFill>
              <a:srgbClr val="00506F"/>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eaLnBrk="0" fontAlgn="base" hangingPunct="0">
              <a:spcBef>
                <a:spcPct val="0"/>
              </a:spcBef>
              <a:spcAft>
                <a:spcPct val="0"/>
              </a:spcAft>
              <a:defRPr/>
            </a:pPr>
            <a:r>
              <a:rPr kumimoji="1" lang="en-US" sz="1000" b="1" dirty="0">
                <a:solidFill>
                  <a:schemeClr val="bg1"/>
                </a:solidFill>
              </a:rPr>
              <a:t>IMPROVE INTEROPERABILITY</a:t>
            </a:r>
          </a:p>
        </p:txBody>
      </p:sp>
      <p:sp>
        <p:nvSpPr>
          <p:cNvPr id="18" name="Rounded Rectangle 17"/>
          <p:cNvSpPr/>
          <p:nvPr/>
        </p:nvSpPr>
        <p:spPr bwMode="auto">
          <a:xfrm>
            <a:off x="6162775" y="5085116"/>
            <a:ext cx="1929810" cy="480031"/>
          </a:xfrm>
          <a:prstGeom prst="roundRect">
            <a:avLst>
              <a:gd name="adj" fmla="val 6097"/>
            </a:avLst>
          </a:prstGeom>
          <a:gradFill>
            <a:gsLst>
              <a:gs pos="0">
                <a:srgbClr val="00506F"/>
              </a:gs>
              <a:gs pos="100000">
                <a:srgbClr val="00506F">
                  <a:alpha val="75000"/>
                </a:srgbClr>
              </a:gs>
            </a:gsLst>
          </a:gradFill>
          <a:ln>
            <a:solidFill>
              <a:srgbClr val="00506F"/>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eaLnBrk="0" fontAlgn="base" hangingPunct="0">
              <a:spcBef>
                <a:spcPct val="0"/>
              </a:spcBef>
              <a:spcAft>
                <a:spcPct val="0"/>
              </a:spcAft>
              <a:defRPr/>
            </a:pPr>
            <a:r>
              <a:rPr kumimoji="1" lang="en-US" sz="1000" b="1" dirty="0">
                <a:solidFill>
                  <a:schemeClr val="bg1"/>
                </a:solidFill>
              </a:rPr>
              <a:t>CONTROL COSTS THROUGH REUSE</a:t>
            </a:r>
          </a:p>
        </p:txBody>
      </p:sp>
      <p:sp>
        <p:nvSpPr>
          <p:cNvPr id="19" name="Rounded Rectangle 18"/>
          <p:cNvSpPr/>
          <p:nvPr/>
        </p:nvSpPr>
        <p:spPr bwMode="auto">
          <a:xfrm>
            <a:off x="8159824" y="5085116"/>
            <a:ext cx="1929810" cy="480031"/>
          </a:xfrm>
          <a:prstGeom prst="roundRect">
            <a:avLst>
              <a:gd name="adj" fmla="val 6097"/>
            </a:avLst>
          </a:prstGeom>
          <a:gradFill>
            <a:gsLst>
              <a:gs pos="0">
                <a:srgbClr val="00506F"/>
              </a:gs>
              <a:gs pos="100000">
                <a:srgbClr val="00506F">
                  <a:alpha val="75000"/>
                </a:srgbClr>
              </a:gs>
            </a:gsLst>
          </a:gradFill>
          <a:ln>
            <a:solidFill>
              <a:srgbClr val="00506F"/>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eaLnBrk="0" fontAlgn="base" hangingPunct="0">
              <a:spcBef>
                <a:spcPct val="0"/>
              </a:spcBef>
              <a:spcAft>
                <a:spcPct val="0"/>
              </a:spcAft>
              <a:defRPr/>
            </a:pPr>
            <a:r>
              <a:rPr kumimoji="1" lang="en-US" sz="1000" b="1" dirty="0">
                <a:solidFill>
                  <a:schemeClr val="bg1"/>
                </a:solidFill>
              </a:rPr>
              <a:t>INCREASE MISSION EFFECTIVENESS</a:t>
            </a:r>
          </a:p>
        </p:txBody>
      </p:sp>
    </p:spTree>
    <p:extLst>
      <p:ext uri="{BB962C8B-B14F-4D97-AF65-F5344CB8AC3E}">
        <p14:creationId xmlns:p14="http://schemas.microsoft.com/office/powerpoint/2010/main" val="3733882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TextBox 10"/>
          <p:cNvSpPr txBox="1">
            <a:spLocks noChangeArrowheads="1"/>
          </p:cNvSpPr>
          <p:nvPr/>
        </p:nvSpPr>
        <p:spPr bwMode="auto">
          <a:xfrm>
            <a:off x="1568824" y="5961467"/>
            <a:ext cx="2053701" cy="261578"/>
          </a:xfrm>
          <a:prstGeom prst="rect">
            <a:avLst/>
          </a:prstGeom>
          <a:noFill/>
          <a:ln w="9525">
            <a:noFill/>
            <a:miter lim="800000"/>
            <a:headEnd/>
            <a:tailEnd/>
          </a:ln>
        </p:spPr>
        <p:txBody>
          <a:bodyPr wrap="none" lIns="91407" tIns="45704" rIns="91407" bIns="45704">
            <a:spAutoFit/>
          </a:bodyPr>
          <a:lstStyle/>
          <a:p>
            <a:pPr eaLnBrk="0" fontAlgn="base" hangingPunct="0">
              <a:spcBef>
                <a:spcPct val="0"/>
              </a:spcBef>
              <a:spcAft>
                <a:spcPct val="0"/>
              </a:spcAft>
            </a:pPr>
            <a:r>
              <a:rPr kumimoji="1" lang="en-US" sz="1100" dirty="0">
                <a:solidFill>
                  <a:srgbClr val="FF0000"/>
                </a:solidFill>
              </a:rPr>
              <a:t>*</a:t>
            </a:r>
            <a:r>
              <a:rPr kumimoji="1" lang="en-US" sz="1100" dirty="0">
                <a:solidFill>
                  <a:prstClr val="black"/>
                </a:solidFill>
              </a:rPr>
              <a:t> Source: Defense Science Board</a:t>
            </a:r>
          </a:p>
        </p:txBody>
      </p:sp>
      <p:pic>
        <p:nvPicPr>
          <p:cNvPr id="81925" name="Picture 9"/>
          <p:cNvPicPr>
            <a:picLocks noChangeAspect="1"/>
          </p:cNvPicPr>
          <p:nvPr/>
        </p:nvPicPr>
        <p:blipFill>
          <a:blip r:embed="rId3"/>
          <a:srcRect/>
          <a:stretch>
            <a:fillRect/>
          </a:stretch>
        </p:blipFill>
        <p:spPr bwMode="auto">
          <a:xfrm>
            <a:off x="1658475" y="3623976"/>
            <a:ext cx="2882710" cy="1595644"/>
          </a:xfrm>
          <a:prstGeom prst="rect">
            <a:avLst/>
          </a:prstGeom>
          <a:noFill/>
          <a:ln w="12700" cmpd="sng">
            <a:solidFill>
              <a:srgbClr val="C0C0C0"/>
            </a:solidFill>
          </a:ln>
        </p:spPr>
      </p:pic>
      <p:pic>
        <p:nvPicPr>
          <p:cNvPr id="81927" name="Picture 4"/>
          <p:cNvPicPr>
            <a:picLocks noChangeAspect="1"/>
          </p:cNvPicPr>
          <p:nvPr/>
        </p:nvPicPr>
        <p:blipFill>
          <a:blip r:embed="rId4"/>
          <a:srcRect b="19341"/>
          <a:stretch>
            <a:fillRect/>
          </a:stretch>
        </p:blipFill>
        <p:spPr bwMode="auto">
          <a:xfrm>
            <a:off x="1658475" y="1239595"/>
            <a:ext cx="2882710" cy="1568028"/>
          </a:xfrm>
          <a:prstGeom prst="rect">
            <a:avLst/>
          </a:prstGeom>
          <a:noFill/>
          <a:ln w="12700" cmpd="sng">
            <a:solidFill>
              <a:srgbClr val="C0C0C0"/>
            </a:solidFill>
          </a:ln>
        </p:spPr>
      </p:pic>
      <p:pic>
        <p:nvPicPr>
          <p:cNvPr id="81929" name="Picture 5"/>
          <p:cNvPicPr>
            <a:picLocks noChangeAspect="1"/>
          </p:cNvPicPr>
          <p:nvPr/>
        </p:nvPicPr>
        <p:blipFill>
          <a:blip r:embed="rId5"/>
          <a:srcRect/>
          <a:stretch>
            <a:fillRect/>
          </a:stretch>
        </p:blipFill>
        <p:spPr bwMode="auto">
          <a:xfrm>
            <a:off x="7654174" y="1239883"/>
            <a:ext cx="2882710" cy="1567740"/>
          </a:xfrm>
          <a:prstGeom prst="rect">
            <a:avLst/>
          </a:prstGeom>
          <a:noFill/>
          <a:ln w="12700" cmpd="sng">
            <a:solidFill>
              <a:srgbClr val="C0C0C0"/>
            </a:solidFill>
          </a:ln>
        </p:spPr>
      </p:pic>
      <p:pic>
        <p:nvPicPr>
          <p:cNvPr id="81931" name="Picture 11"/>
          <p:cNvPicPr>
            <a:picLocks noChangeAspect="1"/>
          </p:cNvPicPr>
          <p:nvPr/>
        </p:nvPicPr>
        <p:blipFill>
          <a:blip r:embed="rId6"/>
          <a:srcRect/>
          <a:stretch>
            <a:fillRect/>
          </a:stretch>
        </p:blipFill>
        <p:spPr bwMode="auto">
          <a:xfrm>
            <a:off x="4658475" y="1239883"/>
            <a:ext cx="2882710" cy="1567740"/>
          </a:xfrm>
          <a:prstGeom prst="rect">
            <a:avLst/>
          </a:prstGeom>
          <a:noFill/>
          <a:ln w="12700" cmpd="sng">
            <a:solidFill>
              <a:srgbClr val="C0C0C0"/>
            </a:solidFill>
          </a:ln>
        </p:spPr>
      </p:pic>
      <p:pic>
        <p:nvPicPr>
          <p:cNvPr id="81933" name="Picture 16"/>
          <p:cNvPicPr>
            <a:picLocks noChangeAspect="1"/>
          </p:cNvPicPr>
          <p:nvPr/>
        </p:nvPicPr>
        <p:blipFill>
          <a:blip r:embed="rId7"/>
          <a:srcRect/>
          <a:stretch>
            <a:fillRect/>
          </a:stretch>
        </p:blipFill>
        <p:spPr bwMode="auto">
          <a:xfrm>
            <a:off x="4658475" y="3620278"/>
            <a:ext cx="2882711" cy="1599342"/>
          </a:xfrm>
          <a:prstGeom prst="rect">
            <a:avLst/>
          </a:prstGeom>
          <a:noFill/>
          <a:ln w="12700" cmpd="sng">
            <a:solidFill>
              <a:srgbClr val="C0C0C0"/>
            </a:solidFill>
          </a:ln>
        </p:spPr>
      </p:pic>
      <p:pic>
        <p:nvPicPr>
          <p:cNvPr id="81936" name="Picture 6" descr="http://ipad2sales.com/wp-content/uploads/2010/12/ipad-2.jpg"/>
          <p:cNvPicPr>
            <a:picLocks noChangeAspect="1" noChangeArrowheads="1"/>
          </p:cNvPicPr>
          <p:nvPr/>
        </p:nvPicPr>
        <p:blipFill>
          <a:blip r:embed="rId8"/>
          <a:srcRect/>
          <a:stretch>
            <a:fillRect/>
          </a:stretch>
        </p:blipFill>
        <p:spPr bwMode="auto">
          <a:xfrm>
            <a:off x="7654174" y="3623978"/>
            <a:ext cx="2882710" cy="1595643"/>
          </a:xfrm>
          <a:prstGeom prst="rect">
            <a:avLst/>
          </a:prstGeom>
          <a:noFill/>
          <a:ln w="12700" cmpd="sng">
            <a:solidFill>
              <a:srgbClr val="C0C0C0"/>
            </a:solidFill>
          </a:ln>
        </p:spPr>
      </p:pic>
      <p:sp>
        <p:nvSpPr>
          <p:cNvPr id="24" name="Slide Number Placeholder 41"/>
          <p:cNvSpPr txBox="1">
            <a:spLocks/>
          </p:cNvSpPr>
          <p:nvPr/>
        </p:nvSpPr>
        <p:spPr>
          <a:xfrm>
            <a:off x="5070442" y="6371823"/>
            <a:ext cx="2133600" cy="365125"/>
          </a:xfrm>
          <a:prstGeom prst="rect">
            <a:avLst/>
          </a:prstGeom>
        </p:spPr>
        <p:txBody>
          <a:bodyPr vert="horz" lIns="91440" tIns="45720" rIns="91440" bIns="45720" rtlCol="0" anchor="t" anchorCtr="0"/>
          <a:lstStyle>
            <a:defPPr>
              <a:defRPr lang="en-US"/>
            </a:defPPr>
            <a:lvl1pPr algn="ctr">
              <a:defRPr sz="1200">
                <a:solidFill>
                  <a:srgbClr val="1F497D"/>
                </a:solidFill>
              </a:defRPr>
            </a:lvl1pPr>
          </a:lstStyle>
          <a:p>
            <a:fld id="{6E6030FC-FB78-5E4D-92EA-5D9433591EA9}" type="slidenum">
              <a:rPr lang="en-US"/>
              <a:pPr/>
              <a:t>22</a:t>
            </a:fld>
            <a:endParaRPr lang="en-US" dirty="0"/>
          </a:p>
        </p:txBody>
      </p:sp>
      <p:sp>
        <p:nvSpPr>
          <p:cNvPr id="25" name="Title 1"/>
          <p:cNvSpPr txBox="1">
            <a:spLocks/>
          </p:cNvSpPr>
          <p:nvPr/>
        </p:nvSpPr>
        <p:spPr>
          <a:xfrm>
            <a:off x="1981200" y="540675"/>
            <a:ext cx="8229600" cy="811358"/>
          </a:xfrm>
          <a:prstGeom prst="rect">
            <a:avLst/>
          </a:prstGeom>
        </p:spPr>
        <p:txBody>
          <a:bodyPr vert="horz" lIns="91440" tIns="45720" rIns="91440" bIns="45720" rtlCol="0" anchor="t">
            <a:normAutofit/>
          </a:bodyPr>
          <a:lstStyle>
            <a:lvl1pPr algn="l" defTabSz="457200" rtl="0" eaLnBrk="1" latinLnBrk="0" hangingPunct="1">
              <a:lnSpc>
                <a:spcPct val="80000"/>
              </a:lnSpc>
              <a:spcBef>
                <a:spcPct val="0"/>
              </a:spcBef>
              <a:buNone/>
              <a:defRPr sz="3200" b="1" kern="1200" cap="all">
                <a:solidFill>
                  <a:srgbClr val="7F7F7F"/>
                </a:solidFill>
                <a:effectLst/>
                <a:latin typeface="+mj-lt"/>
                <a:ea typeface="+mj-ea"/>
                <a:cs typeface="+mj-cs"/>
              </a:defRPr>
            </a:lvl1pPr>
          </a:lstStyle>
          <a:p>
            <a:pPr algn="ctr"/>
            <a:r>
              <a:rPr lang="en-US" spc="-80" dirty="0">
                <a:solidFill>
                  <a:srgbClr val="00506F"/>
                </a:solidFill>
                <a:latin typeface="Tw Cen MT"/>
                <a:cs typeface="Tw Cen MT"/>
              </a:rPr>
              <a:t>Current DOD IT ENVIRONMENT</a:t>
            </a:r>
          </a:p>
        </p:txBody>
      </p:sp>
      <p:sp>
        <p:nvSpPr>
          <p:cNvPr id="19" name="Rounded Rectangle 18"/>
          <p:cNvSpPr/>
          <p:nvPr/>
        </p:nvSpPr>
        <p:spPr bwMode="auto">
          <a:xfrm>
            <a:off x="1658475" y="2852871"/>
            <a:ext cx="2882710" cy="614199"/>
          </a:xfrm>
          <a:prstGeom prst="roundRect">
            <a:avLst>
              <a:gd name="adj" fmla="val 6097"/>
            </a:avLst>
          </a:prstGeom>
          <a:gradFill>
            <a:gsLst>
              <a:gs pos="0">
                <a:srgbClr val="C0C0C0"/>
              </a:gs>
              <a:gs pos="100000">
                <a:srgbClr val="DBDBDB">
                  <a:alpha val="75000"/>
                </a:srgbClr>
              </a:gs>
            </a:gsLs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eaLnBrk="0" fontAlgn="base" hangingPunct="0">
              <a:spcBef>
                <a:spcPct val="0"/>
              </a:spcBef>
              <a:spcAft>
                <a:spcPct val="0"/>
              </a:spcAft>
              <a:defRPr/>
            </a:pPr>
            <a:r>
              <a:rPr kumimoji="1" lang="en-US" sz="1000" b="1" dirty="0">
                <a:solidFill>
                  <a:prstClr val="black"/>
                </a:solidFill>
              </a:rPr>
              <a:t>Hundreds of sub-optimal data centers and networks incur </a:t>
            </a:r>
            <a:r>
              <a:rPr kumimoji="1" lang="en-US" sz="1000" b="1" dirty="0">
                <a:solidFill>
                  <a:srgbClr val="FF0000"/>
                </a:solidFill>
              </a:rPr>
              <a:t>unnecessary costs</a:t>
            </a:r>
          </a:p>
        </p:txBody>
      </p:sp>
      <p:sp>
        <p:nvSpPr>
          <p:cNvPr id="20" name="Rounded Rectangle 19"/>
          <p:cNvSpPr/>
          <p:nvPr/>
        </p:nvSpPr>
        <p:spPr bwMode="auto">
          <a:xfrm>
            <a:off x="4658475" y="2852871"/>
            <a:ext cx="2882710" cy="614199"/>
          </a:xfrm>
          <a:prstGeom prst="roundRect">
            <a:avLst>
              <a:gd name="adj" fmla="val 6097"/>
            </a:avLst>
          </a:prstGeom>
          <a:gradFill>
            <a:gsLst>
              <a:gs pos="0">
                <a:srgbClr val="C0C0C0"/>
              </a:gs>
              <a:gs pos="100000">
                <a:srgbClr val="DBDBDB">
                  <a:alpha val="75000"/>
                </a:srgbClr>
              </a:gs>
            </a:gsLs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eaLnBrk="0" fontAlgn="base" hangingPunct="0">
              <a:spcBef>
                <a:spcPct val="0"/>
              </a:spcBef>
              <a:spcAft>
                <a:spcPct val="0"/>
              </a:spcAft>
              <a:defRPr/>
            </a:pPr>
            <a:r>
              <a:rPr kumimoji="1" lang="en-US" sz="1000" b="1" dirty="0">
                <a:solidFill>
                  <a:srgbClr val="FF0000"/>
                </a:solidFill>
              </a:rPr>
              <a:t>Limited interoperability </a:t>
            </a:r>
            <a:r>
              <a:rPr kumimoji="1" lang="en-US" sz="1000" b="1" dirty="0">
                <a:solidFill>
                  <a:prstClr val="black"/>
                </a:solidFill>
              </a:rPr>
              <a:t>reduces information sharing and mission collaboration</a:t>
            </a:r>
            <a:endParaRPr kumimoji="1" lang="en-US" sz="1000" b="1" dirty="0">
              <a:solidFill>
                <a:srgbClr val="FF0000"/>
              </a:solidFill>
            </a:endParaRPr>
          </a:p>
        </p:txBody>
      </p:sp>
      <p:sp>
        <p:nvSpPr>
          <p:cNvPr id="26" name="Rounded Rectangle 25"/>
          <p:cNvSpPr/>
          <p:nvPr/>
        </p:nvSpPr>
        <p:spPr bwMode="auto">
          <a:xfrm>
            <a:off x="7654174" y="2852871"/>
            <a:ext cx="2882710" cy="614199"/>
          </a:xfrm>
          <a:prstGeom prst="roundRect">
            <a:avLst>
              <a:gd name="adj" fmla="val 6097"/>
            </a:avLst>
          </a:prstGeom>
          <a:gradFill>
            <a:gsLst>
              <a:gs pos="0">
                <a:srgbClr val="C0C0C0"/>
              </a:gs>
              <a:gs pos="100000">
                <a:srgbClr val="DBDBDB">
                  <a:alpha val="75000"/>
                </a:srgbClr>
              </a:gs>
            </a:gsLs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eaLnBrk="0" fontAlgn="base" hangingPunct="0">
              <a:spcBef>
                <a:spcPct val="0"/>
              </a:spcBef>
              <a:spcAft>
                <a:spcPct val="0"/>
              </a:spcAft>
              <a:defRPr/>
            </a:pPr>
            <a:r>
              <a:rPr kumimoji="1" lang="en-US" sz="1000" b="1" dirty="0">
                <a:solidFill>
                  <a:prstClr val="black"/>
                </a:solidFill>
              </a:rPr>
              <a:t>Increasing demand for </a:t>
            </a:r>
            <a:r>
              <a:rPr kumimoji="1" lang="en-US" sz="1000" b="1" dirty="0">
                <a:solidFill>
                  <a:srgbClr val="FF0000"/>
                </a:solidFill>
              </a:rPr>
              <a:t>new technology </a:t>
            </a:r>
            <a:r>
              <a:rPr kumimoji="1" lang="en-US" sz="1000" b="1" dirty="0">
                <a:solidFill>
                  <a:prstClr val="black"/>
                </a:solidFill>
              </a:rPr>
              <a:t>on </a:t>
            </a:r>
            <a:r>
              <a:rPr kumimoji="1" lang="en-US" sz="1000" b="1" dirty="0">
                <a:solidFill>
                  <a:srgbClr val="FF0000"/>
                </a:solidFill>
              </a:rPr>
              <a:t>rapidly</a:t>
            </a:r>
            <a:r>
              <a:rPr kumimoji="1" lang="en-US" sz="1000" b="1" dirty="0">
                <a:solidFill>
                  <a:prstClr val="black"/>
                </a:solidFill>
              </a:rPr>
              <a:t> evolving devices</a:t>
            </a:r>
          </a:p>
        </p:txBody>
      </p:sp>
      <p:sp>
        <p:nvSpPr>
          <p:cNvPr id="27" name="Rounded Rectangle 26"/>
          <p:cNvSpPr/>
          <p:nvPr/>
        </p:nvSpPr>
        <p:spPr bwMode="auto">
          <a:xfrm>
            <a:off x="1658475" y="5260473"/>
            <a:ext cx="2882710" cy="614199"/>
          </a:xfrm>
          <a:prstGeom prst="roundRect">
            <a:avLst>
              <a:gd name="adj" fmla="val 6097"/>
            </a:avLst>
          </a:prstGeom>
          <a:gradFill>
            <a:gsLst>
              <a:gs pos="0">
                <a:srgbClr val="C0C0C0"/>
              </a:gs>
              <a:gs pos="100000">
                <a:srgbClr val="DBDBDB">
                  <a:alpha val="75000"/>
                </a:srgbClr>
              </a:gs>
            </a:gsLs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eaLnBrk="0" fontAlgn="base" hangingPunct="0">
              <a:spcBef>
                <a:spcPct val="0"/>
              </a:spcBef>
              <a:spcAft>
                <a:spcPct val="0"/>
              </a:spcAft>
              <a:defRPr/>
            </a:pPr>
            <a:r>
              <a:rPr kumimoji="1" lang="en-US" sz="1000" b="1" dirty="0">
                <a:solidFill>
                  <a:prstClr val="black"/>
                </a:solidFill>
              </a:rPr>
              <a:t>IT Programs average </a:t>
            </a:r>
            <a:r>
              <a:rPr kumimoji="1" lang="en-US" sz="1000" b="1" dirty="0">
                <a:solidFill>
                  <a:srgbClr val="FF0000"/>
                </a:solidFill>
              </a:rPr>
              <a:t>81 Months* </a:t>
            </a:r>
            <a:r>
              <a:rPr kumimoji="1" lang="en-US" sz="1000" b="1" dirty="0">
                <a:solidFill>
                  <a:prstClr val="black"/>
                </a:solidFill>
              </a:rPr>
              <a:t>– cannot rapidly and efficiently field new technology to meet warfighter needs </a:t>
            </a:r>
          </a:p>
        </p:txBody>
      </p:sp>
      <p:sp>
        <p:nvSpPr>
          <p:cNvPr id="28" name="Rounded Rectangle 27"/>
          <p:cNvSpPr/>
          <p:nvPr/>
        </p:nvSpPr>
        <p:spPr bwMode="auto">
          <a:xfrm>
            <a:off x="4658475" y="5260473"/>
            <a:ext cx="2882710" cy="614199"/>
          </a:xfrm>
          <a:prstGeom prst="roundRect">
            <a:avLst>
              <a:gd name="adj" fmla="val 6097"/>
            </a:avLst>
          </a:prstGeom>
          <a:gradFill>
            <a:gsLst>
              <a:gs pos="0">
                <a:srgbClr val="C0C0C0"/>
              </a:gs>
              <a:gs pos="100000">
                <a:srgbClr val="DBDBDB">
                  <a:alpha val="75000"/>
                </a:srgbClr>
              </a:gs>
            </a:gsLs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eaLnBrk="0" fontAlgn="base" hangingPunct="0">
              <a:spcBef>
                <a:spcPct val="0"/>
              </a:spcBef>
              <a:spcAft>
                <a:spcPct val="0"/>
              </a:spcAft>
              <a:defRPr/>
            </a:pPr>
            <a:r>
              <a:rPr kumimoji="1" lang="en-US" sz="1000" b="1" dirty="0">
                <a:solidFill>
                  <a:srgbClr val="FF0000"/>
                </a:solidFill>
              </a:rPr>
              <a:t>Cyber security vulnerabilities </a:t>
            </a:r>
            <a:r>
              <a:rPr kumimoji="1" lang="en-US" sz="1000" b="1" dirty="0">
                <a:solidFill>
                  <a:prstClr val="black"/>
                </a:solidFill>
              </a:rPr>
              <a:t>threaten to exploit classified information and endanger our national security </a:t>
            </a:r>
          </a:p>
        </p:txBody>
      </p:sp>
      <p:sp>
        <p:nvSpPr>
          <p:cNvPr id="29" name="Rounded Rectangle 28"/>
          <p:cNvSpPr/>
          <p:nvPr/>
        </p:nvSpPr>
        <p:spPr bwMode="auto">
          <a:xfrm>
            <a:off x="7654174" y="5256976"/>
            <a:ext cx="2882710" cy="614199"/>
          </a:xfrm>
          <a:prstGeom prst="roundRect">
            <a:avLst>
              <a:gd name="adj" fmla="val 6097"/>
            </a:avLst>
          </a:prstGeom>
          <a:gradFill>
            <a:gsLst>
              <a:gs pos="0">
                <a:srgbClr val="C0C0C0"/>
              </a:gs>
              <a:gs pos="100000">
                <a:srgbClr val="DBDBDB">
                  <a:alpha val="75000"/>
                </a:srgbClr>
              </a:gs>
            </a:gsLs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eaLnBrk="0" fontAlgn="base" hangingPunct="0">
              <a:spcBef>
                <a:spcPct val="0"/>
              </a:spcBef>
              <a:spcAft>
                <a:spcPct val="0"/>
              </a:spcAft>
              <a:defRPr/>
            </a:pPr>
            <a:r>
              <a:rPr kumimoji="1" lang="en-US" sz="1000" b="1" dirty="0">
                <a:solidFill>
                  <a:prstClr val="black"/>
                </a:solidFill>
              </a:rPr>
              <a:t>Current IT delivery process hinders our ability to take advantage of </a:t>
            </a:r>
            <a:r>
              <a:rPr kumimoji="1" lang="en-US" sz="1000" b="1" dirty="0">
                <a:solidFill>
                  <a:srgbClr val="FF0000"/>
                </a:solidFill>
              </a:rPr>
              <a:t>new commercial technology</a:t>
            </a:r>
          </a:p>
        </p:txBody>
      </p:sp>
    </p:spTree>
    <p:extLst>
      <p:ext uri="{BB962C8B-B14F-4D97-AF65-F5344CB8AC3E}">
        <p14:creationId xmlns:p14="http://schemas.microsoft.com/office/powerpoint/2010/main" val="130606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pc="-80" dirty="0">
                <a:solidFill>
                  <a:srgbClr val="00506F"/>
                </a:solidFill>
                <a:latin typeface="Tw Cen MT"/>
                <a:cs typeface="Tw Cen MT"/>
              </a:rPr>
              <a:t>DoD Information sharing Needs</a:t>
            </a:r>
            <a:endParaRPr lang="en-US" dirty="0"/>
          </a:p>
        </p:txBody>
      </p:sp>
      <p:sp>
        <p:nvSpPr>
          <p:cNvPr id="3" name="Content Placeholder 2"/>
          <p:cNvSpPr>
            <a:spLocks noGrp="1"/>
          </p:cNvSpPr>
          <p:nvPr>
            <p:ph sz="quarter" idx="11"/>
          </p:nvPr>
        </p:nvSpPr>
        <p:spPr>
          <a:xfrm>
            <a:off x="1684325" y="1615025"/>
            <a:ext cx="8229600" cy="5046601"/>
          </a:xfrm>
        </p:spPr>
        <p:txBody>
          <a:bodyPr/>
          <a:lstStyle/>
          <a:p>
            <a:pPr marL="0" indent="0">
              <a:buNone/>
            </a:pPr>
            <a:r>
              <a:rPr lang="en-US" dirty="0"/>
              <a:t>An information sharing approach that:</a:t>
            </a:r>
          </a:p>
          <a:p>
            <a:r>
              <a:rPr lang="en-US" sz="2400" dirty="0"/>
              <a:t>Supports Joint, Interagency &amp; Mission Partner sharing</a:t>
            </a:r>
          </a:p>
          <a:p>
            <a:r>
              <a:rPr lang="en-US" sz="2400" dirty="0"/>
              <a:t>Aligns with whole-of-government approach</a:t>
            </a:r>
          </a:p>
          <a:p>
            <a:r>
              <a:rPr lang="en-US" sz="2400" dirty="0"/>
              <a:t>Supports the way we operate</a:t>
            </a:r>
          </a:p>
          <a:p>
            <a:r>
              <a:rPr lang="en-US" sz="2400" dirty="0"/>
              <a:t>Is data-centric</a:t>
            </a:r>
          </a:p>
          <a:p>
            <a:r>
              <a:rPr lang="en-US" sz="2400" dirty="0"/>
              <a:t>Allows agile implementation</a:t>
            </a:r>
          </a:p>
          <a:p>
            <a:r>
              <a:rPr lang="en-US" sz="2400" dirty="0"/>
              <a:t>Is easily </a:t>
            </a:r>
            <a:r>
              <a:rPr lang="en-US" sz="2400" dirty="0" err="1"/>
              <a:t>composable</a:t>
            </a:r>
            <a:r>
              <a:rPr lang="en-US" sz="2400" dirty="0"/>
              <a:t> and scalable</a:t>
            </a:r>
          </a:p>
          <a:p>
            <a:r>
              <a:rPr lang="en-US" sz="2400" dirty="0"/>
              <a:t>Accommodates a diverse user community</a:t>
            </a:r>
          </a:p>
          <a:p>
            <a:r>
              <a:rPr lang="en-US" sz="2400" dirty="0"/>
              <a:t>Anticipates and plans for unanticipated users</a:t>
            </a:r>
          </a:p>
          <a:p>
            <a:endParaRPr lang="en-US" sz="2400" dirty="0"/>
          </a:p>
        </p:txBody>
      </p:sp>
      <p:pic>
        <p:nvPicPr>
          <p:cNvPr id="6" name="Picture 6" descr="http://usarmy.vo.llnwd.net/e2/c/images/2011/09/08/219101/siz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1470" y="812473"/>
            <a:ext cx="1981200" cy="13508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imagingeconomics.com/issues/images/2011-07/2011-07_07-01.jpg"/>
          <p:cNvPicPr>
            <a:picLocks noChangeAspect="1" noChangeArrowheads="1"/>
          </p:cNvPicPr>
          <p:nvPr/>
        </p:nvPicPr>
        <p:blipFill>
          <a:blip r:embed="rId4" cstate="print"/>
          <a:srcRect/>
          <a:stretch>
            <a:fillRect/>
          </a:stretch>
        </p:blipFill>
        <p:spPr bwMode="auto">
          <a:xfrm>
            <a:off x="7198518" y="3057169"/>
            <a:ext cx="2021682" cy="1437641"/>
          </a:xfrm>
          <a:prstGeom prst="rect">
            <a:avLst/>
          </a:prstGeom>
          <a:noFill/>
        </p:spPr>
      </p:pic>
      <p:pic>
        <p:nvPicPr>
          <p:cNvPr id="8" name="Picture 2" descr="http://upload.wikimedia.org/wikipedia/commons/thumb/3/32/Lego_Color_Bricks.jpg/800px-Lego_Color_Brick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8011" y="4720025"/>
            <a:ext cx="2049830" cy="137160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1"/>
          <p:cNvSpPr txBox="1">
            <a:spLocks/>
          </p:cNvSpPr>
          <p:nvPr/>
        </p:nvSpPr>
        <p:spPr>
          <a:xfrm>
            <a:off x="5070442" y="6502449"/>
            <a:ext cx="2133600" cy="365125"/>
          </a:xfrm>
          <a:prstGeom prst="rect">
            <a:avLst/>
          </a:prstGeom>
        </p:spPr>
        <p:txBody>
          <a:bodyPr vert="horz" lIns="91440" tIns="45720" rIns="91440" bIns="45720" rtlCol="0" anchor="t" anchorCtr="0"/>
          <a:lstStyle>
            <a:defPPr>
              <a:defRPr lang="en-US"/>
            </a:defPPr>
            <a:lvl1pPr algn="ctr">
              <a:defRPr sz="1200">
                <a:solidFill>
                  <a:srgbClr val="1F497D"/>
                </a:solidFill>
              </a:defRPr>
            </a:lvl1pPr>
          </a:lstStyle>
          <a:p>
            <a:fld id="{6E6030FC-FB78-5E4D-92EA-5D9433591EA9}" type="slidenum">
              <a:rPr lang="en-US"/>
              <a:pPr/>
              <a:t>23</a:t>
            </a:fld>
            <a:endParaRPr lang="en-US" dirty="0"/>
          </a:p>
        </p:txBody>
      </p:sp>
    </p:spTree>
    <p:extLst>
      <p:ext uri="{BB962C8B-B14F-4D97-AF65-F5344CB8AC3E}">
        <p14:creationId xmlns:p14="http://schemas.microsoft.com/office/powerpoint/2010/main" val="2319842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38400" y="396291"/>
            <a:ext cx="7396162" cy="1143000"/>
          </a:xfrm>
          <a:prstGeom prst="rect">
            <a:avLst/>
          </a:prstGeom>
        </p:spPr>
        <p:txBody>
          <a:bodyPr vert="horz" lIns="91440" tIns="45720" rIns="91440" bIns="45720" rtlCol="0" anchor="t">
            <a:noAutofit/>
          </a:bodyPr>
          <a:lstStyle>
            <a:lvl1pPr algn="l" defTabSz="457200" rtl="0" eaLnBrk="1" latinLnBrk="0" hangingPunct="1">
              <a:lnSpc>
                <a:spcPct val="80000"/>
              </a:lnSpc>
              <a:spcBef>
                <a:spcPct val="0"/>
              </a:spcBef>
              <a:buNone/>
              <a:defRPr sz="3200" b="1" kern="1200" cap="all">
                <a:solidFill>
                  <a:srgbClr val="7F7F7F"/>
                </a:solidFill>
                <a:effectLst/>
                <a:latin typeface="+mj-lt"/>
                <a:ea typeface="+mj-ea"/>
                <a:cs typeface="+mj-cs"/>
              </a:defRPr>
            </a:lvl1pPr>
          </a:lstStyle>
          <a:p>
            <a:pPr algn="ctr"/>
            <a:r>
              <a:rPr lang="en-US" spc="-80" dirty="0">
                <a:solidFill>
                  <a:srgbClr val="00506F"/>
                </a:solidFill>
                <a:latin typeface="Tw Cen MT"/>
                <a:cs typeface="Tw Cen MT"/>
              </a:rPr>
              <a:t>DoD</a:t>
            </a:r>
            <a:r>
              <a:rPr lang="en-US" dirty="0">
                <a:solidFill>
                  <a:schemeClr val="tx1"/>
                </a:solidFill>
                <a:ea typeface="ＭＳ Ｐゴシック" pitchFamily="34" charset="-128"/>
              </a:rPr>
              <a:t> </a:t>
            </a:r>
            <a:r>
              <a:rPr lang="en-US" spc="-80" dirty="0">
                <a:solidFill>
                  <a:srgbClr val="00506F"/>
                </a:solidFill>
                <a:latin typeface="Tw Cen MT"/>
                <a:cs typeface="Tw Cen MT"/>
              </a:rPr>
              <a:t>Information</a:t>
            </a:r>
            <a:r>
              <a:rPr lang="en-US" spc="-80" dirty="0">
                <a:solidFill>
                  <a:schemeClr val="tx1"/>
                </a:solidFill>
              </a:rPr>
              <a:t> </a:t>
            </a:r>
            <a:r>
              <a:rPr lang="en-US" spc="-80" dirty="0">
                <a:solidFill>
                  <a:srgbClr val="00506F"/>
                </a:solidFill>
                <a:latin typeface="Tw Cen MT"/>
                <a:cs typeface="Tw Cen MT"/>
              </a:rPr>
              <a:t>Sharing</a:t>
            </a:r>
            <a:r>
              <a:rPr lang="en-US" spc="-80" dirty="0">
                <a:solidFill>
                  <a:schemeClr val="tx1"/>
                </a:solidFill>
              </a:rPr>
              <a:t> </a:t>
            </a:r>
            <a:r>
              <a:rPr lang="en-US" spc="-80" dirty="0">
                <a:solidFill>
                  <a:srgbClr val="00506F"/>
                </a:solidFill>
                <a:latin typeface="Tw Cen MT"/>
                <a:cs typeface="Tw Cen MT"/>
              </a:rPr>
              <a:t>Overview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318" y="4110778"/>
            <a:ext cx="3619598" cy="219932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773" y="1454817"/>
            <a:ext cx="3738970" cy="2552739"/>
          </a:xfrm>
          <a:prstGeom prst="rect">
            <a:avLst/>
          </a:prstGeom>
        </p:spPr>
      </p:pic>
      <p:sp>
        <p:nvSpPr>
          <p:cNvPr id="8" name="Rectangle 3"/>
          <p:cNvSpPr>
            <a:spLocks noChangeArrowheads="1"/>
          </p:cNvSpPr>
          <p:nvPr/>
        </p:nvSpPr>
        <p:spPr bwMode="auto">
          <a:xfrm>
            <a:off x="6437710" y="1999523"/>
            <a:ext cx="2734535" cy="1010412"/>
          </a:xfrm>
          <a:prstGeom prst="rect">
            <a:avLst/>
          </a:prstGeom>
          <a:gradFill>
            <a:gsLst>
              <a:gs pos="0">
                <a:srgbClr val="00506F"/>
              </a:gs>
              <a:gs pos="100000">
                <a:srgbClr val="006B95"/>
              </a:gs>
            </a:gsLst>
          </a:gradFill>
          <a:ln>
            <a:solidFill>
              <a:srgbClr val="00506F"/>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a:r>
              <a:rPr lang="en-GB" sz="1400" b="1" dirty="0">
                <a:solidFill>
                  <a:schemeClr val="bg1"/>
                </a:solidFill>
              </a:rPr>
              <a:t>Enable Data to</a:t>
            </a:r>
          </a:p>
          <a:p>
            <a:pPr algn="ctr"/>
            <a:r>
              <a:rPr lang="en-GB" sz="1400" b="1" dirty="0">
                <a:solidFill>
                  <a:schemeClr val="bg1"/>
                </a:solidFill>
              </a:rPr>
              <a:t>Be Trusted</a:t>
            </a:r>
          </a:p>
        </p:txBody>
      </p:sp>
      <p:sp>
        <p:nvSpPr>
          <p:cNvPr id="9" name="Rectangle 4"/>
          <p:cNvSpPr>
            <a:spLocks noChangeArrowheads="1"/>
          </p:cNvSpPr>
          <p:nvPr/>
        </p:nvSpPr>
        <p:spPr bwMode="auto">
          <a:xfrm>
            <a:off x="7804977" y="909285"/>
            <a:ext cx="2734535" cy="1010412"/>
          </a:xfrm>
          <a:prstGeom prst="rect">
            <a:avLst/>
          </a:prstGeom>
          <a:gradFill>
            <a:gsLst>
              <a:gs pos="0">
                <a:srgbClr val="00506F"/>
              </a:gs>
              <a:gs pos="100000">
                <a:srgbClr val="006B95"/>
              </a:gs>
            </a:gsLst>
          </a:gradFill>
          <a:ln>
            <a:solidFill>
              <a:srgbClr val="00506F"/>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a:r>
              <a:rPr lang="en-GB" sz="1400" b="1" dirty="0">
                <a:solidFill>
                  <a:schemeClr val="bg1"/>
                </a:solidFill>
              </a:rPr>
              <a:t>Make Data</a:t>
            </a:r>
          </a:p>
          <a:p>
            <a:pPr algn="ctr"/>
            <a:r>
              <a:rPr lang="en-GB" sz="1400" b="1" dirty="0">
                <a:solidFill>
                  <a:schemeClr val="bg1"/>
                </a:solidFill>
              </a:rPr>
              <a:t>Interoperable</a:t>
            </a:r>
          </a:p>
        </p:txBody>
      </p:sp>
      <p:sp>
        <p:nvSpPr>
          <p:cNvPr id="10" name="Rectangle 6"/>
          <p:cNvSpPr>
            <a:spLocks noChangeArrowheads="1"/>
          </p:cNvSpPr>
          <p:nvPr/>
        </p:nvSpPr>
        <p:spPr bwMode="auto">
          <a:xfrm>
            <a:off x="3832881" y="4200029"/>
            <a:ext cx="2734535" cy="1010412"/>
          </a:xfrm>
          <a:prstGeom prst="rect">
            <a:avLst/>
          </a:prstGeom>
          <a:gradFill>
            <a:gsLst>
              <a:gs pos="0">
                <a:srgbClr val="00506F"/>
              </a:gs>
              <a:gs pos="100000">
                <a:srgbClr val="006B95"/>
              </a:gs>
            </a:gsLst>
          </a:gradFill>
          <a:ln>
            <a:solidFill>
              <a:srgbClr val="00506F"/>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a:r>
              <a:rPr lang="en-GB" sz="1400" b="1" dirty="0">
                <a:solidFill>
                  <a:schemeClr val="bg1"/>
                </a:solidFill>
              </a:rPr>
              <a:t>Make Data</a:t>
            </a:r>
          </a:p>
          <a:p>
            <a:pPr algn="ctr"/>
            <a:r>
              <a:rPr lang="en-GB" sz="1400" b="1" dirty="0">
                <a:solidFill>
                  <a:schemeClr val="bg1"/>
                </a:solidFill>
              </a:rPr>
              <a:t>Accessible</a:t>
            </a:r>
          </a:p>
        </p:txBody>
      </p:sp>
      <p:sp>
        <p:nvSpPr>
          <p:cNvPr id="11" name="Rectangle 7"/>
          <p:cNvSpPr>
            <a:spLocks noChangeArrowheads="1"/>
          </p:cNvSpPr>
          <p:nvPr/>
        </p:nvSpPr>
        <p:spPr bwMode="auto">
          <a:xfrm>
            <a:off x="5200148" y="3100365"/>
            <a:ext cx="2734535" cy="1010412"/>
          </a:xfrm>
          <a:prstGeom prst="rect">
            <a:avLst/>
          </a:prstGeom>
          <a:gradFill>
            <a:gsLst>
              <a:gs pos="0">
                <a:srgbClr val="00506F"/>
              </a:gs>
              <a:gs pos="100000">
                <a:srgbClr val="006B95"/>
              </a:gs>
            </a:gsLst>
          </a:gradFill>
          <a:ln>
            <a:solidFill>
              <a:srgbClr val="00506F"/>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a:r>
              <a:rPr lang="en-GB" sz="1400" b="1" dirty="0">
                <a:solidFill>
                  <a:schemeClr val="bg1"/>
                </a:solidFill>
              </a:rPr>
              <a:t>Make Data </a:t>
            </a:r>
          </a:p>
          <a:p>
            <a:pPr algn="ctr"/>
            <a:r>
              <a:rPr lang="en-GB" sz="1400" b="1" dirty="0">
                <a:solidFill>
                  <a:schemeClr val="bg1"/>
                </a:solidFill>
              </a:rPr>
              <a:t>Understandable</a:t>
            </a:r>
          </a:p>
        </p:txBody>
      </p:sp>
      <p:sp>
        <p:nvSpPr>
          <p:cNvPr id="12" name="Rectangle 8"/>
          <p:cNvSpPr>
            <a:spLocks noChangeArrowheads="1"/>
          </p:cNvSpPr>
          <p:nvPr/>
        </p:nvSpPr>
        <p:spPr bwMode="auto">
          <a:xfrm>
            <a:off x="2465614" y="5309219"/>
            <a:ext cx="2734535" cy="1010412"/>
          </a:xfrm>
          <a:prstGeom prst="rect">
            <a:avLst/>
          </a:prstGeom>
          <a:gradFill>
            <a:gsLst>
              <a:gs pos="0">
                <a:srgbClr val="00506F"/>
              </a:gs>
              <a:gs pos="100000">
                <a:srgbClr val="006B95"/>
              </a:gs>
            </a:gsLst>
          </a:gradFill>
          <a:ln>
            <a:solidFill>
              <a:srgbClr val="00506F"/>
            </a:solidFill>
          </a:ln>
          <a:effectLst/>
        </p:spPr>
        <p:style>
          <a:lnRef idx="1">
            <a:schemeClr val="dk1"/>
          </a:lnRef>
          <a:fillRef idx="2">
            <a:schemeClr val="dk1"/>
          </a:fillRef>
          <a:effectRef idx="1">
            <a:schemeClr val="dk1"/>
          </a:effectRef>
          <a:fontRef idx="minor">
            <a:schemeClr val="dk1"/>
          </a:fontRef>
        </p:style>
        <p:txBody>
          <a:bodyPr lIns="182880" tIns="91440" rIns="182880" bIns="137160" rtlCol="0" anchor="ctr" anchorCtr="0"/>
          <a:lstStyle/>
          <a:p>
            <a:pPr algn="ctr"/>
            <a:r>
              <a:rPr lang="en-GB" sz="1400" b="1" dirty="0">
                <a:solidFill>
                  <a:schemeClr val="bg1"/>
                </a:solidFill>
              </a:rPr>
              <a:t>Make Data</a:t>
            </a:r>
          </a:p>
          <a:p>
            <a:pPr algn="ctr"/>
            <a:r>
              <a:rPr lang="en-GB" sz="1400" b="1" dirty="0">
                <a:solidFill>
                  <a:schemeClr val="bg1"/>
                </a:solidFill>
              </a:rPr>
              <a:t>Visible</a:t>
            </a:r>
          </a:p>
        </p:txBody>
      </p:sp>
      <p:sp>
        <p:nvSpPr>
          <p:cNvPr id="13" name="Slide Number Placeholder 41"/>
          <p:cNvSpPr txBox="1">
            <a:spLocks/>
          </p:cNvSpPr>
          <p:nvPr/>
        </p:nvSpPr>
        <p:spPr>
          <a:xfrm>
            <a:off x="5070442" y="6502449"/>
            <a:ext cx="2133600" cy="365125"/>
          </a:xfrm>
          <a:prstGeom prst="rect">
            <a:avLst/>
          </a:prstGeom>
        </p:spPr>
        <p:txBody>
          <a:bodyPr vert="horz" lIns="91440" tIns="45720" rIns="91440" bIns="45720" rtlCol="0" anchor="t" anchorCtr="0"/>
          <a:lstStyle>
            <a:defPPr>
              <a:defRPr lang="en-US"/>
            </a:defPPr>
            <a:lvl1pPr algn="ctr">
              <a:defRPr sz="1200">
                <a:solidFill>
                  <a:srgbClr val="1F497D"/>
                </a:solidFill>
              </a:defRPr>
            </a:lvl1pPr>
          </a:lstStyle>
          <a:p>
            <a:fld id="{6E6030FC-FB78-5E4D-92EA-5D9433591EA9}" type="slidenum">
              <a:rPr lang="en-US"/>
              <a:pPr/>
              <a:t>24</a:t>
            </a:fld>
            <a:endParaRPr lang="en-US" dirty="0"/>
          </a:p>
        </p:txBody>
      </p:sp>
      <p:sp>
        <p:nvSpPr>
          <p:cNvPr id="2" name="TextBox 1"/>
          <p:cNvSpPr txBox="1"/>
          <p:nvPr/>
        </p:nvSpPr>
        <p:spPr>
          <a:xfrm>
            <a:off x="2084317" y="1059685"/>
            <a:ext cx="2169697" cy="369332"/>
          </a:xfrm>
          <a:prstGeom prst="rect">
            <a:avLst/>
          </a:prstGeom>
          <a:noFill/>
        </p:spPr>
        <p:txBody>
          <a:bodyPr wrap="none" rtlCol="0">
            <a:spAutoFit/>
          </a:bodyPr>
          <a:lstStyle/>
          <a:p>
            <a:r>
              <a:rPr lang="en-US" b="1" dirty="0"/>
              <a:t>Today’s Environment</a:t>
            </a:r>
          </a:p>
        </p:txBody>
      </p:sp>
      <p:sp>
        <p:nvSpPr>
          <p:cNvPr id="14" name="TextBox 13"/>
          <p:cNvSpPr txBox="1"/>
          <p:nvPr/>
        </p:nvSpPr>
        <p:spPr>
          <a:xfrm>
            <a:off x="7034823" y="6310106"/>
            <a:ext cx="2145587" cy="369332"/>
          </a:xfrm>
          <a:prstGeom prst="rect">
            <a:avLst/>
          </a:prstGeom>
          <a:noFill/>
        </p:spPr>
        <p:txBody>
          <a:bodyPr wrap="none" rtlCol="0">
            <a:spAutoFit/>
          </a:bodyPr>
          <a:lstStyle/>
          <a:p>
            <a:r>
              <a:rPr lang="en-US" b="1" dirty="0"/>
              <a:t>Future  Environment</a:t>
            </a:r>
          </a:p>
        </p:txBody>
      </p:sp>
    </p:spTree>
    <p:extLst>
      <p:ext uri="{BB962C8B-B14F-4D97-AF65-F5344CB8AC3E}">
        <p14:creationId xmlns:p14="http://schemas.microsoft.com/office/powerpoint/2010/main" val="3433966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pc="-80" dirty="0">
                <a:solidFill>
                  <a:srgbClr val="00506F"/>
                </a:solidFill>
                <a:latin typeface="Tw Cen MT"/>
                <a:cs typeface="Tw Cen MT"/>
              </a:rPr>
              <a:t>JOINT</a:t>
            </a:r>
            <a:r>
              <a:rPr lang="en-US" dirty="0"/>
              <a:t> </a:t>
            </a:r>
            <a:r>
              <a:rPr lang="en-US" spc="-80" dirty="0">
                <a:solidFill>
                  <a:srgbClr val="00506F"/>
                </a:solidFill>
                <a:latin typeface="Tw Cen MT"/>
                <a:cs typeface="Tw Cen MT"/>
              </a:rPr>
              <a:t>INFORMATION</a:t>
            </a:r>
            <a:r>
              <a:rPr lang="en-US" dirty="0"/>
              <a:t> </a:t>
            </a:r>
            <a:r>
              <a:rPr lang="en-US" spc="-80" dirty="0">
                <a:solidFill>
                  <a:srgbClr val="00506F"/>
                </a:solidFill>
                <a:latin typeface="Tw Cen MT"/>
                <a:cs typeface="Tw Cen MT"/>
              </a:rPr>
              <a:t>ENVIRONMENT &amp; NIEM</a:t>
            </a:r>
            <a:endParaRPr lang="en-US" dirty="0">
              <a:latin typeface="Arial Black" panose="020B0A04020102020204" pitchFamily="34" charset="0"/>
            </a:endParaRPr>
          </a:p>
        </p:txBody>
      </p:sp>
      <p:sp>
        <p:nvSpPr>
          <p:cNvPr id="15" name="Content Placeholder 2"/>
          <p:cNvSpPr>
            <a:spLocks noGrp="1"/>
          </p:cNvSpPr>
          <p:nvPr>
            <p:ph sz="quarter" idx="11"/>
          </p:nvPr>
        </p:nvSpPr>
        <p:spPr/>
        <p:txBody>
          <a:bodyPr>
            <a:noAutofit/>
          </a:bodyPr>
          <a:lstStyle/>
          <a:p>
            <a:pPr marL="225425" lvl="1" indent="-225425">
              <a:buFont typeface="Arial"/>
              <a:buChar char="•"/>
            </a:pPr>
            <a:r>
              <a:rPr lang="en-US" sz="2300" b="1" dirty="0"/>
              <a:t>Bottom line: </a:t>
            </a:r>
            <a:r>
              <a:rPr lang="en-US" b="1" dirty="0"/>
              <a:t>NIEM and JIE are complementary</a:t>
            </a:r>
          </a:p>
          <a:p>
            <a:pPr marL="225425" lvl="1" indent="-225425">
              <a:buFont typeface="Arial"/>
              <a:buChar char="•"/>
            </a:pPr>
            <a:endParaRPr lang="en-US" sz="2300" b="1" dirty="0"/>
          </a:p>
          <a:p>
            <a:pPr marL="225425" lvl="1" indent="-225425">
              <a:buFont typeface="Arial"/>
              <a:buChar char="•"/>
            </a:pPr>
            <a:r>
              <a:rPr lang="en-US" sz="2300" b="1" dirty="0"/>
              <a:t>JIE provides shared infrastructure</a:t>
            </a:r>
          </a:p>
          <a:p>
            <a:pPr marL="625475" lvl="2" indent="-225425"/>
            <a:r>
              <a:rPr lang="en-US" sz="1900" dirty="0"/>
              <a:t>JIE objective is to provide the warfighter with secure access to information from any device, any time</a:t>
            </a:r>
          </a:p>
          <a:p>
            <a:pPr marL="625475" lvl="2" indent="-225425"/>
            <a:r>
              <a:rPr lang="en-US" sz="1900" dirty="0"/>
              <a:t>JIE is foundational for </a:t>
            </a:r>
            <a:r>
              <a:rPr lang="en-US" sz="1900" dirty="0" err="1"/>
              <a:t>DoD</a:t>
            </a:r>
            <a:endParaRPr lang="en-US" sz="1900" dirty="0"/>
          </a:p>
          <a:p>
            <a:pPr marL="625475" lvl="2" indent="-225425"/>
            <a:endParaRPr lang="en-US" sz="1900" b="1" dirty="0"/>
          </a:p>
          <a:p>
            <a:pPr marL="225425" lvl="1" indent="-225425">
              <a:buFont typeface="Arial"/>
              <a:buChar char="•"/>
            </a:pPr>
            <a:r>
              <a:rPr lang="en-US" sz="2300" b="1" dirty="0"/>
              <a:t>NIEM enables content sharing</a:t>
            </a:r>
          </a:p>
          <a:p>
            <a:pPr marL="625475" lvl="2" indent="-225425"/>
            <a:r>
              <a:rPr lang="en-US" sz="1900" dirty="0"/>
              <a:t>NIEM is an interoperability enabler that will leverage JIE infrastructure</a:t>
            </a:r>
          </a:p>
          <a:p>
            <a:pPr marL="625475" lvl="2" indent="-225425"/>
            <a:r>
              <a:rPr lang="en-US" sz="1900" dirty="0"/>
              <a:t>NIEM provides interoperability approach, naming &amp; design rules</a:t>
            </a:r>
          </a:p>
          <a:p>
            <a:pPr marL="625475" lvl="2" indent="-225425"/>
            <a:r>
              <a:rPr lang="en-US" sz="1900" dirty="0"/>
              <a:t>NIEM provides guidance for managing data artifacts to improve information sharing</a:t>
            </a:r>
          </a:p>
        </p:txBody>
      </p:sp>
      <p:sp>
        <p:nvSpPr>
          <p:cNvPr id="14" name="Slide Number Placeholder 3"/>
          <p:cNvSpPr txBox="1">
            <a:spLocks/>
          </p:cNvSpPr>
          <p:nvPr/>
        </p:nvSpPr>
        <p:spPr>
          <a:xfrm>
            <a:off x="5065548" y="6526263"/>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AEB6A1E9-0198-4B2C-B8F9-433D75473212}" type="slidenum">
              <a:rPr lang="en-US" sz="1200">
                <a:solidFill>
                  <a:srgbClr val="1F497D"/>
                </a:solidFill>
              </a:rPr>
              <a:pPr algn="ctr"/>
              <a:t>25</a:t>
            </a:fld>
            <a:endParaRPr lang="en-US" sz="1200" dirty="0">
              <a:solidFill>
                <a:srgbClr val="1F497D"/>
              </a:solidFill>
            </a:endParaRPr>
          </a:p>
        </p:txBody>
      </p:sp>
      <p:sp>
        <p:nvSpPr>
          <p:cNvPr id="18" name="Content Placeholder 2"/>
          <p:cNvSpPr txBox="1">
            <a:spLocks/>
          </p:cNvSpPr>
          <p:nvPr/>
        </p:nvSpPr>
        <p:spPr>
          <a:xfrm>
            <a:off x="1512125" y="2824588"/>
            <a:ext cx="8592747" cy="57155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Font typeface="Arial"/>
              <a:buChar char="•"/>
            </a:pPr>
            <a:endParaRPr lang="en-US" dirty="0"/>
          </a:p>
        </p:txBody>
      </p:sp>
    </p:spTree>
    <p:extLst>
      <p:ext uri="{BB962C8B-B14F-4D97-AF65-F5344CB8AC3E}">
        <p14:creationId xmlns:p14="http://schemas.microsoft.com/office/powerpoint/2010/main" val="333046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152400"/>
            <a:ext cx="7543800" cy="483680"/>
          </a:xfrm>
        </p:spPr>
        <p:txBody>
          <a:bodyPr anchor="t">
            <a:noAutofit/>
          </a:bodyPr>
          <a:lstStyle/>
          <a:p>
            <a:r>
              <a:rPr lang="en-US" sz="3600" dirty="0"/>
              <a:t>Example Ongoing NIEM Use by DOD</a:t>
            </a:r>
          </a:p>
        </p:txBody>
      </p:sp>
      <p:sp>
        <p:nvSpPr>
          <p:cNvPr id="8" name="Slide Number Placeholder 7"/>
          <p:cNvSpPr>
            <a:spLocks noGrp="1"/>
          </p:cNvSpPr>
          <p:nvPr>
            <p:ph type="sldNum" sz="quarter" idx="4294967295"/>
          </p:nvPr>
        </p:nvSpPr>
        <p:spPr bwMode="auto">
          <a:xfrm>
            <a:off x="3619500" y="6400800"/>
            <a:ext cx="1905000" cy="45720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defPPr>
              <a:defRPr lang="en-US"/>
            </a:defPPr>
            <a:lvl1pPr marL="0" algn="ctr" defTabSz="914400" rtl="0" eaLnBrk="1" latinLnBrk="0" hangingPunct="1">
              <a:defRPr sz="10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eaLnBrk="0" fontAlgn="base" hangingPunct="0">
              <a:spcBef>
                <a:spcPct val="0"/>
              </a:spcBef>
              <a:spcAft>
                <a:spcPct val="0"/>
              </a:spcAft>
              <a:defRPr/>
            </a:pPr>
            <a:fld id="{6B007BCE-F0FD-4248-9D8F-C33BA80CF929}" type="slidenum">
              <a:rPr lang="en-US" smtClean="0">
                <a:solidFill>
                  <a:srgbClr val="000000"/>
                </a:solidFill>
                <a:cs typeface="Arial" charset="0"/>
              </a:rPr>
              <a:pPr algn="r" defTabSz="685800" eaLnBrk="0" fontAlgn="base" hangingPunct="0">
                <a:spcBef>
                  <a:spcPct val="0"/>
                </a:spcBef>
                <a:spcAft>
                  <a:spcPct val="0"/>
                </a:spcAft>
                <a:defRPr/>
              </a:pPr>
              <a:t>26</a:t>
            </a:fld>
            <a:endParaRPr lang="en-US" sz="788" dirty="0">
              <a:solidFill>
                <a:srgbClr val="FFFFFF"/>
              </a:solidFill>
              <a:latin typeface="Calibri" panose="020F0502020204030204"/>
            </a:endParaRPr>
          </a:p>
        </p:txBody>
      </p:sp>
      <p:sp>
        <p:nvSpPr>
          <p:cNvPr id="7" name="TextBox 6">
            <a:extLst>
              <a:ext uri="{FF2B5EF4-FFF2-40B4-BE49-F238E27FC236}">
                <a16:creationId xmlns:a16="http://schemas.microsoft.com/office/drawing/2014/main" id="{5D4F03D5-374F-4C4A-9A4A-514909D8DCF2}"/>
              </a:ext>
            </a:extLst>
          </p:cNvPr>
          <p:cNvSpPr txBox="1"/>
          <p:nvPr/>
        </p:nvSpPr>
        <p:spPr>
          <a:xfrm>
            <a:off x="1694544" y="1066801"/>
            <a:ext cx="8821056" cy="6032421"/>
          </a:xfrm>
          <a:prstGeom prst="rect">
            <a:avLst/>
          </a:prstGeom>
          <a:noFill/>
        </p:spPr>
        <p:txBody>
          <a:bodyPr wrap="square" rtlCol="0">
            <a:spAutoFit/>
          </a:bodyPr>
          <a:lstStyle/>
          <a:p>
            <a:pPr marL="285750" indent="-285750">
              <a:buFont typeface="Arial" panose="020B0604020202020204" pitchFamily="34" charset="0"/>
              <a:buChar char="•"/>
            </a:pPr>
            <a:r>
              <a:rPr lang="en-US" sz="2000" b="1" dirty="0"/>
              <a:t>Military Standards</a:t>
            </a:r>
          </a:p>
          <a:p>
            <a:pPr marL="800100" lvl="1" indent="-342900">
              <a:buFont typeface="Arial" panose="020B0604020202020204" pitchFamily="34" charset="0"/>
              <a:buChar char="–"/>
            </a:pPr>
            <a:r>
              <a:rPr lang="en-US" sz="2000" dirty="0"/>
              <a:t>Military Messaging (</a:t>
            </a:r>
            <a:r>
              <a:rPr lang="en-US" sz="2000" dirty="0" err="1"/>
              <a:t>MilStd</a:t>
            </a:r>
            <a:r>
              <a:rPr lang="en-US" sz="2000" dirty="0"/>
              <a:t> 6040)</a:t>
            </a:r>
          </a:p>
          <a:p>
            <a:pPr marL="800100" lvl="1" indent="-342900">
              <a:buFont typeface="Arial" panose="020B0604020202020204" pitchFamily="34" charset="0"/>
              <a:buChar char="–"/>
            </a:pPr>
            <a:r>
              <a:rPr lang="en-US" sz="2000" dirty="0"/>
              <a:t>Tactical Data Link family of standards (</a:t>
            </a:r>
            <a:r>
              <a:rPr lang="en-US" sz="2000" dirty="0" err="1"/>
              <a:t>MilStd</a:t>
            </a:r>
            <a:r>
              <a:rPr lang="en-US" sz="2000" dirty="0"/>
              <a:t> 6016, …)</a:t>
            </a:r>
          </a:p>
          <a:p>
            <a:pPr marL="285750" indent="-285750">
              <a:buFont typeface="Arial" panose="020B0604020202020204" pitchFamily="34" charset="0"/>
              <a:buChar char="•"/>
            </a:pPr>
            <a:endParaRPr lang="en-US" sz="800" b="1" dirty="0"/>
          </a:p>
          <a:p>
            <a:pPr marL="285750" indent="-285750">
              <a:buFont typeface="Arial" panose="020B0604020202020204" pitchFamily="34" charset="0"/>
              <a:buChar char="•"/>
            </a:pPr>
            <a:r>
              <a:rPr lang="en-US" sz="2000" b="1" dirty="0"/>
              <a:t>Intelligence</a:t>
            </a:r>
          </a:p>
          <a:p>
            <a:pPr marL="800100" lvl="1" indent="-342900">
              <a:buFont typeface="Arial" panose="020B0604020202020204" pitchFamily="34" charset="0"/>
              <a:buChar char="–"/>
            </a:pPr>
            <a:r>
              <a:rPr lang="en-US" sz="2000" dirty="0"/>
              <a:t>Navy NIEM Maritime Domain </a:t>
            </a:r>
          </a:p>
          <a:p>
            <a:pPr marL="800100" lvl="1" indent="-342900">
              <a:buFont typeface="Arial" panose="020B0604020202020204" pitchFamily="34" charset="0"/>
              <a:buChar char="–"/>
            </a:pPr>
            <a:r>
              <a:rPr lang="en-US" sz="2000" dirty="0"/>
              <a:t>Merchant Ship tracking (Coast Guard, Navy, Ports, UK Maritime)</a:t>
            </a:r>
          </a:p>
          <a:p>
            <a:pPr marL="742950" lvl="1"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2000" b="1" dirty="0"/>
              <a:t>Biometrics</a:t>
            </a:r>
          </a:p>
          <a:p>
            <a:pPr marL="800100" lvl="1" indent="-342900">
              <a:buFont typeface="Arial" panose="020B0604020202020204" pitchFamily="34" charset="0"/>
              <a:buChar char="–"/>
            </a:pPr>
            <a:r>
              <a:rPr lang="en-US" sz="2000" dirty="0"/>
              <a:t>Portable biometric readers used in Afghanistan / Iraq</a:t>
            </a:r>
          </a:p>
          <a:p>
            <a:pPr marL="800100" lvl="1" indent="-342900">
              <a:buFont typeface="Arial" panose="020B0604020202020204" pitchFamily="34" charset="0"/>
              <a:buChar char="–"/>
            </a:pPr>
            <a:r>
              <a:rPr lang="en-US" sz="2000" dirty="0"/>
              <a:t>Federal government biometric data sharing</a:t>
            </a:r>
          </a:p>
          <a:p>
            <a:pPr marL="285750" indent="-285750">
              <a:buFont typeface="Arial" panose="020B0604020202020204" pitchFamily="34" charset="0"/>
              <a:buChar char="•"/>
            </a:pPr>
            <a:endParaRPr lang="en-US" sz="800" b="1" dirty="0"/>
          </a:p>
          <a:p>
            <a:pPr marL="285750" indent="-285750">
              <a:buFont typeface="Arial" panose="020B0604020202020204" pitchFamily="34" charset="0"/>
              <a:buChar char="•"/>
            </a:pPr>
            <a:r>
              <a:rPr lang="en-US" sz="2000" b="1" dirty="0"/>
              <a:t>Cyber</a:t>
            </a:r>
          </a:p>
          <a:p>
            <a:pPr marL="800100" lvl="1" indent="-342900">
              <a:buFont typeface="Arial" panose="020B0604020202020204" pitchFamily="34" charset="0"/>
              <a:buChar char="–"/>
            </a:pPr>
            <a:r>
              <a:rPr lang="en-US" sz="2000" dirty="0"/>
              <a:t>DHS-Led NIEM Cyber Domain</a:t>
            </a:r>
          </a:p>
          <a:p>
            <a:pPr marL="800100" lvl="1" indent="-342900">
              <a:buFont typeface="Arial" panose="020B0604020202020204" pitchFamily="34" charset="0"/>
              <a:buChar char="–"/>
            </a:pPr>
            <a:r>
              <a:rPr lang="en-US" sz="2000" dirty="0"/>
              <a:t>Joint Non-Kinetic Effects for Offensive Cyber Operations information sharing</a:t>
            </a:r>
          </a:p>
          <a:p>
            <a:pPr marL="285750" indent="-285750">
              <a:buFont typeface="Arial" panose="020B0604020202020204" pitchFamily="34" charset="0"/>
              <a:buChar char="•"/>
            </a:pPr>
            <a:endParaRPr lang="en-US" sz="800" b="1" dirty="0"/>
          </a:p>
          <a:p>
            <a:pPr marL="285750" indent="-285750">
              <a:buFont typeface="Arial" panose="020B0604020202020204" pitchFamily="34" charset="0"/>
              <a:buChar char="•"/>
            </a:pPr>
            <a:r>
              <a:rPr lang="en-US" sz="2000" b="1" dirty="0"/>
              <a:t>Sensors and Control</a:t>
            </a:r>
          </a:p>
          <a:p>
            <a:pPr marL="800100" lvl="1" indent="-342900">
              <a:buFont typeface="Arial" panose="020B0604020202020204" pitchFamily="34" charset="0"/>
              <a:buChar char="–"/>
            </a:pPr>
            <a:r>
              <a:rPr lang="en-US" sz="2000" dirty="0"/>
              <a:t>Infrastructure protection security sensors integration</a:t>
            </a:r>
          </a:p>
          <a:p>
            <a:pPr marL="800100" lvl="1" indent="-342900">
              <a:buFont typeface="Arial" panose="020B0604020202020204" pitchFamily="34" charset="0"/>
              <a:buChar char="–"/>
            </a:pPr>
            <a:r>
              <a:rPr lang="en-US" sz="2000" dirty="0"/>
              <a:t>Next Generation GPS Control System</a:t>
            </a:r>
          </a:p>
          <a:p>
            <a:endParaRPr lang="en-US" sz="2000" b="1" dirty="0"/>
          </a:p>
        </p:txBody>
      </p:sp>
    </p:spTree>
    <p:extLst>
      <p:ext uri="{BB962C8B-B14F-4D97-AF65-F5344CB8AC3E}">
        <p14:creationId xmlns:p14="http://schemas.microsoft.com/office/powerpoint/2010/main" val="3221015056"/>
      </p:ext>
    </p:extLst>
  </p:cSld>
  <p:clrMapOvr>
    <a:masterClrMapping/>
  </p:clrMapOvr>
  <p:transition spd="med"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24F71-C2EC-431B-B3B1-66C00E22829D}"/>
              </a:ext>
            </a:extLst>
          </p:cNvPr>
          <p:cNvSpPr>
            <a:spLocks noGrp="1"/>
          </p:cNvSpPr>
          <p:nvPr>
            <p:ph type="title"/>
          </p:nvPr>
        </p:nvSpPr>
        <p:spPr/>
        <p:txBody>
          <a:bodyPr/>
          <a:lstStyle/>
          <a:p>
            <a:r>
              <a:rPr lang="en-US" dirty="0"/>
              <a:t>NIEM Implementation</a:t>
            </a:r>
          </a:p>
        </p:txBody>
      </p:sp>
    </p:spTree>
    <p:extLst>
      <p:ext uri="{BB962C8B-B14F-4D97-AF65-F5344CB8AC3E}">
        <p14:creationId xmlns:p14="http://schemas.microsoft.com/office/powerpoint/2010/main" val="592233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F11E-18E2-4F10-A929-0A90870E346E}"/>
              </a:ext>
            </a:extLst>
          </p:cNvPr>
          <p:cNvSpPr>
            <a:spLocks noGrp="1"/>
          </p:cNvSpPr>
          <p:nvPr>
            <p:ph type="title"/>
          </p:nvPr>
        </p:nvSpPr>
        <p:spPr/>
        <p:txBody>
          <a:bodyPr/>
          <a:lstStyle/>
          <a:p>
            <a:r>
              <a:rPr lang="en-US" dirty="0"/>
              <a:t>NIEM and Implementation</a:t>
            </a:r>
          </a:p>
        </p:txBody>
      </p:sp>
      <p:sp>
        <p:nvSpPr>
          <p:cNvPr id="3" name="Content Placeholder 2">
            <a:extLst>
              <a:ext uri="{FF2B5EF4-FFF2-40B4-BE49-F238E27FC236}">
                <a16:creationId xmlns:a16="http://schemas.microsoft.com/office/drawing/2014/main" id="{701B0D93-2789-40F4-802C-733AFB4F5577}"/>
              </a:ext>
            </a:extLst>
          </p:cNvPr>
          <p:cNvSpPr>
            <a:spLocks noGrp="1"/>
          </p:cNvSpPr>
          <p:nvPr>
            <p:ph sz="quarter" idx="11"/>
          </p:nvPr>
        </p:nvSpPr>
        <p:spPr/>
        <p:txBody>
          <a:bodyPr>
            <a:normAutofit fontScale="92500" lnSpcReduction="20000"/>
          </a:bodyPr>
          <a:lstStyle/>
          <a:p>
            <a:r>
              <a:rPr lang="en-US" dirty="0"/>
              <a:t>In order to provide infrastructure flexibility, NIEM does not define implementation specifications</a:t>
            </a:r>
          </a:p>
          <a:p>
            <a:r>
              <a:rPr lang="en-US" dirty="0"/>
              <a:t>NIEM defines the format and structure of data in transit</a:t>
            </a:r>
          </a:p>
          <a:p>
            <a:r>
              <a:rPr lang="en-US" dirty="0"/>
              <a:t>Exchange partners decide how to store and process the NIEM-conformant data being exchanged</a:t>
            </a:r>
          </a:p>
          <a:p>
            <a:r>
              <a:rPr lang="en-US" dirty="0"/>
              <a:t>NIEM can be established within an organization’s Service Oriented Architecture (SOA) as a data standard for all information exchanges</a:t>
            </a:r>
          </a:p>
          <a:p>
            <a:r>
              <a:rPr lang="en-US" dirty="0"/>
              <a:t>Security and privacy should be key considerations when implementing an exchange</a:t>
            </a:r>
          </a:p>
        </p:txBody>
      </p:sp>
    </p:spTree>
    <p:extLst>
      <p:ext uri="{BB962C8B-B14F-4D97-AF65-F5344CB8AC3E}">
        <p14:creationId xmlns:p14="http://schemas.microsoft.com/office/powerpoint/2010/main" val="879694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 name="Rounded Rectangle 59"/>
          <p:cNvSpPr/>
          <p:nvPr/>
        </p:nvSpPr>
        <p:spPr bwMode="auto">
          <a:xfrm>
            <a:off x="1524000" y="1253771"/>
            <a:ext cx="9144000" cy="5461582"/>
          </a:xfrm>
          <a:prstGeom prst="roundRect">
            <a:avLst>
              <a:gd name="adj" fmla="val 5374"/>
            </a:avLst>
          </a:prstGeom>
          <a:gradFill flip="none" rotWithShape="1">
            <a:gsLst>
              <a:gs pos="0">
                <a:schemeClr val="bg1">
                  <a:alpha val="0"/>
                </a:schemeClr>
              </a:gs>
              <a:gs pos="100000">
                <a:schemeClr val="bg2">
                  <a:lumMod val="40000"/>
                  <a:lumOff val="60000"/>
                  <a:alpha val="50000"/>
                </a:schemeClr>
              </a:gs>
            </a:gsLst>
            <a:path path="rect">
              <a:fillToRect l="50000" t="50000" r="50000" b="50000"/>
            </a:path>
            <a:tileRect/>
          </a:gradFill>
          <a:ln w="6350" cmpd="sng">
            <a:solidFill>
              <a:schemeClr val="bg2">
                <a:lumMod val="40000"/>
                <a:lumOff val="60000"/>
              </a:schemeClr>
            </a:solidFill>
          </a:ln>
          <a:effectLst>
            <a:reflection stA="40000" endPos="16000" dist="12700" dir="5400000" sy="-100000" algn="bl" rotWithShape="0"/>
          </a:effectLst>
        </p:spPr>
        <p:style>
          <a:lnRef idx="1">
            <a:schemeClr val="dk1"/>
          </a:lnRef>
          <a:fillRef idx="2">
            <a:schemeClr val="dk1"/>
          </a:fillRef>
          <a:effectRef idx="1">
            <a:schemeClr val="dk1"/>
          </a:effectRef>
          <a:fontRef idx="minor">
            <a:schemeClr val="dk1"/>
          </a:fontRef>
        </p:style>
        <p:txBody>
          <a:bodyPr tIns="228600" anchor="t" anchorCtr="0"/>
          <a:lstStyle/>
          <a:p>
            <a:pPr algn="ctr">
              <a:defRPr/>
            </a:pPr>
            <a:endParaRPr lang="en-US" sz="2100" b="1" spc="-50" dirty="0">
              <a:solidFill>
                <a:schemeClr val="bg1"/>
              </a:solidFill>
              <a:latin typeface="Arial"/>
              <a:cs typeface="Arial"/>
            </a:endParaRPr>
          </a:p>
        </p:txBody>
      </p:sp>
      <p:sp>
        <p:nvSpPr>
          <p:cNvPr id="3076" name="Rectangle 2"/>
          <p:cNvSpPr>
            <a:spLocks noGrp="1" noChangeArrowheads="1"/>
          </p:cNvSpPr>
          <p:nvPr>
            <p:ph type="title"/>
          </p:nvPr>
        </p:nvSpPr>
        <p:spPr>
          <a:xfrm>
            <a:off x="1660525" y="78113"/>
            <a:ext cx="8872538" cy="1143000"/>
          </a:xfrm>
        </p:spPr>
        <p:txBody>
          <a:bodyPr>
            <a:noAutofit/>
          </a:bodyPr>
          <a:lstStyle/>
          <a:p>
            <a:pPr eaLnBrk="1" hangingPunct="1"/>
            <a:r>
              <a:rPr lang="en-US" sz="3600" dirty="0">
                <a:solidFill>
                  <a:schemeClr val="bg1"/>
                </a:solidFill>
              </a:rPr>
              <a:t>DHS SOA Enterprise Message Header Framework </a:t>
            </a:r>
          </a:p>
        </p:txBody>
      </p:sp>
      <p:sp>
        <p:nvSpPr>
          <p:cNvPr id="59" name="Content Placeholder 58"/>
          <p:cNvSpPr>
            <a:spLocks noGrp="1"/>
          </p:cNvSpPr>
          <p:nvPr>
            <p:ph idx="1"/>
          </p:nvPr>
        </p:nvSpPr>
        <p:spPr>
          <a:xfrm>
            <a:off x="2303463" y="2407036"/>
            <a:ext cx="7583488" cy="4007224"/>
          </a:xfrm>
        </p:spPr>
        <p:txBody>
          <a:bodyPr/>
          <a:lstStyle/>
          <a:p>
            <a:endParaRPr lang="en-US"/>
          </a:p>
        </p:txBody>
      </p:sp>
      <p:sp>
        <p:nvSpPr>
          <p:cNvPr id="3074" name="Footer Placeholder 2"/>
          <p:cNvSpPr>
            <a:spLocks noGrp="1"/>
          </p:cNvSpPr>
          <p:nvPr>
            <p:ph type="ftr" sz="quarter" idx="11"/>
          </p:nvPr>
        </p:nvSpPr>
        <p:spPr>
          <a:noFill/>
        </p:spPr>
        <p:txBody>
          <a:bodyPr/>
          <a:lstStyle/>
          <a:p>
            <a:r>
              <a:rPr lang="en-US"/>
              <a:t>UNCLASSIFIED</a:t>
            </a:r>
          </a:p>
        </p:txBody>
      </p:sp>
      <p:sp>
        <p:nvSpPr>
          <p:cNvPr id="132099" name="Rectangle 3"/>
          <p:cNvSpPr>
            <a:spLocks noChangeArrowheads="1"/>
          </p:cNvSpPr>
          <p:nvPr/>
        </p:nvSpPr>
        <p:spPr bwMode="auto">
          <a:xfrm>
            <a:off x="3619501" y="5383226"/>
            <a:ext cx="6913563" cy="1152525"/>
          </a:xfrm>
          <a:prstGeom prst="rect">
            <a:avLst/>
          </a:prstGeom>
          <a:gradFill rotWithShape="1">
            <a:gsLst>
              <a:gs pos="0">
                <a:srgbClr val="98C0DC"/>
              </a:gs>
              <a:gs pos="50000">
                <a:schemeClr val="bg1"/>
              </a:gs>
              <a:gs pos="100000">
                <a:srgbClr val="98C0DC"/>
              </a:gs>
            </a:gsLst>
            <a:lin ang="5400000" scaled="1"/>
          </a:gradFill>
          <a:ln w="9525">
            <a:miter lim="800000"/>
            <a:headEnd/>
            <a:tailEnd/>
          </a:ln>
          <a:effectLst/>
          <a:scene3d>
            <a:camera prst="legacyObliqueTopLeft"/>
            <a:lightRig rig="legacyFlat3" dir="t"/>
          </a:scene3d>
          <a:sp3d extrusionH="176200" prstMaterial="legacyMatte">
            <a:bevelT w="13500" h="13500" prst="angle"/>
            <a:bevelB w="13500" h="13500" prst="angle"/>
            <a:extrusionClr>
              <a:srgbClr val="98C0DC"/>
            </a:extrusionClr>
          </a:sp3d>
        </p:spPr>
        <p:txBody>
          <a:bodyPr wrap="none" anchor="ctr">
            <a:flatTx/>
          </a:bodyPr>
          <a:lstStyle/>
          <a:p>
            <a:pPr>
              <a:defRPr/>
            </a:pPr>
            <a:endParaRPr lang="en-US"/>
          </a:p>
        </p:txBody>
      </p:sp>
      <p:sp>
        <p:nvSpPr>
          <p:cNvPr id="132100" name="Rectangle 4"/>
          <p:cNvSpPr>
            <a:spLocks noChangeArrowheads="1"/>
          </p:cNvSpPr>
          <p:nvPr/>
        </p:nvSpPr>
        <p:spPr bwMode="auto">
          <a:xfrm>
            <a:off x="3619501" y="4116401"/>
            <a:ext cx="6913563" cy="1152525"/>
          </a:xfrm>
          <a:prstGeom prst="rect">
            <a:avLst/>
          </a:prstGeom>
          <a:gradFill rotWithShape="1">
            <a:gsLst>
              <a:gs pos="0">
                <a:srgbClr val="98C0DC"/>
              </a:gs>
              <a:gs pos="50000">
                <a:schemeClr val="bg1"/>
              </a:gs>
              <a:gs pos="100000">
                <a:srgbClr val="98C0DC"/>
              </a:gs>
            </a:gsLst>
            <a:lin ang="5400000" scaled="1"/>
          </a:gradFill>
          <a:ln w="9525">
            <a:miter lim="800000"/>
            <a:headEnd/>
            <a:tailEnd/>
          </a:ln>
          <a:effectLst/>
          <a:scene3d>
            <a:camera prst="legacyObliqueTopLeft"/>
            <a:lightRig rig="legacyFlat3" dir="t"/>
          </a:scene3d>
          <a:sp3d extrusionH="176200" prstMaterial="legacyMatte">
            <a:bevelT w="13500" h="13500" prst="angle"/>
            <a:bevelB w="13500" h="13500" prst="angle"/>
            <a:extrusionClr>
              <a:srgbClr val="98C0DC"/>
            </a:extrusionClr>
          </a:sp3d>
        </p:spPr>
        <p:txBody>
          <a:bodyPr wrap="none" anchor="ctr">
            <a:flatTx/>
          </a:bodyPr>
          <a:lstStyle/>
          <a:p>
            <a:pPr>
              <a:defRPr/>
            </a:pPr>
            <a:endParaRPr lang="en-US"/>
          </a:p>
        </p:txBody>
      </p:sp>
      <p:sp>
        <p:nvSpPr>
          <p:cNvPr id="132101" name="Rectangle 5"/>
          <p:cNvSpPr>
            <a:spLocks noChangeArrowheads="1"/>
          </p:cNvSpPr>
          <p:nvPr/>
        </p:nvSpPr>
        <p:spPr bwMode="auto">
          <a:xfrm>
            <a:off x="5232401" y="2849576"/>
            <a:ext cx="5300663" cy="1152525"/>
          </a:xfrm>
          <a:prstGeom prst="rect">
            <a:avLst/>
          </a:prstGeom>
          <a:gradFill rotWithShape="1">
            <a:gsLst>
              <a:gs pos="0">
                <a:srgbClr val="98C0DC"/>
              </a:gs>
              <a:gs pos="50000">
                <a:schemeClr val="bg1"/>
              </a:gs>
              <a:gs pos="100000">
                <a:srgbClr val="98C0DC"/>
              </a:gs>
            </a:gsLst>
            <a:lin ang="5400000" scaled="1"/>
          </a:gradFill>
          <a:ln w="9525">
            <a:miter lim="800000"/>
            <a:headEnd/>
            <a:tailEnd/>
          </a:ln>
          <a:effectLst/>
          <a:scene3d>
            <a:camera prst="legacyObliqueTopLeft"/>
            <a:lightRig rig="legacyFlat3" dir="t"/>
          </a:scene3d>
          <a:sp3d extrusionH="176200" prstMaterial="legacyMatte">
            <a:bevelT w="13500" h="13500" prst="angle"/>
            <a:bevelB w="13500" h="13500" prst="angle"/>
            <a:extrusionClr>
              <a:srgbClr val="98C0DC"/>
            </a:extrusionClr>
          </a:sp3d>
        </p:spPr>
        <p:txBody>
          <a:bodyPr wrap="none" anchor="ctr">
            <a:flatTx/>
          </a:bodyPr>
          <a:lstStyle/>
          <a:p>
            <a:pPr>
              <a:defRPr/>
            </a:pPr>
            <a:endParaRPr lang="en-US"/>
          </a:p>
        </p:txBody>
      </p:sp>
      <p:sp>
        <p:nvSpPr>
          <p:cNvPr id="132102" name="Rectangle 6"/>
          <p:cNvSpPr>
            <a:spLocks noChangeArrowheads="1"/>
          </p:cNvSpPr>
          <p:nvPr/>
        </p:nvSpPr>
        <p:spPr bwMode="auto">
          <a:xfrm>
            <a:off x="3619501" y="1581163"/>
            <a:ext cx="6913563" cy="1152525"/>
          </a:xfrm>
          <a:prstGeom prst="rect">
            <a:avLst/>
          </a:prstGeom>
          <a:gradFill rotWithShape="1">
            <a:gsLst>
              <a:gs pos="0">
                <a:srgbClr val="98C0DC"/>
              </a:gs>
              <a:gs pos="50000">
                <a:schemeClr val="bg1"/>
              </a:gs>
              <a:gs pos="100000">
                <a:srgbClr val="98C0DC"/>
              </a:gs>
            </a:gsLst>
            <a:lin ang="5400000" scaled="1"/>
          </a:gradFill>
          <a:ln w="9525">
            <a:miter lim="800000"/>
            <a:headEnd/>
            <a:tailEnd/>
          </a:ln>
          <a:effectLst/>
          <a:scene3d>
            <a:camera prst="legacyObliqueTopLeft"/>
            <a:lightRig rig="legacyFlat3" dir="t"/>
          </a:scene3d>
          <a:sp3d extrusionH="176200" prstMaterial="legacyMatte">
            <a:bevelT w="13500" h="13500" prst="angle"/>
            <a:bevelB w="13500" h="13500" prst="angle"/>
            <a:extrusionClr>
              <a:srgbClr val="98C0DC"/>
            </a:extrusionClr>
          </a:sp3d>
        </p:spPr>
        <p:txBody>
          <a:bodyPr wrap="none" anchor="ctr">
            <a:flatTx/>
          </a:bodyPr>
          <a:lstStyle/>
          <a:p>
            <a:pPr>
              <a:defRPr/>
            </a:pPr>
            <a:endParaRPr lang="en-US"/>
          </a:p>
        </p:txBody>
      </p:sp>
      <p:sp>
        <p:nvSpPr>
          <p:cNvPr id="132103" name="Rectangle 7"/>
          <p:cNvSpPr>
            <a:spLocks noChangeArrowheads="1"/>
          </p:cNvSpPr>
          <p:nvPr/>
        </p:nvSpPr>
        <p:spPr bwMode="auto">
          <a:xfrm>
            <a:off x="3790950" y="1812937"/>
            <a:ext cx="1150938" cy="692150"/>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JMS</a:t>
            </a:r>
          </a:p>
        </p:txBody>
      </p:sp>
      <p:sp>
        <p:nvSpPr>
          <p:cNvPr id="132104" name="Rectangle 8"/>
          <p:cNvSpPr>
            <a:spLocks noChangeArrowheads="1"/>
          </p:cNvSpPr>
          <p:nvPr/>
        </p:nvSpPr>
        <p:spPr bwMode="auto">
          <a:xfrm>
            <a:off x="5116514" y="1812937"/>
            <a:ext cx="1150937" cy="692150"/>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IBM MQ</a:t>
            </a:r>
          </a:p>
        </p:txBody>
      </p:sp>
      <p:sp>
        <p:nvSpPr>
          <p:cNvPr id="132105" name="Rectangle 9"/>
          <p:cNvSpPr>
            <a:spLocks noChangeArrowheads="1"/>
          </p:cNvSpPr>
          <p:nvPr/>
        </p:nvSpPr>
        <p:spPr bwMode="auto">
          <a:xfrm>
            <a:off x="6499225" y="1812937"/>
            <a:ext cx="1150938" cy="692150"/>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Tibco EMS</a:t>
            </a:r>
          </a:p>
        </p:txBody>
      </p:sp>
      <p:sp>
        <p:nvSpPr>
          <p:cNvPr id="132106" name="Rectangle 10"/>
          <p:cNvSpPr>
            <a:spLocks noChangeArrowheads="1"/>
          </p:cNvSpPr>
          <p:nvPr/>
        </p:nvSpPr>
        <p:spPr bwMode="auto">
          <a:xfrm>
            <a:off x="7823200" y="1812937"/>
            <a:ext cx="1150938" cy="692150"/>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Oracle AQ</a:t>
            </a:r>
          </a:p>
        </p:txBody>
      </p:sp>
      <p:sp>
        <p:nvSpPr>
          <p:cNvPr id="132107" name="Rectangle 11"/>
          <p:cNvSpPr>
            <a:spLocks noChangeArrowheads="1"/>
          </p:cNvSpPr>
          <p:nvPr/>
        </p:nvSpPr>
        <p:spPr bwMode="auto">
          <a:xfrm>
            <a:off x="9148764" y="1812937"/>
            <a:ext cx="1150937" cy="692150"/>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HTTP</a:t>
            </a:r>
          </a:p>
        </p:txBody>
      </p:sp>
      <p:sp>
        <p:nvSpPr>
          <p:cNvPr id="132108" name="Rectangle 12"/>
          <p:cNvSpPr>
            <a:spLocks noChangeArrowheads="1"/>
          </p:cNvSpPr>
          <p:nvPr/>
        </p:nvSpPr>
        <p:spPr bwMode="auto">
          <a:xfrm>
            <a:off x="3619501" y="2849576"/>
            <a:ext cx="1439863" cy="1152525"/>
          </a:xfrm>
          <a:prstGeom prst="rect">
            <a:avLst/>
          </a:prstGeom>
          <a:gradFill rotWithShape="1">
            <a:gsLst>
              <a:gs pos="0">
                <a:srgbClr val="98C0DC"/>
              </a:gs>
              <a:gs pos="50000">
                <a:schemeClr val="bg1"/>
              </a:gs>
              <a:gs pos="100000">
                <a:srgbClr val="98C0DC"/>
              </a:gs>
            </a:gsLst>
            <a:lin ang="5400000" scaled="1"/>
          </a:gradFill>
          <a:ln w="9525">
            <a:miter lim="800000"/>
            <a:headEnd/>
            <a:tailEnd/>
          </a:ln>
          <a:effectLst/>
          <a:scene3d>
            <a:camera prst="legacyObliqueTopLeft"/>
            <a:lightRig rig="legacyFlat3" dir="t"/>
          </a:scene3d>
          <a:sp3d extrusionH="176200" prstMaterial="legacyMatte">
            <a:bevelT w="13500" h="13500" prst="angle"/>
            <a:bevelB w="13500" h="13500" prst="angle"/>
            <a:extrusionClr>
              <a:srgbClr val="98C0DC"/>
            </a:extrusionClr>
          </a:sp3d>
        </p:spPr>
        <p:txBody>
          <a:bodyPr wrap="none" anchor="ctr">
            <a:flatTx/>
          </a:bodyPr>
          <a:lstStyle/>
          <a:p>
            <a:pPr>
              <a:defRPr/>
            </a:pPr>
            <a:endParaRPr lang="en-US"/>
          </a:p>
        </p:txBody>
      </p:sp>
      <p:sp>
        <p:nvSpPr>
          <p:cNvPr id="132109" name="Rectangle 13"/>
          <p:cNvSpPr>
            <a:spLocks noChangeArrowheads="1"/>
          </p:cNvSpPr>
          <p:nvPr/>
        </p:nvSpPr>
        <p:spPr bwMode="auto">
          <a:xfrm>
            <a:off x="3733800" y="3078175"/>
            <a:ext cx="1150938" cy="692150"/>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WSDL</a:t>
            </a:r>
          </a:p>
        </p:txBody>
      </p:sp>
      <p:sp>
        <p:nvSpPr>
          <p:cNvPr id="132110" name="Rectangle 14"/>
          <p:cNvSpPr>
            <a:spLocks noChangeArrowheads="1"/>
          </p:cNvSpPr>
          <p:nvPr/>
        </p:nvSpPr>
        <p:spPr bwMode="auto">
          <a:xfrm>
            <a:off x="5346700" y="3079762"/>
            <a:ext cx="1785938" cy="692150"/>
          </a:xfrm>
          <a:prstGeom prst="rect">
            <a:avLst/>
          </a:prstGeom>
          <a:gradFill rotWithShape="1">
            <a:gsLst>
              <a:gs pos="0">
                <a:srgbClr val="5E1800"/>
              </a:gs>
              <a:gs pos="100000">
                <a:srgbClr val="CC3300"/>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Service Header</a:t>
            </a:r>
          </a:p>
          <a:p>
            <a:pPr algn="ctr"/>
            <a:r>
              <a:rPr lang="en-US" sz="2000" b="1">
                <a:solidFill>
                  <a:schemeClr val="bg1"/>
                </a:solidFill>
                <a:latin typeface="Calibri" pitchFamily="34" charset="0"/>
              </a:rPr>
              <a:t>Logical Model</a:t>
            </a:r>
          </a:p>
        </p:txBody>
      </p:sp>
      <p:sp>
        <p:nvSpPr>
          <p:cNvPr id="132111" name="Rectangle 15"/>
          <p:cNvSpPr>
            <a:spLocks noChangeArrowheads="1"/>
          </p:cNvSpPr>
          <p:nvPr/>
        </p:nvSpPr>
        <p:spPr bwMode="auto">
          <a:xfrm>
            <a:off x="5067301" y="4346587"/>
            <a:ext cx="2073275" cy="692150"/>
          </a:xfrm>
          <a:prstGeom prst="rect">
            <a:avLst/>
          </a:prstGeom>
          <a:gradFill rotWithShape="1">
            <a:gsLst>
              <a:gs pos="0">
                <a:srgbClr val="5E1800"/>
              </a:gs>
              <a:gs pos="100000">
                <a:srgbClr val="CC3300"/>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Functional Header</a:t>
            </a:r>
          </a:p>
          <a:p>
            <a:pPr algn="ctr"/>
            <a:r>
              <a:rPr lang="en-US" sz="2000" b="1">
                <a:solidFill>
                  <a:schemeClr val="bg1"/>
                </a:solidFill>
                <a:latin typeface="Calibri" pitchFamily="34" charset="0"/>
              </a:rPr>
              <a:t>Logical Model</a:t>
            </a:r>
          </a:p>
        </p:txBody>
      </p:sp>
      <p:sp>
        <p:nvSpPr>
          <p:cNvPr id="132113" name="Rectangle 17"/>
          <p:cNvSpPr>
            <a:spLocks noChangeArrowheads="1"/>
          </p:cNvSpPr>
          <p:nvPr/>
        </p:nvSpPr>
        <p:spPr bwMode="auto">
          <a:xfrm>
            <a:off x="3733800" y="4173550"/>
            <a:ext cx="1150938" cy="461962"/>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LEXS</a:t>
            </a:r>
          </a:p>
        </p:txBody>
      </p:sp>
      <p:sp>
        <p:nvSpPr>
          <p:cNvPr id="132114" name="Rectangle 18"/>
          <p:cNvSpPr>
            <a:spLocks noChangeArrowheads="1"/>
          </p:cNvSpPr>
          <p:nvPr/>
        </p:nvSpPr>
        <p:spPr bwMode="auto">
          <a:xfrm>
            <a:off x="3733800" y="4749813"/>
            <a:ext cx="1150938" cy="461963"/>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UCore</a:t>
            </a:r>
          </a:p>
        </p:txBody>
      </p:sp>
      <p:sp>
        <p:nvSpPr>
          <p:cNvPr id="132115" name="Rectangle 19"/>
          <p:cNvSpPr>
            <a:spLocks noChangeArrowheads="1"/>
          </p:cNvSpPr>
          <p:nvPr/>
        </p:nvSpPr>
        <p:spPr bwMode="auto">
          <a:xfrm>
            <a:off x="9288464" y="4173551"/>
            <a:ext cx="1150937" cy="460375"/>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Screening</a:t>
            </a:r>
          </a:p>
        </p:txBody>
      </p:sp>
      <p:sp>
        <p:nvSpPr>
          <p:cNvPr id="132116" name="Rectangle 20"/>
          <p:cNvSpPr>
            <a:spLocks noChangeArrowheads="1"/>
          </p:cNvSpPr>
          <p:nvPr/>
        </p:nvSpPr>
        <p:spPr bwMode="auto">
          <a:xfrm>
            <a:off x="9288464" y="4749813"/>
            <a:ext cx="1150937" cy="460375"/>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tIns="36576" bIns="0" anchor="ctr"/>
          <a:lstStyle/>
          <a:p>
            <a:pPr algn="ctr">
              <a:lnSpc>
                <a:spcPct val="80000"/>
              </a:lnSpc>
            </a:pPr>
            <a:r>
              <a:rPr lang="en-US" sz="1600" b="1">
                <a:solidFill>
                  <a:schemeClr val="bg1"/>
                </a:solidFill>
                <a:latin typeface="Calibri" pitchFamily="34" charset="0"/>
              </a:rPr>
              <a:t>CAMIR /</a:t>
            </a:r>
            <a:br>
              <a:rPr lang="en-US" sz="1600" b="1">
                <a:solidFill>
                  <a:schemeClr val="bg1"/>
                </a:solidFill>
                <a:latin typeface="Calibri" pitchFamily="34" charset="0"/>
              </a:rPr>
            </a:br>
            <a:r>
              <a:rPr lang="en-US" sz="1600" b="1">
                <a:solidFill>
                  <a:schemeClr val="bg1"/>
                </a:solidFill>
                <a:latin typeface="Calibri" pitchFamily="34" charset="0"/>
              </a:rPr>
              <a:t>CATAIR</a:t>
            </a:r>
          </a:p>
        </p:txBody>
      </p:sp>
      <p:sp>
        <p:nvSpPr>
          <p:cNvPr id="132117" name="Rectangle 21"/>
          <p:cNvSpPr>
            <a:spLocks noChangeArrowheads="1"/>
          </p:cNvSpPr>
          <p:nvPr/>
        </p:nvSpPr>
        <p:spPr bwMode="auto">
          <a:xfrm>
            <a:off x="4195764" y="5615000"/>
            <a:ext cx="1150937" cy="692150"/>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lnSpc>
                <a:spcPct val="80000"/>
              </a:lnSpc>
            </a:pPr>
            <a:r>
              <a:rPr lang="en-US" sz="2000" b="1">
                <a:solidFill>
                  <a:schemeClr val="bg1"/>
                </a:solidFill>
                <a:latin typeface="Calibri" pitchFamily="34" charset="0"/>
              </a:rPr>
              <a:t>NIEM</a:t>
            </a:r>
          </a:p>
          <a:p>
            <a:pPr algn="ctr">
              <a:lnSpc>
                <a:spcPct val="80000"/>
              </a:lnSpc>
            </a:pPr>
            <a:r>
              <a:rPr lang="en-US" sz="2000" b="1">
                <a:solidFill>
                  <a:schemeClr val="bg1"/>
                </a:solidFill>
                <a:latin typeface="Calibri" pitchFamily="34" charset="0"/>
              </a:rPr>
              <a:t>IEPD</a:t>
            </a:r>
          </a:p>
        </p:txBody>
      </p:sp>
      <p:sp>
        <p:nvSpPr>
          <p:cNvPr id="132118" name="Line 22"/>
          <p:cNvSpPr>
            <a:spLocks noChangeShapeType="1"/>
          </p:cNvSpPr>
          <p:nvPr/>
        </p:nvSpPr>
        <p:spPr bwMode="auto">
          <a:xfrm flipH="1" flipV="1">
            <a:off x="4886326" y="4519626"/>
            <a:ext cx="180975" cy="166687"/>
          </a:xfrm>
          <a:prstGeom prst="line">
            <a:avLst/>
          </a:prstGeom>
          <a:noFill/>
          <a:ln w="19050">
            <a:solidFill>
              <a:srgbClr val="B2B2B2"/>
            </a:solidFill>
            <a:round/>
            <a:headEnd/>
            <a:tailEnd/>
          </a:ln>
        </p:spPr>
        <p:txBody>
          <a:bodyPr/>
          <a:lstStyle/>
          <a:p>
            <a:endParaRPr lang="en-US"/>
          </a:p>
        </p:txBody>
      </p:sp>
      <p:sp>
        <p:nvSpPr>
          <p:cNvPr id="132119" name="Line 23"/>
          <p:cNvSpPr>
            <a:spLocks noChangeShapeType="1"/>
          </p:cNvSpPr>
          <p:nvPr/>
        </p:nvSpPr>
        <p:spPr bwMode="auto">
          <a:xfrm flipH="1">
            <a:off x="4886326" y="4686312"/>
            <a:ext cx="180975" cy="179388"/>
          </a:xfrm>
          <a:prstGeom prst="line">
            <a:avLst/>
          </a:prstGeom>
          <a:noFill/>
          <a:ln w="19050">
            <a:solidFill>
              <a:srgbClr val="B2B2B2"/>
            </a:solidFill>
            <a:round/>
            <a:headEnd/>
            <a:tailEnd/>
          </a:ln>
        </p:spPr>
        <p:txBody>
          <a:bodyPr/>
          <a:lstStyle/>
          <a:p>
            <a:endParaRPr lang="en-US"/>
          </a:p>
        </p:txBody>
      </p:sp>
      <p:sp>
        <p:nvSpPr>
          <p:cNvPr id="132120" name="Line 24"/>
          <p:cNvSpPr>
            <a:spLocks noChangeShapeType="1"/>
          </p:cNvSpPr>
          <p:nvPr/>
        </p:nvSpPr>
        <p:spPr bwMode="auto">
          <a:xfrm flipH="1">
            <a:off x="6211888" y="3770325"/>
            <a:ext cx="0" cy="576262"/>
          </a:xfrm>
          <a:prstGeom prst="line">
            <a:avLst/>
          </a:prstGeom>
          <a:noFill/>
          <a:ln w="19050">
            <a:solidFill>
              <a:srgbClr val="B2B2B2"/>
            </a:solidFill>
            <a:round/>
            <a:headEnd/>
            <a:tailEnd/>
          </a:ln>
        </p:spPr>
        <p:txBody>
          <a:bodyPr/>
          <a:lstStyle/>
          <a:p>
            <a:endParaRPr lang="en-US"/>
          </a:p>
        </p:txBody>
      </p:sp>
      <p:sp>
        <p:nvSpPr>
          <p:cNvPr id="132121" name="Line 25"/>
          <p:cNvSpPr>
            <a:spLocks noChangeShapeType="1"/>
          </p:cNvSpPr>
          <p:nvPr/>
        </p:nvSpPr>
        <p:spPr bwMode="auto">
          <a:xfrm>
            <a:off x="4886326" y="3425837"/>
            <a:ext cx="461963" cy="0"/>
          </a:xfrm>
          <a:prstGeom prst="line">
            <a:avLst/>
          </a:prstGeom>
          <a:noFill/>
          <a:ln w="19050">
            <a:solidFill>
              <a:srgbClr val="B2B2B2"/>
            </a:solidFill>
            <a:round/>
            <a:headEnd/>
            <a:tailEnd/>
          </a:ln>
        </p:spPr>
        <p:txBody>
          <a:bodyPr/>
          <a:lstStyle/>
          <a:p>
            <a:endParaRPr lang="en-US"/>
          </a:p>
        </p:txBody>
      </p:sp>
      <p:sp>
        <p:nvSpPr>
          <p:cNvPr id="132122" name="Line 26"/>
          <p:cNvSpPr>
            <a:spLocks noChangeShapeType="1"/>
          </p:cNvSpPr>
          <p:nvPr/>
        </p:nvSpPr>
        <p:spPr bwMode="auto">
          <a:xfrm flipH="1">
            <a:off x="7132638" y="3143263"/>
            <a:ext cx="106362" cy="282575"/>
          </a:xfrm>
          <a:prstGeom prst="line">
            <a:avLst/>
          </a:prstGeom>
          <a:noFill/>
          <a:ln w="19050">
            <a:solidFill>
              <a:srgbClr val="B2B2B2"/>
            </a:solidFill>
            <a:round/>
            <a:headEnd/>
            <a:tailEnd/>
          </a:ln>
        </p:spPr>
        <p:txBody>
          <a:bodyPr/>
          <a:lstStyle/>
          <a:p>
            <a:endParaRPr lang="en-US"/>
          </a:p>
        </p:txBody>
      </p:sp>
      <p:sp>
        <p:nvSpPr>
          <p:cNvPr id="132123" name="Line 27"/>
          <p:cNvSpPr>
            <a:spLocks noChangeShapeType="1"/>
          </p:cNvSpPr>
          <p:nvPr/>
        </p:nvSpPr>
        <p:spPr bwMode="auto">
          <a:xfrm flipH="1" flipV="1">
            <a:off x="7132638" y="3425838"/>
            <a:ext cx="106362" cy="288925"/>
          </a:xfrm>
          <a:prstGeom prst="line">
            <a:avLst/>
          </a:prstGeom>
          <a:noFill/>
          <a:ln w="19050">
            <a:solidFill>
              <a:srgbClr val="B2B2B2"/>
            </a:solidFill>
            <a:round/>
            <a:headEnd/>
            <a:tailEnd/>
          </a:ln>
        </p:spPr>
        <p:txBody>
          <a:bodyPr/>
          <a:lstStyle/>
          <a:p>
            <a:endParaRPr lang="en-US"/>
          </a:p>
        </p:txBody>
      </p:sp>
      <p:sp>
        <p:nvSpPr>
          <p:cNvPr id="132124" name="Line 28"/>
          <p:cNvSpPr>
            <a:spLocks noChangeShapeType="1"/>
          </p:cNvSpPr>
          <p:nvPr/>
        </p:nvSpPr>
        <p:spPr bwMode="auto">
          <a:xfrm flipH="1">
            <a:off x="6211888" y="2503500"/>
            <a:ext cx="863600" cy="576262"/>
          </a:xfrm>
          <a:prstGeom prst="line">
            <a:avLst/>
          </a:prstGeom>
          <a:noFill/>
          <a:ln w="19050">
            <a:solidFill>
              <a:srgbClr val="B2B2B2"/>
            </a:solidFill>
            <a:round/>
            <a:headEnd/>
            <a:tailEnd/>
          </a:ln>
        </p:spPr>
        <p:txBody>
          <a:bodyPr/>
          <a:lstStyle/>
          <a:p>
            <a:endParaRPr lang="en-US"/>
          </a:p>
        </p:txBody>
      </p:sp>
      <p:sp>
        <p:nvSpPr>
          <p:cNvPr id="132125" name="Line 29"/>
          <p:cNvSpPr>
            <a:spLocks noChangeShapeType="1"/>
          </p:cNvSpPr>
          <p:nvPr/>
        </p:nvSpPr>
        <p:spPr bwMode="auto">
          <a:xfrm flipH="1">
            <a:off x="6211888" y="2503500"/>
            <a:ext cx="2189162" cy="576262"/>
          </a:xfrm>
          <a:prstGeom prst="line">
            <a:avLst/>
          </a:prstGeom>
          <a:noFill/>
          <a:ln w="19050">
            <a:solidFill>
              <a:srgbClr val="B2B2B2"/>
            </a:solidFill>
            <a:round/>
            <a:headEnd/>
            <a:tailEnd/>
          </a:ln>
        </p:spPr>
        <p:txBody>
          <a:bodyPr/>
          <a:lstStyle/>
          <a:p>
            <a:endParaRPr lang="en-US"/>
          </a:p>
        </p:txBody>
      </p:sp>
      <p:sp>
        <p:nvSpPr>
          <p:cNvPr id="132126" name="Line 30"/>
          <p:cNvSpPr>
            <a:spLocks noChangeShapeType="1"/>
          </p:cNvSpPr>
          <p:nvPr/>
        </p:nvSpPr>
        <p:spPr bwMode="auto">
          <a:xfrm flipH="1">
            <a:off x="6269039" y="2503500"/>
            <a:ext cx="3455987" cy="576262"/>
          </a:xfrm>
          <a:prstGeom prst="line">
            <a:avLst/>
          </a:prstGeom>
          <a:noFill/>
          <a:ln w="19050">
            <a:solidFill>
              <a:srgbClr val="B2B2B2"/>
            </a:solidFill>
            <a:round/>
            <a:headEnd/>
            <a:tailEnd/>
          </a:ln>
        </p:spPr>
        <p:txBody>
          <a:bodyPr/>
          <a:lstStyle/>
          <a:p>
            <a:endParaRPr lang="en-US"/>
          </a:p>
        </p:txBody>
      </p:sp>
      <p:sp>
        <p:nvSpPr>
          <p:cNvPr id="132128" name="Line 32"/>
          <p:cNvSpPr>
            <a:spLocks noChangeShapeType="1"/>
          </p:cNvSpPr>
          <p:nvPr/>
        </p:nvSpPr>
        <p:spPr bwMode="auto">
          <a:xfrm>
            <a:off x="5692776" y="2503500"/>
            <a:ext cx="519113" cy="576262"/>
          </a:xfrm>
          <a:prstGeom prst="line">
            <a:avLst/>
          </a:prstGeom>
          <a:noFill/>
          <a:ln w="19050">
            <a:solidFill>
              <a:srgbClr val="B2B2B2"/>
            </a:solidFill>
            <a:round/>
            <a:headEnd/>
            <a:tailEnd/>
          </a:ln>
        </p:spPr>
        <p:txBody>
          <a:bodyPr/>
          <a:lstStyle/>
          <a:p>
            <a:endParaRPr lang="en-US"/>
          </a:p>
        </p:txBody>
      </p:sp>
      <p:sp>
        <p:nvSpPr>
          <p:cNvPr id="132129" name="Line 33"/>
          <p:cNvSpPr>
            <a:spLocks noChangeShapeType="1"/>
          </p:cNvSpPr>
          <p:nvPr/>
        </p:nvSpPr>
        <p:spPr bwMode="auto">
          <a:xfrm>
            <a:off x="4367214" y="2503500"/>
            <a:ext cx="1844675" cy="576262"/>
          </a:xfrm>
          <a:prstGeom prst="line">
            <a:avLst/>
          </a:prstGeom>
          <a:noFill/>
          <a:ln w="19050">
            <a:solidFill>
              <a:srgbClr val="B2B2B2"/>
            </a:solidFill>
            <a:round/>
            <a:headEnd/>
            <a:tailEnd/>
          </a:ln>
        </p:spPr>
        <p:txBody>
          <a:bodyPr/>
          <a:lstStyle/>
          <a:p>
            <a:endParaRPr lang="en-US"/>
          </a:p>
        </p:txBody>
      </p:sp>
      <p:sp>
        <p:nvSpPr>
          <p:cNvPr id="132130" name="Line 34"/>
          <p:cNvSpPr>
            <a:spLocks noChangeShapeType="1"/>
          </p:cNvSpPr>
          <p:nvPr/>
        </p:nvSpPr>
        <p:spPr bwMode="auto">
          <a:xfrm flipH="1">
            <a:off x="7124700" y="4400562"/>
            <a:ext cx="971550" cy="285750"/>
          </a:xfrm>
          <a:prstGeom prst="line">
            <a:avLst/>
          </a:prstGeom>
          <a:noFill/>
          <a:ln w="19050">
            <a:solidFill>
              <a:srgbClr val="B2B2B2"/>
            </a:solidFill>
            <a:round/>
            <a:headEnd/>
            <a:tailEnd/>
          </a:ln>
        </p:spPr>
        <p:txBody>
          <a:bodyPr/>
          <a:lstStyle/>
          <a:p>
            <a:endParaRPr lang="en-US"/>
          </a:p>
        </p:txBody>
      </p:sp>
      <p:sp>
        <p:nvSpPr>
          <p:cNvPr id="132131" name="Line 35"/>
          <p:cNvSpPr>
            <a:spLocks noChangeShapeType="1"/>
          </p:cNvSpPr>
          <p:nvPr/>
        </p:nvSpPr>
        <p:spPr bwMode="auto">
          <a:xfrm flipH="1" flipV="1">
            <a:off x="7124700" y="4686312"/>
            <a:ext cx="971550" cy="342900"/>
          </a:xfrm>
          <a:prstGeom prst="line">
            <a:avLst/>
          </a:prstGeom>
          <a:noFill/>
          <a:ln w="19050">
            <a:solidFill>
              <a:srgbClr val="B2B2B2"/>
            </a:solidFill>
            <a:round/>
            <a:headEnd/>
            <a:tailEnd/>
          </a:ln>
        </p:spPr>
        <p:txBody>
          <a:bodyPr/>
          <a:lstStyle/>
          <a:p>
            <a:endParaRPr lang="en-US"/>
          </a:p>
        </p:txBody>
      </p:sp>
      <p:sp>
        <p:nvSpPr>
          <p:cNvPr id="132132" name="Line 36"/>
          <p:cNvSpPr>
            <a:spLocks noChangeShapeType="1"/>
          </p:cNvSpPr>
          <p:nvPr/>
        </p:nvSpPr>
        <p:spPr bwMode="auto">
          <a:xfrm flipH="1" flipV="1">
            <a:off x="7124700" y="4686312"/>
            <a:ext cx="2171700" cy="285750"/>
          </a:xfrm>
          <a:prstGeom prst="line">
            <a:avLst/>
          </a:prstGeom>
          <a:noFill/>
          <a:ln w="19050">
            <a:solidFill>
              <a:srgbClr val="B2B2B2"/>
            </a:solidFill>
            <a:round/>
            <a:headEnd/>
            <a:tailEnd/>
          </a:ln>
        </p:spPr>
        <p:txBody>
          <a:bodyPr/>
          <a:lstStyle/>
          <a:p>
            <a:endParaRPr lang="en-US"/>
          </a:p>
        </p:txBody>
      </p:sp>
      <p:sp>
        <p:nvSpPr>
          <p:cNvPr id="132133" name="Line 37"/>
          <p:cNvSpPr>
            <a:spLocks noChangeShapeType="1"/>
          </p:cNvSpPr>
          <p:nvPr/>
        </p:nvSpPr>
        <p:spPr bwMode="auto">
          <a:xfrm flipH="1">
            <a:off x="7124700" y="4400562"/>
            <a:ext cx="2114550" cy="285750"/>
          </a:xfrm>
          <a:prstGeom prst="line">
            <a:avLst/>
          </a:prstGeom>
          <a:noFill/>
          <a:ln w="19050">
            <a:solidFill>
              <a:srgbClr val="B2B2B2"/>
            </a:solidFill>
            <a:round/>
            <a:headEnd/>
            <a:tailEnd/>
          </a:ln>
        </p:spPr>
        <p:txBody>
          <a:bodyPr/>
          <a:lstStyle/>
          <a:p>
            <a:endParaRPr lang="en-US"/>
          </a:p>
        </p:txBody>
      </p:sp>
      <p:sp>
        <p:nvSpPr>
          <p:cNvPr id="132134" name="Rectangle 38"/>
          <p:cNvSpPr>
            <a:spLocks noChangeArrowheads="1"/>
          </p:cNvSpPr>
          <p:nvPr/>
        </p:nvSpPr>
        <p:spPr bwMode="auto">
          <a:xfrm>
            <a:off x="8088314" y="4173550"/>
            <a:ext cx="1150937" cy="461962"/>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EDXL-DE</a:t>
            </a:r>
          </a:p>
        </p:txBody>
      </p:sp>
      <p:sp>
        <p:nvSpPr>
          <p:cNvPr id="132135" name="Rectangle 39"/>
          <p:cNvSpPr>
            <a:spLocks noChangeArrowheads="1"/>
          </p:cNvSpPr>
          <p:nvPr/>
        </p:nvSpPr>
        <p:spPr bwMode="auto">
          <a:xfrm>
            <a:off x="8088314" y="4749813"/>
            <a:ext cx="1150937" cy="460375"/>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tIns="36576" bIns="0" anchor="ctr"/>
          <a:lstStyle/>
          <a:p>
            <a:pPr algn="ctr">
              <a:lnSpc>
                <a:spcPct val="80000"/>
              </a:lnSpc>
            </a:pPr>
            <a:r>
              <a:rPr lang="en-US" sz="1600" b="1">
                <a:solidFill>
                  <a:schemeClr val="bg1"/>
                </a:solidFill>
                <a:latin typeface="Calibri" pitchFamily="34" charset="0"/>
              </a:rPr>
              <a:t>ANSI X12 /</a:t>
            </a:r>
          </a:p>
          <a:p>
            <a:pPr algn="ctr">
              <a:lnSpc>
                <a:spcPct val="80000"/>
              </a:lnSpc>
            </a:pPr>
            <a:r>
              <a:rPr lang="en-US" sz="1600" b="1">
                <a:solidFill>
                  <a:schemeClr val="bg1"/>
                </a:solidFill>
                <a:latin typeface="Calibri" pitchFamily="34" charset="0"/>
              </a:rPr>
              <a:t>EDIFACT</a:t>
            </a:r>
          </a:p>
        </p:txBody>
      </p:sp>
      <p:sp>
        <p:nvSpPr>
          <p:cNvPr id="132136" name="Rectangle 40"/>
          <p:cNvSpPr>
            <a:spLocks noChangeArrowheads="1"/>
          </p:cNvSpPr>
          <p:nvPr/>
        </p:nvSpPr>
        <p:spPr bwMode="auto">
          <a:xfrm>
            <a:off x="5635625" y="5615000"/>
            <a:ext cx="1150938" cy="692150"/>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lnSpc>
                <a:spcPct val="80000"/>
              </a:lnSpc>
            </a:pPr>
            <a:r>
              <a:rPr lang="en-US" sz="2000" b="1">
                <a:solidFill>
                  <a:schemeClr val="bg1"/>
                </a:solidFill>
                <a:latin typeface="Calibri" pitchFamily="34" charset="0"/>
              </a:rPr>
              <a:t>EDI</a:t>
            </a:r>
          </a:p>
        </p:txBody>
      </p:sp>
      <p:sp>
        <p:nvSpPr>
          <p:cNvPr id="132137" name="Rectangle 41"/>
          <p:cNvSpPr>
            <a:spLocks noChangeArrowheads="1"/>
          </p:cNvSpPr>
          <p:nvPr/>
        </p:nvSpPr>
        <p:spPr bwMode="auto">
          <a:xfrm>
            <a:off x="7134225" y="5615000"/>
            <a:ext cx="1150938" cy="692150"/>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lnSpc>
                <a:spcPct val="80000"/>
              </a:lnSpc>
            </a:pPr>
            <a:r>
              <a:rPr lang="en-US" sz="2000" b="1">
                <a:solidFill>
                  <a:schemeClr val="bg1"/>
                </a:solidFill>
                <a:latin typeface="Calibri" pitchFamily="34" charset="0"/>
              </a:rPr>
              <a:t>Binary</a:t>
            </a:r>
          </a:p>
        </p:txBody>
      </p:sp>
      <p:sp>
        <p:nvSpPr>
          <p:cNvPr id="132138" name="Rectangle 42"/>
          <p:cNvSpPr>
            <a:spLocks noChangeArrowheads="1"/>
          </p:cNvSpPr>
          <p:nvPr/>
        </p:nvSpPr>
        <p:spPr bwMode="auto">
          <a:xfrm>
            <a:off x="8631239" y="5615000"/>
            <a:ext cx="1150937" cy="692150"/>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lnSpc>
                <a:spcPct val="80000"/>
              </a:lnSpc>
            </a:pPr>
            <a:r>
              <a:rPr lang="en-US" sz="2000" b="1">
                <a:solidFill>
                  <a:schemeClr val="bg1"/>
                </a:solidFill>
                <a:latin typeface="Calibri" pitchFamily="34" charset="0"/>
              </a:rPr>
              <a:t>XML</a:t>
            </a:r>
          </a:p>
        </p:txBody>
      </p:sp>
      <p:sp>
        <p:nvSpPr>
          <p:cNvPr id="132139" name="AutoShape 43"/>
          <p:cNvSpPr>
            <a:spLocks noChangeArrowheads="1"/>
          </p:cNvSpPr>
          <p:nvPr/>
        </p:nvSpPr>
        <p:spPr bwMode="auto">
          <a:xfrm flipH="1">
            <a:off x="1660525" y="2849576"/>
            <a:ext cx="1843088" cy="1152525"/>
          </a:xfrm>
          <a:prstGeom prst="homePlate">
            <a:avLst>
              <a:gd name="adj" fmla="val 19560"/>
            </a:avLst>
          </a:prstGeom>
          <a:solidFill>
            <a:srgbClr val="336699"/>
          </a:solidFill>
          <a:ln w="9525">
            <a:miter lim="800000"/>
            <a:headEnd/>
            <a:tailEnd/>
          </a:ln>
          <a:scene3d>
            <a:camera prst="legacyObliqueTopLeft"/>
            <a:lightRig rig="legacyFlat3" dir="t"/>
          </a:scene3d>
          <a:sp3d extrusionH="176200" prstMaterial="legacyMatte">
            <a:bevelT w="13500" h="13500" prst="angle"/>
            <a:bevelB w="13500" h="13500" prst="angle"/>
            <a:extrusionClr>
              <a:srgbClr val="336699"/>
            </a:extrusionClr>
          </a:sp3d>
        </p:spPr>
        <p:txBody>
          <a:bodyPr wrap="none" anchor="ctr">
            <a:flatTx/>
          </a:bodyPr>
          <a:lstStyle/>
          <a:p>
            <a:pPr algn="ctr">
              <a:lnSpc>
                <a:spcPct val="80000"/>
              </a:lnSpc>
            </a:pPr>
            <a:r>
              <a:rPr lang="en-US" sz="2400" b="1">
                <a:solidFill>
                  <a:schemeClr val="bg1"/>
                </a:solidFill>
                <a:latin typeface="Calibri" pitchFamily="34" charset="0"/>
              </a:rPr>
              <a:t>S</a:t>
            </a:r>
            <a:r>
              <a:rPr lang="en-US" b="1">
                <a:solidFill>
                  <a:schemeClr val="bg1"/>
                </a:solidFill>
                <a:latin typeface="Calibri" pitchFamily="34" charset="0"/>
              </a:rPr>
              <a:t>ERVICE</a:t>
            </a:r>
          </a:p>
          <a:p>
            <a:pPr algn="ctr">
              <a:lnSpc>
                <a:spcPct val="80000"/>
              </a:lnSpc>
            </a:pPr>
            <a:r>
              <a:rPr lang="en-US" sz="2400" b="1">
                <a:solidFill>
                  <a:schemeClr val="bg1"/>
                </a:solidFill>
                <a:latin typeface="Calibri" pitchFamily="34" charset="0"/>
              </a:rPr>
              <a:t>L</a:t>
            </a:r>
            <a:r>
              <a:rPr lang="en-US" b="1">
                <a:solidFill>
                  <a:schemeClr val="bg1"/>
                </a:solidFill>
                <a:latin typeface="Calibri" pitchFamily="34" charset="0"/>
              </a:rPr>
              <a:t>AYER</a:t>
            </a:r>
          </a:p>
          <a:p>
            <a:pPr algn="ctr">
              <a:lnSpc>
                <a:spcPct val="80000"/>
              </a:lnSpc>
            </a:pPr>
            <a:r>
              <a:rPr lang="en-US" sz="2400" b="1">
                <a:solidFill>
                  <a:schemeClr val="bg1"/>
                </a:solidFill>
                <a:latin typeface="Calibri" pitchFamily="34" charset="0"/>
              </a:rPr>
              <a:t>H</a:t>
            </a:r>
            <a:r>
              <a:rPr lang="en-US" b="1">
                <a:solidFill>
                  <a:schemeClr val="bg1"/>
                </a:solidFill>
                <a:latin typeface="Calibri" pitchFamily="34" charset="0"/>
              </a:rPr>
              <a:t>EADER</a:t>
            </a:r>
          </a:p>
        </p:txBody>
      </p:sp>
      <p:sp>
        <p:nvSpPr>
          <p:cNvPr id="132140" name="AutoShape 44"/>
          <p:cNvSpPr>
            <a:spLocks noChangeArrowheads="1"/>
          </p:cNvSpPr>
          <p:nvPr/>
        </p:nvSpPr>
        <p:spPr bwMode="auto">
          <a:xfrm flipH="1">
            <a:off x="1660525" y="1581163"/>
            <a:ext cx="1843088" cy="1152525"/>
          </a:xfrm>
          <a:prstGeom prst="homePlate">
            <a:avLst>
              <a:gd name="adj" fmla="val 19560"/>
            </a:avLst>
          </a:prstGeom>
          <a:solidFill>
            <a:schemeClr val="tx1"/>
          </a:solidFill>
          <a:ln w="9525">
            <a:miter lim="800000"/>
            <a:headEnd/>
            <a:tailEnd/>
          </a:ln>
          <a:scene3d>
            <a:camera prst="legacyObliqueTopLeft"/>
            <a:lightRig rig="legacyFlat3" dir="t"/>
          </a:scene3d>
          <a:sp3d extrusionH="176200" prstMaterial="legacyMatte">
            <a:bevelT w="13500" h="13500" prst="angle"/>
            <a:bevelB w="13500" h="13500" prst="angle"/>
            <a:extrusionClr>
              <a:schemeClr val="tx1"/>
            </a:extrusionClr>
          </a:sp3d>
        </p:spPr>
        <p:txBody>
          <a:bodyPr wrap="none" anchor="ctr">
            <a:flatTx/>
          </a:bodyPr>
          <a:lstStyle/>
          <a:p>
            <a:pPr algn="ctr">
              <a:lnSpc>
                <a:spcPct val="80000"/>
              </a:lnSpc>
            </a:pPr>
            <a:r>
              <a:rPr lang="en-US" sz="2400" b="1">
                <a:solidFill>
                  <a:schemeClr val="bg1"/>
                </a:solidFill>
                <a:latin typeface="Calibri" pitchFamily="34" charset="0"/>
              </a:rPr>
              <a:t>T</a:t>
            </a:r>
            <a:r>
              <a:rPr lang="en-US" b="1">
                <a:solidFill>
                  <a:schemeClr val="bg1"/>
                </a:solidFill>
                <a:latin typeface="Calibri" pitchFamily="34" charset="0"/>
              </a:rPr>
              <a:t>RANSPORT</a:t>
            </a:r>
          </a:p>
          <a:p>
            <a:pPr algn="ctr">
              <a:lnSpc>
                <a:spcPct val="80000"/>
              </a:lnSpc>
            </a:pPr>
            <a:r>
              <a:rPr lang="en-US" sz="2400" b="1">
                <a:solidFill>
                  <a:schemeClr val="bg1"/>
                </a:solidFill>
                <a:latin typeface="Calibri" pitchFamily="34" charset="0"/>
              </a:rPr>
              <a:t>L</a:t>
            </a:r>
            <a:r>
              <a:rPr lang="en-US" b="1">
                <a:solidFill>
                  <a:schemeClr val="bg1"/>
                </a:solidFill>
                <a:latin typeface="Calibri" pitchFamily="34" charset="0"/>
              </a:rPr>
              <a:t>AYER</a:t>
            </a:r>
          </a:p>
          <a:p>
            <a:pPr algn="ctr">
              <a:lnSpc>
                <a:spcPct val="80000"/>
              </a:lnSpc>
            </a:pPr>
            <a:r>
              <a:rPr lang="en-US" sz="2400" b="1">
                <a:solidFill>
                  <a:schemeClr val="bg1"/>
                </a:solidFill>
                <a:latin typeface="Calibri" pitchFamily="34" charset="0"/>
              </a:rPr>
              <a:t>H</a:t>
            </a:r>
            <a:r>
              <a:rPr lang="en-US" b="1">
                <a:solidFill>
                  <a:schemeClr val="bg1"/>
                </a:solidFill>
                <a:latin typeface="Calibri" pitchFamily="34" charset="0"/>
              </a:rPr>
              <a:t>EADER</a:t>
            </a:r>
          </a:p>
        </p:txBody>
      </p:sp>
      <p:sp>
        <p:nvSpPr>
          <p:cNvPr id="132141" name="AutoShape 45"/>
          <p:cNvSpPr>
            <a:spLocks noChangeArrowheads="1"/>
          </p:cNvSpPr>
          <p:nvPr/>
        </p:nvSpPr>
        <p:spPr bwMode="auto">
          <a:xfrm flipH="1">
            <a:off x="1660525" y="4116401"/>
            <a:ext cx="1843088" cy="1152525"/>
          </a:xfrm>
          <a:prstGeom prst="homePlate">
            <a:avLst>
              <a:gd name="adj" fmla="val 19560"/>
            </a:avLst>
          </a:prstGeom>
          <a:solidFill>
            <a:srgbClr val="98C0DC"/>
          </a:solidFill>
          <a:ln w="9525">
            <a:miter lim="800000"/>
            <a:headEnd/>
            <a:tailEnd/>
          </a:ln>
          <a:scene3d>
            <a:camera prst="legacyObliqueTopLeft"/>
            <a:lightRig rig="legacyFlat3" dir="t"/>
          </a:scene3d>
          <a:sp3d extrusionH="176200" prstMaterial="legacyMatte">
            <a:bevelT w="13500" h="13500" prst="angle"/>
            <a:bevelB w="13500" h="13500" prst="angle"/>
            <a:extrusionClr>
              <a:srgbClr val="98C0DC"/>
            </a:extrusionClr>
          </a:sp3d>
        </p:spPr>
        <p:txBody>
          <a:bodyPr wrap="none" anchor="ctr">
            <a:flatTx/>
          </a:bodyPr>
          <a:lstStyle/>
          <a:p>
            <a:pPr algn="ctr">
              <a:lnSpc>
                <a:spcPct val="80000"/>
              </a:lnSpc>
            </a:pPr>
            <a:r>
              <a:rPr lang="en-US" sz="2400" b="1">
                <a:solidFill>
                  <a:schemeClr val="bg1"/>
                </a:solidFill>
                <a:latin typeface="Calibri" pitchFamily="34" charset="0"/>
              </a:rPr>
              <a:t>F</a:t>
            </a:r>
            <a:r>
              <a:rPr lang="en-US" b="1">
                <a:solidFill>
                  <a:schemeClr val="bg1"/>
                </a:solidFill>
                <a:latin typeface="Calibri" pitchFamily="34" charset="0"/>
              </a:rPr>
              <a:t>UNCTIONAL</a:t>
            </a:r>
          </a:p>
          <a:p>
            <a:pPr algn="ctr">
              <a:lnSpc>
                <a:spcPct val="80000"/>
              </a:lnSpc>
            </a:pPr>
            <a:r>
              <a:rPr lang="en-US" sz="2400" b="1">
                <a:solidFill>
                  <a:schemeClr val="bg1"/>
                </a:solidFill>
                <a:latin typeface="Calibri" pitchFamily="34" charset="0"/>
              </a:rPr>
              <a:t>L</a:t>
            </a:r>
            <a:r>
              <a:rPr lang="en-US" b="1">
                <a:solidFill>
                  <a:schemeClr val="bg1"/>
                </a:solidFill>
                <a:latin typeface="Calibri" pitchFamily="34" charset="0"/>
              </a:rPr>
              <a:t>AYER</a:t>
            </a:r>
          </a:p>
          <a:p>
            <a:pPr algn="ctr">
              <a:lnSpc>
                <a:spcPct val="80000"/>
              </a:lnSpc>
            </a:pPr>
            <a:r>
              <a:rPr lang="en-US" sz="2400" b="1">
                <a:solidFill>
                  <a:schemeClr val="bg1"/>
                </a:solidFill>
                <a:latin typeface="Calibri" pitchFamily="34" charset="0"/>
              </a:rPr>
              <a:t>H</a:t>
            </a:r>
            <a:r>
              <a:rPr lang="en-US" b="1">
                <a:solidFill>
                  <a:schemeClr val="bg1"/>
                </a:solidFill>
                <a:latin typeface="Calibri" pitchFamily="34" charset="0"/>
              </a:rPr>
              <a:t>EADER</a:t>
            </a:r>
            <a:endParaRPr lang="en-US" sz="1600"/>
          </a:p>
        </p:txBody>
      </p:sp>
      <p:sp>
        <p:nvSpPr>
          <p:cNvPr id="132142" name="AutoShape 46"/>
          <p:cNvSpPr>
            <a:spLocks noChangeArrowheads="1"/>
          </p:cNvSpPr>
          <p:nvPr/>
        </p:nvSpPr>
        <p:spPr bwMode="auto">
          <a:xfrm flipH="1">
            <a:off x="1660525" y="5383226"/>
            <a:ext cx="1843088" cy="1152525"/>
          </a:xfrm>
          <a:prstGeom prst="homePlate">
            <a:avLst>
              <a:gd name="adj" fmla="val 19560"/>
            </a:avLst>
          </a:prstGeom>
          <a:solidFill>
            <a:srgbClr val="B2B2B2"/>
          </a:solidFill>
          <a:ln w="9525">
            <a:miter lim="800000"/>
            <a:headEnd/>
            <a:tailEnd/>
          </a:ln>
          <a:scene3d>
            <a:camera prst="legacyObliqueTopLeft"/>
            <a:lightRig rig="legacyFlat3" dir="t"/>
          </a:scene3d>
          <a:sp3d extrusionH="176200" prstMaterial="legacyMatte">
            <a:bevelT w="13500" h="13500" prst="angle"/>
            <a:bevelB w="13500" h="13500" prst="angle"/>
            <a:extrusionClr>
              <a:srgbClr val="B2B2B2"/>
            </a:extrusionClr>
          </a:sp3d>
        </p:spPr>
        <p:txBody>
          <a:bodyPr wrap="none" anchor="ctr">
            <a:flatTx/>
          </a:bodyPr>
          <a:lstStyle/>
          <a:p>
            <a:pPr algn="ctr">
              <a:lnSpc>
                <a:spcPct val="80000"/>
              </a:lnSpc>
            </a:pPr>
            <a:r>
              <a:rPr lang="en-US" sz="2400" b="1">
                <a:solidFill>
                  <a:schemeClr val="bg1"/>
                </a:solidFill>
                <a:latin typeface="Calibri" pitchFamily="34" charset="0"/>
              </a:rPr>
              <a:t>P</a:t>
            </a:r>
            <a:r>
              <a:rPr lang="en-US" b="1">
                <a:solidFill>
                  <a:schemeClr val="bg1"/>
                </a:solidFill>
                <a:latin typeface="Calibri" pitchFamily="34" charset="0"/>
              </a:rPr>
              <a:t>AYLOAD</a:t>
            </a:r>
          </a:p>
        </p:txBody>
      </p:sp>
      <p:sp>
        <p:nvSpPr>
          <p:cNvPr id="132143" name="Line 47"/>
          <p:cNvSpPr>
            <a:spLocks noChangeShapeType="1"/>
          </p:cNvSpPr>
          <p:nvPr/>
        </p:nvSpPr>
        <p:spPr bwMode="auto">
          <a:xfrm flipH="1">
            <a:off x="6211888" y="5038738"/>
            <a:ext cx="0" cy="576263"/>
          </a:xfrm>
          <a:prstGeom prst="line">
            <a:avLst/>
          </a:prstGeom>
          <a:noFill/>
          <a:ln w="19050">
            <a:solidFill>
              <a:srgbClr val="B2B2B2"/>
            </a:solidFill>
            <a:round/>
            <a:headEnd/>
            <a:tailEnd/>
          </a:ln>
        </p:spPr>
        <p:txBody>
          <a:bodyPr/>
          <a:lstStyle/>
          <a:p>
            <a:endParaRPr lang="en-US"/>
          </a:p>
        </p:txBody>
      </p:sp>
      <p:sp>
        <p:nvSpPr>
          <p:cNvPr id="132144" name="Line 48"/>
          <p:cNvSpPr>
            <a:spLocks noChangeShapeType="1"/>
          </p:cNvSpPr>
          <p:nvPr/>
        </p:nvSpPr>
        <p:spPr bwMode="auto">
          <a:xfrm flipH="1">
            <a:off x="4770438" y="5038738"/>
            <a:ext cx="1441450" cy="576263"/>
          </a:xfrm>
          <a:prstGeom prst="line">
            <a:avLst/>
          </a:prstGeom>
          <a:noFill/>
          <a:ln w="19050">
            <a:solidFill>
              <a:srgbClr val="B2B2B2"/>
            </a:solidFill>
            <a:round/>
            <a:headEnd/>
            <a:tailEnd/>
          </a:ln>
        </p:spPr>
        <p:txBody>
          <a:bodyPr/>
          <a:lstStyle/>
          <a:p>
            <a:endParaRPr lang="en-US"/>
          </a:p>
        </p:txBody>
      </p:sp>
      <p:sp>
        <p:nvSpPr>
          <p:cNvPr id="132145" name="Line 49"/>
          <p:cNvSpPr>
            <a:spLocks noChangeShapeType="1"/>
          </p:cNvSpPr>
          <p:nvPr/>
        </p:nvSpPr>
        <p:spPr bwMode="auto">
          <a:xfrm>
            <a:off x="6211888" y="5038738"/>
            <a:ext cx="1497012" cy="576263"/>
          </a:xfrm>
          <a:prstGeom prst="line">
            <a:avLst/>
          </a:prstGeom>
          <a:noFill/>
          <a:ln w="19050">
            <a:solidFill>
              <a:srgbClr val="B2B2B2"/>
            </a:solidFill>
            <a:round/>
            <a:headEnd/>
            <a:tailEnd/>
          </a:ln>
        </p:spPr>
        <p:txBody>
          <a:bodyPr/>
          <a:lstStyle/>
          <a:p>
            <a:endParaRPr lang="en-US"/>
          </a:p>
        </p:txBody>
      </p:sp>
      <p:sp>
        <p:nvSpPr>
          <p:cNvPr id="132146" name="Line 50"/>
          <p:cNvSpPr>
            <a:spLocks noChangeShapeType="1"/>
          </p:cNvSpPr>
          <p:nvPr/>
        </p:nvSpPr>
        <p:spPr bwMode="auto">
          <a:xfrm>
            <a:off x="6211888" y="5038738"/>
            <a:ext cx="3052762" cy="576263"/>
          </a:xfrm>
          <a:prstGeom prst="line">
            <a:avLst/>
          </a:prstGeom>
          <a:noFill/>
          <a:ln w="19050">
            <a:solidFill>
              <a:srgbClr val="B2B2B2"/>
            </a:solidFill>
            <a:round/>
            <a:headEnd/>
            <a:tailEnd/>
          </a:ln>
        </p:spPr>
        <p:txBody>
          <a:bodyPr/>
          <a:lstStyle/>
          <a:p>
            <a:endParaRPr lang="en-US"/>
          </a:p>
        </p:txBody>
      </p:sp>
      <p:sp>
        <p:nvSpPr>
          <p:cNvPr id="53" name="Rectangle 16"/>
          <p:cNvSpPr>
            <a:spLocks noChangeArrowheads="1"/>
          </p:cNvSpPr>
          <p:nvPr/>
        </p:nvSpPr>
        <p:spPr bwMode="auto">
          <a:xfrm>
            <a:off x="9296400" y="3481400"/>
            <a:ext cx="1143000" cy="461962"/>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REST</a:t>
            </a:r>
          </a:p>
        </p:txBody>
      </p:sp>
      <p:sp>
        <p:nvSpPr>
          <p:cNvPr id="54" name="Line 26"/>
          <p:cNvSpPr>
            <a:spLocks noChangeShapeType="1"/>
          </p:cNvSpPr>
          <p:nvPr/>
        </p:nvSpPr>
        <p:spPr bwMode="auto">
          <a:xfrm flipH="1">
            <a:off x="7124700" y="3143262"/>
            <a:ext cx="2171700" cy="285750"/>
          </a:xfrm>
          <a:prstGeom prst="line">
            <a:avLst/>
          </a:prstGeom>
          <a:noFill/>
          <a:ln w="19050">
            <a:solidFill>
              <a:srgbClr val="B2B2B2"/>
            </a:solidFill>
            <a:round/>
            <a:headEnd/>
            <a:tailEnd/>
          </a:ln>
        </p:spPr>
        <p:txBody>
          <a:bodyPr/>
          <a:lstStyle/>
          <a:p>
            <a:endParaRPr lang="en-US"/>
          </a:p>
        </p:txBody>
      </p:sp>
      <p:sp>
        <p:nvSpPr>
          <p:cNvPr id="55" name="Line 27"/>
          <p:cNvSpPr>
            <a:spLocks noChangeShapeType="1"/>
          </p:cNvSpPr>
          <p:nvPr/>
        </p:nvSpPr>
        <p:spPr bwMode="auto">
          <a:xfrm flipH="1" flipV="1">
            <a:off x="7124700" y="3429012"/>
            <a:ext cx="2171700" cy="285750"/>
          </a:xfrm>
          <a:prstGeom prst="line">
            <a:avLst/>
          </a:prstGeom>
          <a:noFill/>
          <a:ln w="19050">
            <a:solidFill>
              <a:srgbClr val="B2B2B2"/>
            </a:solidFill>
            <a:round/>
            <a:headEnd/>
            <a:tailEnd/>
          </a:ln>
        </p:spPr>
        <p:txBody>
          <a:bodyPr/>
          <a:lstStyle/>
          <a:p>
            <a:endParaRPr lang="en-US"/>
          </a:p>
        </p:txBody>
      </p:sp>
      <p:sp>
        <p:nvSpPr>
          <p:cNvPr id="56" name="Rectangle 31"/>
          <p:cNvSpPr>
            <a:spLocks noChangeArrowheads="1"/>
          </p:cNvSpPr>
          <p:nvPr/>
        </p:nvSpPr>
        <p:spPr bwMode="auto">
          <a:xfrm>
            <a:off x="9296400" y="2914662"/>
            <a:ext cx="1143000" cy="457200"/>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Basic XML</a:t>
            </a:r>
          </a:p>
        </p:txBody>
      </p:sp>
      <p:sp>
        <p:nvSpPr>
          <p:cNvPr id="132112" name="Rectangle 16"/>
          <p:cNvSpPr>
            <a:spLocks noChangeArrowheads="1"/>
          </p:cNvSpPr>
          <p:nvPr/>
        </p:nvSpPr>
        <p:spPr bwMode="auto">
          <a:xfrm>
            <a:off x="7239001" y="3481400"/>
            <a:ext cx="1933575" cy="461962"/>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Plain SOAP</a:t>
            </a:r>
          </a:p>
        </p:txBody>
      </p:sp>
      <p:sp>
        <p:nvSpPr>
          <p:cNvPr id="132127" name="Rectangle 31"/>
          <p:cNvSpPr>
            <a:spLocks noChangeArrowheads="1"/>
          </p:cNvSpPr>
          <p:nvPr/>
        </p:nvSpPr>
        <p:spPr bwMode="auto">
          <a:xfrm>
            <a:off x="7239001" y="2914663"/>
            <a:ext cx="1933575" cy="461963"/>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r>
              <a:rPr lang="en-US" sz="2000" b="1">
                <a:solidFill>
                  <a:schemeClr val="bg1"/>
                </a:solidFill>
                <a:latin typeface="Calibri" pitchFamily="34" charset="0"/>
              </a:rPr>
              <a:t>SOAP &amp; WS-Addr</a:t>
            </a:r>
          </a:p>
        </p:txBody>
      </p:sp>
      <p:sp>
        <p:nvSpPr>
          <p:cNvPr id="57" name="Rectangle 38"/>
          <p:cNvSpPr>
            <a:spLocks noChangeArrowheads="1"/>
          </p:cNvSpPr>
          <p:nvPr/>
        </p:nvSpPr>
        <p:spPr bwMode="auto">
          <a:xfrm>
            <a:off x="7239000" y="4171963"/>
            <a:ext cx="800100" cy="461963"/>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anchor="ctr"/>
          <a:lstStyle/>
          <a:p>
            <a:pPr algn="ctr">
              <a:lnSpc>
                <a:spcPts val="1700"/>
              </a:lnSpc>
            </a:pPr>
            <a:r>
              <a:rPr lang="en-US" sz="1600" b="1">
                <a:solidFill>
                  <a:schemeClr val="bg1"/>
                </a:solidFill>
                <a:latin typeface="Calibri" pitchFamily="34" charset="0"/>
              </a:rPr>
              <a:t>Custom</a:t>
            </a:r>
          </a:p>
          <a:p>
            <a:pPr algn="ctr">
              <a:lnSpc>
                <a:spcPts val="1700"/>
              </a:lnSpc>
            </a:pPr>
            <a:r>
              <a:rPr lang="en-US" sz="1600" b="1">
                <a:solidFill>
                  <a:schemeClr val="bg1"/>
                </a:solidFill>
                <a:latin typeface="Calibri" pitchFamily="34" charset="0"/>
              </a:rPr>
              <a:t>Headers</a:t>
            </a:r>
          </a:p>
        </p:txBody>
      </p:sp>
      <p:sp>
        <p:nvSpPr>
          <p:cNvPr id="58" name="Rectangle 39"/>
          <p:cNvSpPr>
            <a:spLocks noChangeArrowheads="1"/>
          </p:cNvSpPr>
          <p:nvPr/>
        </p:nvSpPr>
        <p:spPr bwMode="auto">
          <a:xfrm>
            <a:off x="7239000" y="4748226"/>
            <a:ext cx="800100" cy="460375"/>
          </a:xfrm>
          <a:prstGeom prst="rect">
            <a:avLst/>
          </a:prstGeom>
          <a:gradFill rotWithShape="1">
            <a:gsLst>
              <a:gs pos="0">
                <a:srgbClr val="182F47"/>
              </a:gs>
              <a:gs pos="100000">
                <a:srgbClr val="336699"/>
              </a:gs>
            </a:gsLst>
            <a:lin ang="5400000" scaled="1"/>
          </a:gradFill>
          <a:ln w="38100">
            <a:solidFill>
              <a:srgbClr val="B2B2B2"/>
            </a:solidFill>
            <a:miter lim="800000"/>
            <a:headEnd/>
            <a:tailEnd/>
          </a:ln>
        </p:spPr>
        <p:txBody>
          <a:bodyPr wrap="none" tIns="36576" bIns="0" anchor="ctr"/>
          <a:lstStyle/>
          <a:p>
            <a:pPr algn="ctr">
              <a:lnSpc>
                <a:spcPct val="80000"/>
              </a:lnSpc>
            </a:pPr>
            <a:r>
              <a:rPr lang="en-US" sz="1600" b="1">
                <a:solidFill>
                  <a:schemeClr val="bg1"/>
                </a:solidFill>
                <a:latin typeface="Calibri" pitchFamily="34" charset="0"/>
              </a:rPr>
              <a:t>Custom</a:t>
            </a:r>
          </a:p>
          <a:p>
            <a:pPr algn="ctr">
              <a:lnSpc>
                <a:spcPct val="80000"/>
              </a:lnSpc>
            </a:pPr>
            <a:r>
              <a:rPr lang="en-US" sz="1600" b="1">
                <a:solidFill>
                  <a:schemeClr val="bg1"/>
                </a:solidFill>
                <a:latin typeface="Calibri" pitchFamily="34" charset="0"/>
              </a:rPr>
              <a:t>Headers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2102"/>
                                        </p:tgtEl>
                                        <p:attrNameLst>
                                          <p:attrName>style.visibility</p:attrName>
                                        </p:attrNameLst>
                                      </p:cBhvr>
                                      <p:to>
                                        <p:strVal val="visible"/>
                                      </p:to>
                                    </p:set>
                                    <p:animEffect transition="in" filter="dissolve">
                                      <p:cBhvr>
                                        <p:cTn id="7" dur="500"/>
                                        <p:tgtEl>
                                          <p:spTgt spid="13210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2103"/>
                                        </p:tgtEl>
                                        <p:attrNameLst>
                                          <p:attrName>style.visibility</p:attrName>
                                        </p:attrNameLst>
                                      </p:cBhvr>
                                      <p:to>
                                        <p:strVal val="visible"/>
                                      </p:to>
                                    </p:set>
                                    <p:animEffect transition="in" filter="dissolve">
                                      <p:cBhvr>
                                        <p:cTn id="10" dur="500"/>
                                        <p:tgtEl>
                                          <p:spTgt spid="13210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2104"/>
                                        </p:tgtEl>
                                        <p:attrNameLst>
                                          <p:attrName>style.visibility</p:attrName>
                                        </p:attrNameLst>
                                      </p:cBhvr>
                                      <p:to>
                                        <p:strVal val="visible"/>
                                      </p:to>
                                    </p:set>
                                    <p:animEffect transition="in" filter="dissolve">
                                      <p:cBhvr>
                                        <p:cTn id="13" dur="500"/>
                                        <p:tgtEl>
                                          <p:spTgt spid="13210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2105"/>
                                        </p:tgtEl>
                                        <p:attrNameLst>
                                          <p:attrName>style.visibility</p:attrName>
                                        </p:attrNameLst>
                                      </p:cBhvr>
                                      <p:to>
                                        <p:strVal val="visible"/>
                                      </p:to>
                                    </p:set>
                                    <p:animEffect transition="in" filter="dissolve">
                                      <p:cBhvr>
                                        <p:cTn id="16" dur="500"/>
                                        <p:tgtEl>
                                          <p:spTgt spid="13210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2106"/>
                                        </p:tgtEl>
                                        <p:attrNameLst>
                                          <p:attrName>style.visibility</p:attrName>
                                        </p:attrNameLst>
                                      </p:cBhvr>
                                      <p:to>
                                        <p:strVal val="visible"/>
                                      </p:to>
                                    </p:set>
                                    <p:animEffect transition="in" filter="dissolve">
                                      <p:cBhvr>
                                        <p:cTn id="19" dur="500"/>
                                        <p:tgtEl>
                                          <p:spTgt spid="13210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2107"/>
                                        </p:tgtEl>
                                        <p:attrNameLst>
                                          <p:attrName>style.visibility</p:attrName>
                                        </p:attrNameLst>
                                      </p:cBhvr>
                                      <p:to>
                                        <p:strVal val="visible"/>
                                      </p:to>
                                    </p:set>
                                    <p:animEffect transition="in" filter="dissolve">
                                      <p:cBhvr>
                                        <p:cTn id="22" dur="500"/>
                                        <p:tgtEl>
                                          <p:spTgt spid="13210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32140"/>
                                        </p:tgtEl>
                                        <p:attrNameLst>
                                          <p:attrName>style.visibility</p:attrName>
                                        </p:attrNameLst>
                                      </p:cBhvr>
                                      <p:to>
                                        <p:strVal val="visible"/>
                                      </p:to>
                                    </p:set>
                                    <p:animEffect transition="in" filter="dissolve">
                                      <p:cBhvr>
                                        <p:cTn id="25" dur="500"/>
                                        <p:tgtEl>
                                          <p:spTgt spid="13214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32142"/>
                                        </p:tgtEl>
                                        <p:attrNameLst>
                                          <p:attrName>style.visibility</p:attrName>
                                        </p:attrNameLst>
                                      </p:cBhvr>
                                      <p:to>
                                        <p:strVal val="visible"/>
                                      </p:to>
                                    </p:set>
                                    <p:animEffect transition="in" filter="dissolve">
                                      <p:cBhvr>
                                        <p:cTn id="30" dur="500"/>
                                        <p:tgtEl>
                                          <p:spTgt spid="1321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32099"/>
                                        </p:tgtEl>
                                        <p:attrNameLst>
                                          <p:attrName>style.visibility</p:attrName>
                                        </p:attrNameLst>
                                      </p:cBhvr>
                                      <p:to>
                                        <p:strVal val="visible"/>
                                      </p:to>
                                    </p:set>
                                    <p:animEffect transition="in" filter="dissolve">
                                      <p:cBhvr>
                                        <p:cTn id="33" dur="500"/>
                                        <p:tgtEl>
                                          <p:spTgt spid="13209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2117"/>
                                        </p:tgtEl>
                                        <p:attrNameLst>
                                          <p:attrName>style.visibility</p:attrName>
                                        </p:attrNameLst>
                                      </p:cBhvr>
                                      <p:to>
                                        <p:strVal val="visible"/>
                                      </p:to>
                                    </p:set>
                                    <p:animEffect transition="in" filter="dissolve">
                                      <p:cBhvr>
                                        <p:cTn id="36" dur="500"/>
                                        <p:tgtEl>
                                          <p:spTgt spid="13211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32139"/>
                                        </p:tgtEl>
                                        <p:attrNameLst>
                                          <p:attrName>style.visibility</p:attrName>
                                        </p:attrNameLst>
                                      </p:cBhvr>
                                      <p:to>
                                        <p:strVal val="visible"/>
                                      </p:to>
                                    </p:set>
                                    <p:animEffect transition="in" filter="dissolve">
                                      <p:cBhvr>
                                        <p:cTn id="41" dur="500"/>
                                        <p:tgtEl>
                                          <p:spTgt spid="13213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32141"/>
                                        </p:tgtEl>
                                        <p:attrNameLst>
                                          <p:attrName>style.visibility</p:attrName>
                                        </p:attrNameLst>
                                      </p:cBhvr>
                                      <p:to>
                                        <p:strVal val="visible"/>
                                      </p:to>
                                    </p:set>
                                    <p:animEffect transition="in" filter="dissolve">
                                      <p:cBhvr>
                                        <p:cTn id="44" dur="500"/>
                                        <p:tgtEl>
                                          <p:spTgt spid="13214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2100"/>
                                        </p:tgtEl>
                                        <p:attrNameLst>
                                          <p:attrName>style.visibility</p:attrName>
                                        </p:attrNameLst>
                                      </p:cBhvr>
                                      <p:to>
                                        <p:strVal val="visible"/>
                                      </p:to>
                                    </p:set>
                                    <p:animEffect transition="in" filter="dissolve">
                                      <p:cBhvr>
                                        <p:cTn id="47" dur="500"/>
                                        <p:tgtEl>
                                          <p:spTgt spid="13210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32108"/>
                                        </p:tgtEl>
                                        <p:attrNameLst>
                                          <p:attrName>style.visibility</p:attrName>
                                        </p:attrNameLst>
                                      </p:cBhvr>
                                      <p:to>
                                        <p:strVal val="visible"/>
                                      </p:to>
                                    </p:set>
                                    <p:animEffect transition="in" filter="dissolve">
                                      <p:cBhvr>
                                        <p:cTn id="50" dur="500"/>
                                        <p:tgtEl>
                                          <p:spTgt spid="13210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2101"/>
                                        </p:tgtEl>
                                        <p:attrNameLst>
                                          <p:attrName>style.visibility</p:attrName>
                                        </p:attrNameLst>
                                      </p:cBhvr>
                                      <p:to>
                                        <p:strVal val="visible"/>
                                      </p:to>
                                    </p:set>
                                    <p:animEffect transition="in" filter="dissolve">
                                      <p:cBhvr>
                                        <p:cTn id="53" dur="500"/>
                                        <p:tgtEl>
                                          <p:spTgt spid="13210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32109"/>
                                        </p:tgtEl>
                                        <p:attrNameLst>
                                          <p:attrName>style.visibility</p:attrName>
                                        </p:attrNameLst>
                                      </p:cBhvr>
                                      <p:to>
                                        <p:strVal val="visible"/>
                                      </p:to>
                                    </p:set>
                                    <p:animEffect transition="in" filter="dissolve">
                                      <p:cBhvr>
                                        <p:cTn id="58" dur="500"/>
                                        <p:tgtEl>
                                          <p:spTgt spid="132109"/>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32110"/>
                                        </p:tgtEl>
                                        <p:attrNameLst>
                                          <p:attrName>style.visibility</p:attrName>
                                        </p:attrNameLst>
                                      </p:cBhvr>
                                      <p:to>
                                        <p:strVal val="visible"/>
                                      </p:to>
                                    </p:set>
                                    <p:animEffect transition="in" filter="dissolve">
                                      <p:cBhvr>
                                        <p:cTn id="61" dur="500"/>
                                        <p:tgtEl>
                                          <p:spTgt spid="132110"/>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32111"/>
                                        </p:tgtEl>
                                        <p:attrNameLst>
                                          <p:attrName>style.visibility</p:attrName>
                                        </p:attrNameLst>
                                      </p:cBhvr>
                                      <p:to>
                                        <p:strVal val="visible"/>
                                      </p:to>
                                    </p:set>
                                    <p:animEffect transition="in" filter="dissolve">
                                      <p:cBhvr>
                                        <p:cTn id="64" dur="500"/>
                                        <p:tgtEl>
                                          <p:spTgt spid="132111"/>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32112"/>
                                        </p:tgtEl>
                                        <p:attrNameLst>
                                          <p:attrName>style.visibility</p:attrName>
                                        </p:attrNameLst>
                                      </p:cBhvr>
                                      <p:to>
                                        <p:strVal val="visible"/>
                                      </p:to>
                                    </p:set>
                                    <p:animEffect transition="in" filter="dissolve">
                                      <p:cBhvr>
                                        <p:cTn id="67" dur="500"/>
                                        <p:tgtEl>
                                          <p:spTgt spid="132112"/>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32113"/>
                                        </p:tgtEl>
                                        <p:attrNameLst>
                                          <p:attrName>style.visibility</p:attrName>
                                        </p:attrNameLst>
                                      </p:cBhvr>
                                      <p:to>
                                        <p:strVal val="visible"/>
                                      </p:to>
                                    </p:set>
                                    <p:animEffect transition="in" filter="dissolve">
                                      <p:cBhvr>
                                        <p:cTn id="70" dur="500"/>
                                        <p:tgtEl>
                                          <p:spTgt spid="13211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32114"/>
                                        </p:tgtEl>
                                        <p:attrNameLst>
                                          <p:attrName>style.visibility</p:attrName>
                                        </p:attrNameLst>
                                      </p:cBhvr>
                                      <p:to>
                                        <p:strVal val="visible"/>
                                      </p:to>
                                    </p:set>
                                    <p:animEffect transition="in" filter="dissolve">
                                      <p:cBhvr>
                                        <p:cTn id="73" dur="500"/>
                                        <p:tgtEl>
                                          <p:spTgt spid="132114"/>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32115"/>
                                        </p:tgtEl>
                                        <p:attrNameLst>
                                          <p:attrName>style.visibility</p:attrName>
                                        </p:attrNameLst>
                                      </p:cBhvr>
                                      <p:to>
                                        <p:strVal val="visible"/>
                                      </p:to>
                                    </p:set>
                                    <p:animEffect transition="in" filter="dissolve">
                                      <p:cBhvr>
                                        <p:cTn id="76" dur="500"/>
                                        <p:tgtEl>
                                          <p:spTgt spid="132115"/>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32116"/>
                                        </p:tgtEl>
                                        <p:attrNameLst>
                                          <p:attrName>style.visibility</p:attrName>
                                        </p:attrNameLst>
                                      </p:cBhvr>
                                      <p:to>
                                        <p:strVal val="visible"/>
                                      </p:to>
                                    </p:set>
                                    <p:animEffect transition="in" filter="dissolve">
                                      <p:cBhvr>
                                        <p:cTn id="79" dur="500"/>
                                        <p:tgtEl>
                                          <p:spTgt spid="13211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32118"/>
                                        </p:tgtEl>
                                        <p:attrNameLst>
                                          <p:attrName>style.visibility</p:attrName>
                                        </p:attrNameLst>
                                      </p:cBhvr>
                                      <p:to>
                                        <p:strVal val="visible"/>
                                      </p:to>
                                    </p:set>
                                    <p:animEffect transition="in" filter="dissolve">
                                      <p:cBhvr>
                                        <p:cTn id="82" dur="500"/>
                                        <p:tgtEl>
                                          <p:spTgt spid="13211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32119"/>
                                        </p:tgtEl>
                                        <p:attrNameLst>
                                          <p:attrName>style.visibility</p:attrName>
                                        </p:attrNameLst>
                                      </p:cBhvr>
                                      <p:to>
                                        <p:strVal val="visible"/>
                                      </p:to>
                                    </p:set>
                                    <p:animEffect transition="in" filter="dissolve">
                                      <p:cBhvr>
                                        <p:cTn id="85" dur="500"/>
                                        <p:tgtEl>
                                          <p:spTgt spid="13211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32120"/>
                                        </p:tgtEl>
                                        <p:attrNameLst>
                                          <p:attrName>style.visibility</p:attrName>
                                        </p:attrNameLst>
                                      </p:cBhvr>
                                      <p:to>
                                        <p:strVal val="visible"/>
                                      </p:to>
                                    </p:set>
                                    <p:animEffect transition="in" filter="dissolve">
                                      <p:cBhvr>
                                        <p:cTn id="88" dur="500"/>
                                        <p:tgtEl>
                                          <p:spTgt spid="13212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32121"/>
                                        </p:tgtEl>
                                        <p:attrNameLst>
                                          <p:attrName>style.visibility</p:attrName>
                                        </p:attrNameLst>
                                      </p:cBhvr>
                                      <p:to>
                                        <p:strVal val="visible"/>
                                      </p:to>
                                    </p:set>
                                    <p:animEffect transition="in" filter="dissolve">
                                      <p:cBhvr>
                                        <p:cTn id="91" dur="500"/>
                                        <p:tgtEl>
                                          <p:spTgt spid="13212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32122"/>
                                        </p:tgtEl>
                                        <p:attrNameLst>
                                          <p:attrName>style.visibility</p:attrName>
                                        </p:attrNameLst>
                                      </p:cBhvr>
                                      <p:to>
                                        <p:strVal val="visible"/>
                                      </p:to>
                                    </p:set>
                                    <p:animEffect transition="in" filter="dissolve">
                                      <p:cBhvr>
                                        <p:cTn id="94" dur="500"/>
                                        <p:tgtEl>
                                          <p:spTgt spid="13212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32123"/>
                                        </p:tgtEl>
                                        <p:attrNameLst>
                                          <p:attrName>style.visibility</p:attrName>
                                        </p:attrNameLst>
                                      </p:cBhvr>
                                      <p:to>
                                        <p:strVal val="visible"/>
                                      </p:to>
                                    </p:set>
                                    <p:animEffect transition="in" filter="dissolve">
                                      <p:cBhvr>
                                        <p:cTn id="97" dur="500"/>
                                        <p:tgtEl>
                                          <p:spTgt spid="13212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32124"/>
                                        </p:tgtEl>
                                        <p:attrNameLst>
                                          <p:attrName>style.visibility</p:attrName>
                                        </p:attrNameLst>
                                      </p:cBhvr>
                                      <p:to>
                                        <p:strVal val="visible"/>
                                      </p:to>
                                    </p:set>
                                    <p:animEffect transition="in" filter="dissolve">
                                      <p:cBhvr>
                                        <p:cTn id="100" dur="500"/>
                                        <p:tgtEl>
                                          <p:spTgt spid="13212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32125"/>
                                        </p:tgtEl>
                                        <p:attrNameLst>
                                          <p:attrName>style.visibility</p:attrName>
                                        </p:attrNameLst>
                                      </p:cBhvr>
                                      <p:to>
                                        <p:strVal val="visible"/>
                                      </p:to>
                                    </p:set>
                                    <p:animEffect transition="in" filter="dissolve">
                                      <p:cBhvr>
                                        <p:cTn id="103" dur="500"/>
                                        <p:tgtEl>
                                          <p:spTgt spid="13212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32126"/>
                                        </p:tgtEl>
                                        <p:attrNameLst>
                                          <p:attrName>style.visibility</p:attrName>
                                        </p:attrNameLst>
                                      </p:cBhvr>
                                      <p:to>
                                        <p:strVal val="visible"/>
                                      </p:to>
                                    </p:set>
                                    <p:animEffect transition="in" filter="dissolve">
                                      <p:cBhvr>
                                        <p:cTn id="106" dur="500"/>
                                        <p:tgtEl>
                                          <p:spTgt spid="13212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32127"/>
                                        </p:tgtEl>
                                        <p:attrNameLst>
                                          <p:attrName>style.visibility</p:attrName>
                                        </p:attrNameLst>
                                      </p:cBhvr>
                                      <p:to>
                                        <p:strVal val="visible"/>
                                      </p:to>
                                    </p:set>
                                    <p:animEffect transition="in" filter="dissolve">
                                      <p:cBhvr>
                                        <p:cTn id="109" dur="500"/>
                                        <p:tgtEl>
                                          <p:spTgt spid="13212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32128"/>
                                        </p:tgtEl>
                                        <p:attrNameLst>
                                          <p:attrName>style.visibility</p:attrName>
                                        </p:attrNameLst>
                                      </p:cBhvr>
                                      <p:to>
                                        <p:strVal val="visible"/>
                                      </p:to>
                                    </p:set>
                                    <p:animEffect transition="in" filter="dissolve">
                                      <p:cBhvr>
                                        <p:cTn id="112" dur="500"/>
                                        <p:tgtEl>
                                          <p:spTgt spid="13212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32129"/>
                                        </p:tgtEl>
                                        <p:attrNameLst>
                                          <p:attrName>style.visibility</p:attrName>
                                        </p:attrNameLst>
                                      </p:cBhvr>
                                      <p:to>
                                        <p:strVal val="visible"/>
                                      </p:to>
                                    </p:set>
                                    <p:animEffect transition="in" filter="dissolve">
                                      <p:cBhvr>
                                        <p:cTn id="115" dur="500"/>
                                        <p:tgtEl>
                                          <p:spTgt spid="13212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32130"/>
                                        </p:tgtEl>
                                        <p:attrNameLst>
                                          <p:attrName>style.visibility</p:attrName>
                                        </p:attrNameLst>
                                      </p:cBhvr>
                                      <p:to>
                                        <p:strVal val="visible"/>
                                      </p:to>
                                    </p:set>
                                    <p:animEffect transition="in" filter="dissolve">
                                      <p:cBhvr>
                                        <p:cTn id="118" dur="500"/>
                                        <p:tgtEl>
                                          <p:spTgt spid="13213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32131"/>
                                        </p:tgtEl>
                                        <p:attrNameLst>
                                          <p:attrName>style.visibility</p:attrName>
                                        </p:attrNameLst>
                                      </p:cBhvr>
                                      <p:to>
                                        <p:strVal val="visible"/>
                                      </p:to>
                                    </p:set>
                                    <p:animEffect transition="in" filter="dissolve">
                                      <p:cBhvr>
                                        <p:cTn id="121" dur="500"/>
                                        <p:tgtEl>
                                          <p:spTgt spid="13213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32132"/>
                                        </p:tgtEl>
                                        <p:attrNameLst>
                                          <p:attrName>style.visibility</p:attrName>
                                        </p:attrNameLst>
                                      </p:cBhvr>
                                      <p:to>
                                        <p:strVal val="visible"/>
                                      </p:to>
                                    </p:set>
                                    <p:animEffect transition="in" filter="dissolve">
                                      <p:cBhvr>
                                        <p:cTn id="124" dur="500"/>
                                        <p:tgtEl>
                                          <p:spTgt spid="13213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32133"/>
                                        </p:tgtEl>
                                        <p:attrNameLst>
                                          <p:attrName>style.visibility</p:attrName>
                                        </p:attrNameLst>
                                      </p:cBhvr>
                                      <p:to>
                                        <p:strVal val="visible"/>
                                      </p:to>
                                    </p:set>
                                    <p:animEffect transition="in" filter="dissolve">
                                      <p:cBhvr>
                                        <p:cTn id="127" dur="500"/>
                                        <p:tgtEl>
                                          <p:spTgt spid="13213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32134"/>
                                        </p:tgtEl>
                                        <p:attrNameLst>
                                          <p:attrName>style.visibility</p:attrName>
                                        </p:attrNameLst>
                                      </p:cBhvr>
                                      <p:to>
                                        <p:strVal val="visible"/>
                                      </p:to>
                                    </p:set>
                                    <p:animEffect transition="in" filter="dissolve">
                                      <p:cBhvr>
                                        <p:cTn id="130" dur="500"/>
                                        <p:tgtEl>
                                          <p:spTgt spid="132134"/>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32135"/>
                                        </p:tgtEl>
                                        <p:attrNameLst>
                                          <p:attrName>style.visibility</p:attrName>
                                        </p:attrNameLst>
                                      </p:cBhvr>
                                      <p:to>
                                        <p:strVal val="visible"/>
                                      </p:to>
                                    </p:set>
                                    <p:animEffect transition="in" filter="dissolve">
                                      <p:cBhvr>
                                        <p:cTn id="133" dur="500"/>
                                        <p:tgtEl>
                                          <p:spTgt spid="132135"/>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32143"/>
                                        </p:tgtEl>
                                        <p:attrNameLst>
                                          <p:attrName>style.visibility</p:attrName>
                                        </p:attrNameLst>
                                      </p:cBhvr>
                                      <p:to>
                                        <p:strVal val="visible"/>
                                      </p:to>
                                    </p:set>
                                    <p:animEffect transition="in" filter="dissolve">
                                      <p:cBhvr>
                                        <p:cTn id="136" dur="500"/>
                                        <p:tgtEl>
                                          <p:spTgt spid="132143"/>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32144"/>
                                        </p:tgtEl>
                                        <p:attrNameLst>
                                          <p:attrName>style.visibility</p:attrName>
                                        </p:attrNameLst>
                                      </p:cBhvr>
                                      <p:to>
                                        <p:strVal val="visible"/>
                                      </p:to>
                                    </p:set>
                                    <p:animEffect transition="in" filter="dissolve">
                                      <p:cBhvr>
                                        <p:cTn id="139" dur="500"/>
                                        <p:tgtEl>
                                          <p:spTgt spid="132144"/>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32145"/>
                                        </p:tgtEl>
                                        <p:attrNameLst>
                                          <p:attrName>style.visibility</p:attrName>
                                        </p:attrNameLst>
                                      </p:cBhvr>
                                      <p:to>
                                        <p:strVal val="visible"/>
                                      </p:to>
                                    </p:set>
                                    <p:animEffect transition="in" filter="dissolve">
                                      <p:cBhvr>
                                        <p:cTn id="142" dur="500"/>
                                        <p:tgtEl>
                                          <p:spTgt spid="132145"/>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32146"/>
                                        </p:tgtEl>
                                        <p:attrNameLst>
                                          <p:attrName>style.visibility</p:attrName>
                                        </p:attrNameLst>
                                      </p:cBhvr>
                                      <p:to>
                                        <p:strVal val="visible"/>
                                      </p:to>
                                    </p:set>
                                    <p:animEffect transition="in" filter="dissolve">
                                      <p:cBhvr>
                                        <p:cTn id="145" dur="500"/>
                                        <p:tgtEl>
                                          <p:spTgt spid="132146"/>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32136"/>
                                        </p:tgtEl>
                                        <p:attrNameLst>
                                          <p:attrName>style.visibility</p:attrName>
                                        </p:attrNameLst>
                                      </p:cBhvr>
                                      <p:to>
                                        <p:strVal val="visible"/>
                                      </p:to>
                                    </p:set>
                                    <p:animEffect transition="in" filter="dissolve">
                                      <p:cBhvr>
                                        <p:cTn id="148" dur="500"/>
                                        <p:tgtEl>
                                          <p:spTgt spid="132136"/>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32137"/>
                                        </p:tgtEl>
                                        <p:attrNameLst>
                                          <p:attrName>style.visibility</p:attrName>
                                        </p:attrNameLst>
                                      </p:cBhvr>
                                      <p:to>
                                        <p:strVal val="visible"/>
                                      </p:to>
                                    </p:set>
                                    <p:animEffect transition="in" filter="dissolve">
                                      <p:cBhvr>
                                        <p:cTn id="151" dur="500"/>
                                        <p:tgtEl>
                                          <p:spTgt spid="132137"/>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32138"/>
                                        </p:tgtEl>
                                        <p:attrNameLst>
                                          <p:attrName>style.visibility</p:attrName>
                                        </p:attrNameLst>
                                      </p:cBhvr>
                                      <p:to>
                                        <p:strVal val="visible"/>
                                      </p:to>
                                    </p:set>
                                    <p:animEffect transition="in" filter="dissolve">
                                      <p:cBhvr>
                                        <p:cTn id="154" dur="500"/>
                                        <p:tgtEl>
                                          <p:spTgt spid="132138"/>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dissolve">
                                      <p:cBhvr>
                                        <p:cTn id="157" dur="500"/>
                                        <p:tgtEl>
                                          <p:spTgt spid="53"/>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54"/>
                                        </p:tgtEl>
                                        <p:attrNameLst>
                                          <p:attrName>style.visibility</p:attrName>
                                        </p:attrNameLst>
                                      </p:cBhvr>
                                      <p:to>
                                        <p:strVal val="visible"/>
                                      </p:to>
                                    </p:set>
                                    <p:animEffect transition="in" filter="dissolve">
                                      <p:cBhvr>
                                        <p:cTn id="160" dur="500"/>
                                        <p:tgtEl>
                                          <p:spTgt spid="54"/>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55"/>
                                        </p:tgtEl>
                                        <p:attrNameLst>
                                          <p:attrName>style.visibility</p:attrName>
                                        </p:attrNameLst>
                                      </p:cBhvr>
                                      <p:to>
                                        <p:strVal val="visible"/>
                                      </p:to>
                                    </p:set>
                                    <p:animEffect transition="in" filter="dissolve">
                                      <p:cBhvr>
                                        <p:cTn id="163" dur="500"/>
                                        <p:tgtEl>
                                          <p:spTgt spid="55"/>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56"/>
                                        </p:tgtEl>
                                        <p:attrNameLst>
                                          <p:attrName>style.visibility</p:attrName>
                                        </p:attrNameLst>
                                      </p:cBhvr>
                                      <p:to>
                                        <p:strVal val="visible"/>
                                      </p:to>
                                    </p:set>
                                    <p:animEffect transition="in" filter="dissolve">
                                      <p:cBhvr>
                                        <p:cTn id="166" dur="500"/>
                                        <p:tgtEl>
                                          <p:spTgt spid="5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7"/>
                                        </p:tgtEl>
                                        <p:attrNameLst>
                                          <p:attrName>style.visibility</p:attrName>
                                        </p:attrNameLst>
                                      </p:cBhvr>
                                      <p:to>
                                        <p:strVal val="visible"/>
                                      </p:to>
                                    </p:set>
                                    <p:animEffect transition="in" filter="dissolve">
                                      <p:cBhvr>
                                        <p:cTn id="169" dur="500"/>
                                        <p:tgtEl>
                                          <p:spTgt spid="57"/>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8"/>
                                        </p:tgtEl>
                                        <p:attrNameLst>
                                          <p:attrName>style.visibility</p:attrName>
                                        </p:attrNameLst>
                                      </p:cBhvr>
                                      <p:to>
                                        <p:strVal val="visible"/>
                                      </p:to>
                                    </p:set>
                                    <p:animEffect transition="in" filter="dissolve">
                                      <p:cBhvr>
                                        <p:cTn id="17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animBg="1"/>
      <p:bldP spid="132100" grpId="0" animBg="1"/>
      <p:bldP spid="132101" grpId="0" animBg="1"/>
      <p:bldP spid="132102" grpId="0" animBg="1"/>
      <p:bldP spid="132103" grpId="0" animBg="1"/>
      <p:bldP spid="132104" grpId="0" animBg="1"/>
      <p:bldP spid="132105" grpId="0" animBg="1"/>
      <p:bldP spid="132106" grpId="0" animBg="1"/>
      <p:bldP spid="132107" grpId="0" animBg="1"/>
      <p:bldP spid="132108" grpId="0" animBg="1"/>
      <p:bldP spid="132109" grpId="0" animBg="1"/>
      <p:bldP spid="132110" grpId="0" animBg="1"/>
      <p:bldP spid="132111" grpId="0" animBg="1"/>
      <p:bldP spid="132113" grpId="0" animBg="1"/>
      <p:bldP spid="132114" grpId="0" animBg="1"/>
      <p:bldP spid="132115" grpId="0" animBg="1"/>
      <p:bldP spid="132116" grpId="0" animBg="1"/>
      <p:bldP spid="132117" grpId="0" animBg="1"/>
      <p:bldP spid="132118" grpId="0" animBg="1"/>
      <p:bldP spid="132119" grpId="0" animBg="1"/>
      <p:bldP spid="132120" grpId="0" animBg="1"/>
      <p:bldP spid="132121" grpId="0" animBg="1"/>
      <p:bldP spid="132122" grpId="0" animBg="1"/>
      <p:bldP spid="132123" grpId="0" animBg="1"/>
      <p:bldP spid="132124" grpId="0" animBg="1"/>
      <p:bldP spid="132125" grpId="0" animBg="1"/>
      <p:bldP spid="132126" grpId="0" animBg="1"/>
      <p:bldP spid="132128" grpId="0" animBg="1"/>
      <p:bldP spid="132129" grpId="0" animBg="1"/>
      <p:bldP spid="132130" grpId="0" animBg="1"/>
      <p:bldP spid="132131" grpId="0" animBg="1"/>
      <p:bldP spid="132132" grpId="0" animBg="1"/>
      <p:bldP spid="132133" grpId="0" animBg="1"/>
      <p:bldP spid="132134" grpId="0" animBg="1"/>
      <p:bldP spid="132135" grpId="0" animBg="1"/>
      <p:bldP spid="132136" grpId="0" animBg="1"/>
      <p:bldP spid="132137" grpId="0" animBg="1"/>
      <p:bldP spid="132138" grpId="0" animBg="1"/>
      <p:bldP spid="132139" grpId="0" animBg="1"/>
      <p:bldP spid="132140" grpId="0" animBg="1"/>
      <p:bldP spid="132141" grpId="0" animBg="1"/>
      <p:bldP spid="132142" grpId="0" animBg="1"/>
      <p:bldP spid="132143" grpId="0" animBg="1"/>
      <p:bldP spid="132144" grpId="0" animBg="1"/>
      <p:bldP spid="132145" grpId="0" animBg="1"/>
      <p:bldP spid="132146" grpId="0" animBg="1"/>
      <p:bldP spid="53" grpId="0" animBg="1"/>
      <p:bldP spid="54" grpId="0" animBg="1"/>
      <p:bldP spid="55" grpId="0" animBg="1"/>
      <p:bldP spid="56" grpId="0" animBg="1"/>
      <p:bldP spid="132112" grpId="0" animBg="1"/>
      <p:bldP spid="132127" grpId="0" animBg="1"/>
      <p:bldP spid="57" grpId="0" animBg="1"/>
      <p:bldP spid="5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B1800D46-B7C5-45B3-A473-CB2F97471B32}"/>
              </a:ext>
            </a:extLst>
          </p:cNvPr>
          <p:cNvSpPr>
            <a:spLocks noGrp="1" noChangeArrowheads="1"/>
          </p:cNvSpPr>
          <p:nvPr>
            <p:ph idx="1"/>
          </p:nvPr>
        </p:nvSpPr>
        <p:spPr/>
        <p:txBody>
          <a:bodyPr/>
          <a:lstStyle/>
          <a:p>
            <a:r>
              <a:rPr lang="en-US" altLang="en-US" sz="2100" b="1" i="1">
                <a:solidFill>
                  <a:srgbClr val="0033CC"/>
                </a:solidFill>
              </a:rPr>
              <a:t>Data Dictionary</a:t>
            </a:r>
            <a:r>
              <a:rPr lang="en-US" altLang="en-US" sz="2100"/>
              <a:t> of agreed-to Terms and Definitions</a:t>
            </a:r>
          </a:p>
          <a:p>
            <a:r>
              <a:rPr lang="en-US" altLang="en-US" sz="2100" b="1" i="1">
                <a:solidFill>
                  <a:srgbClr val="0033CC"/>
                </a:solidFill>
              </a:rPr>
              <a:t>Object Oriented Data Model</a:t>
            </a:r>
            <a:r>
              <a:rPr lang="en-US" altLang="en-US" sz="2100"/>
              <a:t> providing components for creating Information Exchange Packages (IEP)</a:t>
            </a:r>
          </a:p>
          <a:p>
            <a:r>
              <a:rPr lang="en-US" altLang="en-US" sz="2100" b="1" i="1">
                <a:solidFill>
                  <a:srgbClr val="0033CC"/>
                </a:solidFill>
              </a:rPr>
              <a:t>Set of Specifications</a:t>
            </a:r>
            <a:r>
              <a:rPr lang="en-US" altLang="en-US" sz="2100"/>
              <a:t> for building NIEM components and IEPs</a:t>
            </a:r>
          </a:p>
          <a:p>
            <a:r>
              <a:rPr lang="en-US" altLang="en-US" sz="2100" b="1" i="1">
                <a:solidFill>
                  <a:srgbClr val="0033CC"/>
                </a:solidFill>
              </a:rPr>
              <a:t>Governance </a:t>
            </a:r>
            <a:r>
              <a:rPr lang="en-US" altLang="en-US" sz="2100"/>
              <a:t>processes and support infrastructure</a:t>
            </a:r>
            <a:endParaRPr lang="en-US" altLang="en-US" sz="2100" b="1" i="1">
              <a:solidFill>
                <a:srgbClr val="0033CC"/>
              </a:solidFill>
            </a:endParaRPr>
          </a:p>
          <a:p>
            <a:r>
              <a:rPr lang="en-US" altLang="en-US" sz="2100" b="1" i="1">
                <a:solidFill>
                  <a:srgbClr val="0033CC"/>
                </a:solidFill>
              </a:rPr>
              <a:t>Clearinghouse</a:t>
            </a:r>
            <a:r>
              <a:rPr lang="en-US" altLang="en-US" sz="2100"/>
              <a:t> of reusable IEP Documentation (IEPD)</a:t>
            </a:r>
            <a:endParaRPr lang="en-US" altLang="en-US" sz="2100" b="1" i="1">
              <a:solidFill>
                <a:srgbClr val="0033CC"/>
              </a:solidFill>
            </a:endParaRPr>
          </a:p>
          <a:p>
            <a:r>
              <a:rPr lang="en-US" altLang="en-US" sz="2100" b="1" i="1">
                <a:solidFill>
                  <a:srgbClr val="0033CC"/>
                </a:solidFill>
              </a:rPr>
              <a:t>Online Web-based Tools</a:t>
            </a:r>
            <a:r>
              <a:rPr lang="en-US" altLang="en-US" sz="2100"/>
              <a:t> for building IEPDs</a:t>
            </a:r>
          </a:p>
          <a:p>
            <a:r>
              <a:rPr lang="en-US" altLang="en-US" sz="2100" b="1" i="1">
                <a:solidFill>
                  <a:srgbClr val="0033CC"/>
                </a:solidFill>
              </a:rPr>
              <a:t>Training</a:t>
            </a:r>
            <a:r>
              <a:rPr lang="en-US" altLang="en-US" sz="2100"/>
              <a:t>, </a:t>
            </a:r>
            <a:r>
              <a:rPr lang="en-US" altLang="en-US" sz="2100" b="1" i="1">
                <a:solidFill>
                  <a:srgbClr val="0033CC"/>
                </a:solidFill>
              </a:rPr>
              <a:t>Knowledge Center</a:t>
            </a:r>
            <a:r>
              <a:rPr lang="en-US" altLang="en-US" sz="2100"/>
              <a:t>, and </a:t>
            </a:r>
            <a:r>
              <a:rPr lang="en-US" altLang="en-US" sz="2100" b="1" i="1">
                <a:solidFill>
                  <a:srgbClr val="0033CC"/>
                </a:solidFill>
              </a:rPr>
              <a:t>Helpdesk</a:t>
            </a:r>
          </a:p>
          <a:p>
            <a:r>
              <a:rPr lang="en-US" altLang="en-US" sz="2100" b="1" i="1">
                <a:solidFill>
                  <a:srgbClr val="0033CC"/>
                </a:solidFill>
              </a:rPr>
              <a:t>Technical Assistance</a:t>
            </a:r>
            <a:r>
              <a:rPr lang="en-US" altLang="en-US" sz="2100"/>
              <a:t> for NIEM Domains and IEPD development</a:t>
            </a:r>
            <a:endParaRPr lang="en-US" altLang="en-US" sz="2100" b="1" i="1">
              <a:solidFill>
                <a:srgbClr val="0033CC"/>
              </a:solidFill>
            </a:endParaRPr>
          </a:p>
          <a:p>
            <a:r>
              <a:rPr lang="en-US" altLang="en-US" sz="2100" b="1" i="1">
                <a:solidFill>
                  <a:srgbClr val="0033CC"/>
                </a:solidFill>
              </a:rPr>
              <a:t>Program</a:t>
            </a:r>
            <a:r>
              <a:rPr lang="en-US" altLang="en-US" sz="2100"/>
              <a:t> providing NIEM leadership and Management </a:t>
            </a:r>
            <a:r>
              <a:rPr lang="en-US" altLang="en-US" sz="2100" b="1" i="1">
                <a:solidFill>
                  <a:srgbClr val="0033CC"/>
                </a:solidFill>
              </a:rPr>
              <a:t>Stakeholder</a:t>
            </a:r>
          </a:p>
          <a:p>
            <a:r>
              <a:rPr lang="en-US" altLang="en-US" sz="2100" b="1" i="1">
                <a:solidFill>
                  <a:srgbClr val="0033CC"/>
                </a:solidFill>
              </a:rPr>
              <a:t>Operational practitioner driven</a:t>
            </a:r>
            <a:r>
              <a:rPr lang="en-US" altLang="en-US" sz="2100"/>
              <a:t> Model and Program</a:t>
            </a:r>
            <a:endParaRPr lang="en-US" altLang="en-US" sz="2100" b="1" i="1">
              <a:solidFill>
                <a:srgbClr val="0033CC"/>
              </a:solidFill>
            </a:endParaRPr>
          </a:p>
          <a:p>
            <a:r>
              <a:rPr lang="en-US" altLang="en-US" sz="2100" b="1" i="1">
                <a:solidFill>
                  <a:srgbClr val="0033CC"/>
                </a:solidFill>
              </a:rPr>
              <a:t>Partnership</a:t>
            </a:r>
            <a:r>
              <a:rPr lang="en-US" altLang="en-US" sz="2100"/>
              <a:t> of local, state, tribal, and federal entities</a:t>
            </a:r>
          </a:p>
          <a:p>
            <a:endParaRPr lang="en-US" altLang="en-US" sz="2100"/>
          </a:p>
        </p:txBody>
      </p:sp>
      <p:sp>
        <p:nvSpPr>
          <p:cNvPr id="37890" name="Rectangle 2">
            <a:extLst>
              <a:ext uri="{FF2B5EF4-FFF2-40B4-BE49-F238E27FC236}">
                <a16:creationId xmlns:a16="http://schemas.microsoft.com/office/drawing/2014/main" id="{7515F3E3-386D-43D3-85E6-1AC37D1FF308}"/>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fontScale="90000"/>
          </a:bodyPr>
          <a:lstStyle/>
          <a:p>
            <a:r>
              <a:rPr lang="en-US" altLang="en-US"/>
              <a:t>What is NIEM?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2">
            <a:extLst>
              <a:ext uri="{FF2B5EF4-FFF2-40B4-BE49-F238E27FC236}">
                <a16:creationId xmlns:a16="http://schemas.microsoft.com/office/drawing/2014/main" id="{7F175110-10AA-4C7D-9C08-D49CA60968F2}"/>
              </a:ext>
            </a:extLst>
          </p:cNvPr>
          <p:cNvSpPr>
            <a:spLocks noGrp="1"/>
          </p:cNvSpPr>
          <p:nvPr>
            <p:ph type="title"/>
          </p:nvPr>
        </p:nvSpPr>
        <p:spPr>
          <a:ln/>
        </p:spPr>
        <p:txBody>
          <a:bodyPr>
            <a:normAutofit fontScale="90000"/>
          </a:bodyPr>
          <a:lstStyle/>
          <a:p>
            <a:pPr eaLnBrk="1" hangingPunct="1"/>
            <a:r>
              <a:rPr lang="en-US" altLang="en-US"/>
              <a:t>SOA and NIEM</a:t>
            </a:r>
          </a:p>
        </p:txBody>
      </p:sp>
      <p:sp>
        <p:nvSpPr>
          <p:cNvPr id="45059" name="Text Placeholder 4">
            <a:extLst>
              <a:ext uri="{FF2B5EF4-FFF2-40B4-BE49-F238E27FC236}">
                <a16:creationId xmlns:a16="http://schemas.microsoft.com/office/drawing/2014/main" id="{E1133338-F324-401E-A051-AC98218F7E04}"/>
              </a:ext>
            </a:extLst>
          </p:cNvPr>
          <p:cNvSpPr txBox="1">
            <a:spLocks/>
          </p:cNvSpPr>
          <p:nvPr/>
        </p:nvSpPr>
        <p:spPr bwMode="auto">
          <a:xfrm>
            <a:off x="1930400" y="1066801"/>
            <a:ext cx="833913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400" b="1"/>
              <a:t>S</a:t>
            </a:r>
            <a:r>
              <a:rPr lang="en-US" altLang="en-US" sz="2400"/>
              <a:t>ervice </a:t>
            </a:r>
            <a:r>
              <a:rPr lang="en-US" altLang="en-US" sz="2400" b="1"/>
              <a:t>O</a:t>
            </a:r>
            <a:r>
              <a:rPr lang="en-US" altLang="en-US" sz="2400"/>
              <a:t>riented </a:t>
            </a:r>
            <a:r>
              <a:rPr lang="en-US" altLang="en-US" sz="2400" b="1"/>
              <a:t>A</a:t>
            </a:r>
            <a:r>
              <a:rPr lang="en-US" altLang="en-US" sz="2400"/>
              <a:t>rchitecture (SOA) is an architectural style whose goal is to achieve loose coupling among interacting software agents. </a:t>
            </a:r>
          </a:p>
        </p:txBody>
      </p:sp>
      <p:grpSp>
        <p:nvGrpSpPr>
          <p:cNvPr id="45060" name="Group 69">
            <a:extLst>
              <a:ext uri="{FF2B5EF4-FFF2-40B4-BE49-F238E27FC236}">
                <a16:creationId xmlns:a16="http://schemas.microsoft.com/office/drawing/2014/main" id="{ACB5BA95-437D-48BC-8208-B1AF03AD2282}"/>
              </a:ext>
            </a:extLst>
          </p:cNvPr>
          <p:cNvGrpSpPr>
            <a:grpSpLocks/>
          </p:cNvGrpSpPr>
          <p:nvPr/>
        </p:nvGrpSpPr>
        <p:grpSpPr bwMode="auto">
          <a:xfrm>
            <a:off x="1828801" y="2590801"/>
            <a:ext cx="4418013" cy="3656013"/>
            <a:chOff x="482600" y="2590800"/>
            <a:chExt cx="4418013" cy="3655695"/>
          </a:xfrm>
        </p:grpSpPr>
        <p:sp>
          <p:nvSpPr>
            <p:cNvPr id="45064" name="AutoShape 6">
              <a:extLst>
                <a:ext uri="{FF2B5EF4-FFF2-40B4-BE49-F238E27FC236}">
                  <a16:creationId xmlns:a16="http://schemas.microsoft.com/office/drawing/2014/main" id="{33240594-24E4-4120-A5E8-5BF06941914F}"/>
                </a:ext>
              </a:extLst>
            </p:cNvPr>
            <p:cNvSpPr>
              <a:spLocks noChangeAspect="1" noChangeArrowheads="1" noTextEdit="1"/>
            </p:cNvSpPr>
            <p:nvPr/>
          </p:nvSpPr>
          <p:spPr bwMode="auto">
            <a:xfrm>
              <a:off x="482600" y="2811463"/>
              <a:ext cx="4418013"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5065" name="Rectangle 8">
              <a:extLst>
                <a:ext uri="{FF2B5EF4-FFF2-40B4-BE49-F238E27FC236}">
                  <a16:creationId xmlns:a16="http://schemas.microsoft.com/office/drawing/2014/main" id="{38117284-27C5-4A55-9DD4-20FF568B26A8}"/>
                </a:ext>
              </a:extLst>
            </p:cNvPr>
            <p:cNvSpPr>
              <a:spLocks noChangeArrowheads="1"/>
            </p:cNvSpPr>
            <p:nvPr/>
          </p:nvSpPr>
          <p:spPr bwMode="auto">
            <a:xfrm>
              <a:off x="482600" y="6081713"/>
              <a:ext cx="4376738" cy="164782"/>
            </a:xfrm>
            <a:prstGeom prst="rect">
              <a:avLst/>
            </a:prstGeom>
            <a:solidFill>
              <a:schemeClr val="accent2"/>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5066" name="Rectangle 9">
              <a:extLst>
                <a:ext uri="{FF2B5EF4-FFF2-40B4-BE49-F238E27FC236}">
                  <a16:creationId xmlns:a16="http://schemas.microsoft.com/office/drawing/2014/main" id="{D41B5BF4-B3DE-443C-811C-9C2EDE858292}"/>
                </a:ext>
              </a:extLst>
            </p:cNvPr>
            <p:cNvSpPr>
              <a:spLocks noChangeArrowheads="1"/>
            </p:cNvSpPr>
            <p:nvPr/>
          </p:nvSpPr>
          <p:spPr bwMode="auto">
            <a:xfrm>
              <a:off x="619125" y="5673735"/>
              <a:ext cx="4103688" cy="164782"/>
            </a:xfrm>
            <a:prstGeom prst="rect">
              <a:avLst/>
            </a:prstGeom>
            <a:solidFill>
              <a:schemeClr val="accent2"/>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5067" name="Rectangle 10">
              <a:extLst>
                <a:ext uri="{FF2B5EF4-FFF2-40B4-BE49-F238E27FC236}">
                  <a16:creationId xmlns:a16="http://schemas.microsoft.com/office/drawing/2014/main" id="{E07A5BD4-4B1C-4609-A2CF-ED06CEB56D09}"/>
                </a:ext>
              </a:extLst>
            </p:cNvPr>
            <p:cNvSpPr>
              <a:spLocks noChangeArrowheads="1"/>
            </p:cNvSpPr>
            <p:nvPr/>
          </p:nvSpPr>
          <p:spPr bwMode="auto">
            <a:xfrm>
              <a:off x="550863" y="5871262"/>
              <a:ext cx="4240213" cy="177706"/>
            </a:xfrm>
            <a:prstGeom prst="rect">
              <a:avLst/>
            </a:prstGeom>
            <a:solidFill>
              <a:schemeClr val="accent2"/>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5068" name="Freeform 11">
              <a:extLst>
                <a:ext uri="{FF2B5EF4-FFF2-40B4-BE49-F238E27FC236}">
                  <a16:creationId xmlns:a16="http://schemas.microsoft.com/office/drawing/2014/main" id="{0EBB1FC1-A416-4E0D-B900-23A3B9BBBA3A}"/>
                </a:ext>
              </a:extLst>
            </p:cNvPr>
            <p:cNvSpPr>
              <a:spLocks/>
            </p:cNvSpPr>
            <p:nvPr/>
          </p:nvSpPr>
          <p:spPr bwMode="auto">
            <a:xfrm>
              <a:off x="619125" y="2590800"/>
              <a:ext cx="4103688" cy="755651"/>
            </a:xfrm>
            <a:custGeom>
              <a:avLst/>
              <a:gdLst>
                <a:gd name="T0" fmla="*/ 2147483647 w 2585"/>
                <a:gd name="T1" fmla="*/ 0 h 322"/>
                <a:gd name="T2" fmla="*/ 0 w 2585"/>
                <a:gd name="T3" fmla="*/ 2147483647 h 322"/>
                <a:gd name="T4" fmla="*/ 2147483647 w 2585"/>
                <a:gd name="T5" fmla="*/ 2147483647 h 322"/>
                <a:gd name="T6" fmla="*/ 2147483647 w 2585"/>
                <a:gd name="T7" fmla="*/ 0 h 322"/>
                <a:gd name="T8" fmla="*/ 0 60000 65536"/>
                <a:gd name="T9" fmla="*/ 0 60000 65536"/>
                <a:gd name="T10" fmla="*/ 0 60000 65536"/>
                <a:gd name="T11" fmla="*/ 0 60000 65536"/>
                <a:gd name="T12" fmla="*/ 0 w 2585"/>
                <a:gd name="T13" fmla="*/ 0 h 322"/>
                <a:gd name="T14" fmla="*/ 2585 w 2585"/>
                <a:gd name="T15" fmla="*/ 322 h 322"/>
              </a:gdLst>
              <a:ahLst/>
              <a:cxnLst>
                <a:cxn ang="T8">
                  <a:pos x="T0" y="T1"/>
                </a:cxn>
                <a:cxn ang="T9">
                  <a:pos x="T2" y="T3"/>
                </a:cxn>
                <a:cxn ang="T10">
                  <a:pos x="T4" y="T5"/>
                </a:cxn>
                <a:cxn ang="T11">
                  <a:pos x="T6" y="T7"/>
                </a:cxn>
              </a:cxnLst>
              <a:rect l="T12" t="T13" r="T14" b="T15"/>
              <a:pathLst>
                <a:path w="2585" h="322">
                  <a:moveTo>
                    <a:pt x="1292" y="0"/>
                  </a:moveTo>
                  <a:lnTo>
                    <a:pt x="0" y="322"/>
                  </a:lnTo>
                  <a:lnTo>
                    <a:pt x="2585" y="322"/>
                  </a:lnTo>
                  <a:lnTo>
                    <a:pt x="1292" y="0"/>
                  </a:lnTo>
                  <a:close/>
                </a:path>
              </a:pathLst>
            </a:custGeom>
            <a:solidFill>
              <a:schemeClr val="accent2"/>
            </a:solidFill>
            <a:ln w="0">
              <a:solidFill>
                <a:srgbClr val="000000"/>
              </a:solidFill>
              <a:round/>
              <a:headEnd/>
              <a:tailEnd/>
            </a:ln>
          </p:spPr>
          <p:txBody>
            <a:bodyPr/>
            <a:lstStyle/>
            <a:p>
              <a:endParaRPr lang="en-US"/>
            </a:p>
          </p:txBody>
        </p:sp>
        <p:grpSp>
          <p:nvGrpSpPr>
            <p:cNvPr id="45069" name="Group 58">
              <a:extLst>
                <a:ext uri="{FF2B5EF4-FFF2-40B4-BE49-F238E27FC236}">
                  <a16:creationId xmlns:a16="http://schemas.microsoft.com/office/drawing/2014/main" id="{5755E6FE-E270-41FE-A846-8E09D39DCA06}"/>
                </a:ext>
              </a:extLst>
            </p:cNvPr>
            <p:cNvGrpSpPr>
              <a:grpSpLocks/>
            </p:cNvGrpSpPr>
            <p:nvPr/>
          </p:nvGrpSpPr>
          <p:grpSpPr bwMode="auto">
            <a:xfrm>
              <a:off x="619125" y="3400356"/>
              <a:ext cx="508000" cy="2238180"/>
              <a:chOff x="727075" y="3392706"/>
              <a:chExt cx="508000" cy="1974398"/>
            </a:xfrm>
          </p:grpSpPr>
          <p:sp>
            <p:nvSpPr>
              <p:cNvPr id="28" name="Rectangle 19">
                <a:extLst>
                  <a:ext uri="{FF2B5EF4-FFF2-40B4-BE49-F238E27FC236}">
                    <a16:creationId xmlns:a16="http://schemas.microsoft.com/office/drawing/2014/main" id="{DD4A1F91-B44B-4C74-A657-896EB1EC0908}"/>
                  </a:ext>
                </a:extLst>
              </p:cNvPr>
              <p:cNvSpPr>
                <a:spLocks noChangeArrowheads="1"/>
              </p:cNvSpPr>
              <p:nvPr/>
            </p:nvSpPr>
            <p:spPr bwMode="auto">
              <a:xfrm>
                <a:off x="819150" y="3532733"/>
                <a:ext cx="319088" cy="1716746"/>
              </a:xfrm>
              <a:prstGeom prst="rect">
                <a:avLst/>
              </a:prstGeom>
              <a:solidFill>
                <a:schemeClr val="bg1">
                  <a:lumMod val="85000"/>
                </a:schemeClr>
              </a:solidFill>
              <a:ln w="0">
                <a:solidFill>
                  <a:srgbClr val="000000"/>
                </a:solidFill>
                <a:miter lim="800000"/>
                <a:headEnd/>
                <a:tailEnd/>
              </a:ln>
            </p:spPr>
            <p:txBody>
              <a:bodyPr/>
              <a:lstStyle/>
              <a:p>
                <a:pPr>
                  <a:defRPr/>
                </a:pPr>
                <a:endParaRPr lang="en-US" sz="1400" dirty="0"/>
              </a:p>
            </p:txBody>
          </p:sp>
          <p:sp>
            <p:nvSpPr>
              <p:cNvPr id="45087" name="Rectangle 20">
                <a:extLst>
                  <a:ext uri="{FF2B5EF4-FFF2-40B4-BE49-F238E27FC236}">
                    <a16:creationId xmlns:a16="http://schemas.microsoft.com/office/drawing/2014/main" id="{4258770B-06F6-41E3-BD17-20AB242468E7}"/>
                  </a:ext>
                </a:extLst>
              </p:cNvPr>
              <p:cNvSpPr>
                <a:spLocks noChangeArrowheads="1"/>
              </p:cNvSpPr>
              <p:nvPr/>
            </p:nvSpPr>
            <p:spPr bwMode="auto">
              <a:xfrm rot="-5400000">
                <a:off x="605898" y="4238335"/>
                <a:ext cx="75512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Distributed</a:t>
                </a:r>
                <a:endParaRPr lang="en-US" altLang="en-US" sz="1400"/>
              </a:p>
            </p:txBody>
          </p:sp>
          <p:sp>
            <p:nvSpPr>
              <p:cNvPr id="30" name="Freeform 21">
                <a:extLst>
                  <a:ext uri="{FF2B5EF4-FFF2-40B4-BE49-F238E27FC236}">
                    <a16:creationId xmlns:a16="http://schemas.microsoft.com/office/drawing/2014/main" id="{3A1BB45B-46F1-4DAF-BA5C-BC77B2D6FF3B}"/>
                  </a:ext>
                </a:extLst>
              </p:cNvPr>
              <p:cNvSpPr>
                <a:spLocks/>
              </p:cNvSpPr>
              <p:nvPr/>
            </p:nvSpPr>
            <p:spPr bwMode="auto">
              <a:xfrm>
                <a:off x="727075" y="3392705"/>
                <a:ext cx="508000" cy="140028"/>
              </a:xfrm>
              <a:custGeom>
                <a:avLst/>
                <a:gdLst>
                  <a:gd name="T0" fmla="*/ 0 w 320"/>
                  <a:gd name="T1" fmla="*/ 0 h 88"/>
                  <a:gd name="T2" fmla="*/ 61 w 320"/>
                  <a:gd name="T3" fmla="*/ 88 h 88"/>
                  <a:gd name="T4" fmla="*/ 259 w 320"/>
                  <a:gd name="T5" fmla="*/ 88 h 88"/>
                  <a:gd name="T6" fmla="*/ 320 w 320"/>
                  <a:gd name="T7" fmla="*/ 0 h 88"/>
                  <a:gd name="T8" fmla="*/ 0 w 320"/>
                  <a:gd name="T9" fmla="*/ 0 h 88"/>
                  <a:gd name="T10" fmla="*/ 0 60000 65536"/>
                  <a:gd name="T11" fmla="*/ 0 60000 65536"/>
                  <a:gd name="T12" fmla="*/ 0 60000 65536"/>
                  <a:gd name="T13" fmla="*/ 0 60000 65536"/>
                  <a:gd name="T14" fmla="*/ 0 60000 65536"/>
                  <a:gd name="T15" fmla="*/ 0 w 320"/>
                  <a:gd name="T16" fmla="*/ 0 h 88"/>
                  <a:gd name="T17" fmla="*/ 320 w 320"/>
                  <a:gd name="T18" fmla="*/ 88 h 88"/>
                </a:gdLst>
                <a:ahLst/>
                <a:cxnLst>
                  <a:cxn ang="T10">
                    <a:pos x="T0" y="T1"/>
                  </a:cxn>
                  <a:cxn ang="T11">
                    <a:pos x="T2" y="T3"/>
                  </a:cxn>
                  <a:cxn ang="T12">
                    <a:pos x="T4" y="T5"/>
                  </a:cxn>
                  <a:cxn ang="T13">
                    <a:pos x="T6" y="T7"/>
                  </a:cxn>
                  <a:cxn ang="T14">
                    <a:pos x="T8" y="T9"/>
                  </a:cxn>
                </a:cxnLst>
                <a:rect l="T15" t="T16" r="T17" b="T18"/>
                <a:pathLst>
                  <a:path w="320" h="88">
                    <a:moveTo>
                      <a:pt x="0" y="0"/>
                    </a:moveTo>
                    <a:lnTo>
                      <a:pt x="61" y="88"/>
                    </a:lnTo>
                    <a:lnTo>
                      <a:pt x="259" y="88"/>
                    </a:lnTo>
                    <a:lnTo>
                      <a:pt x="320" y="0"/>
                    </a:lnTo>
                    <a:lnTo>
                      <a:pt x="0" y="0"/>
                    </a:lnTo>
                    <a:close/>
                  </a:path>
                </a:pathLst>
              </a:custGeom>
              <a:solidFill>
                <a:schemeClr val="bg1">
                  <a:lumMod val="85000"/>
                </a:schemeClr>
              </a:solidFill>
              <a:ln w="0">
                <a:solidFill>
                  <a:srgbClr val="000000"/>
                </a:solidFill>
                <a:round/>
                <a:headEnd/>
                <a:tailEnd/>
              </a:ln>
            </p:spPr>
            <p:txBody>
              <a:bodyPr/>
              <a:lstStyle/>
              <a:p>
                <a:pPr>
                  <a:defRPr/>
                </a:pPr>
                <a:endParaRPr lang="en-US" sz="1400" dirty="0"/>
              </a:p>
            </p:txBody>
          </p:sp>
          <p:sp>
            <p:nvSpPr>
              <p:cNvPr id="31" name="Freeform 22">
                <a:extLst>
                  <a:ext uri="{FF2B5EF4-FFF2-40B4-BE49-F238E27FC236}">
                    <a16:creationId xmlns:a16="http://schemas.microsoft.com/office/drawing/2014/main" id="{DA49AFB8-8FD7-460B-9D18-CE4AC7B658DB}"/>
                  </a:ext>
                </a:extLst>
              </p:cNvPr>
              <p:cNvSpPr>
                <a:spLocks/>
              </p:cNvSpPr>
              <p:nvPr/>
            </p:nvSpPr>
            <p:spPr bwMode="auto">
              <a:xfrm>
                <a:off x="727075" y="5227075"/>
                <a:ext cx="508000" cy="140028"/>
              </a:xfrm>
              <a:custGeom>
                <a:avLst/>
                <a:gdLst>
                  <a:gd name="T0" fmla="*/ 0 w 320"/>
                  <a:gd name="T1" fmla="*/ 88 h 88"/>
                  <a:gd name="T2" fmla="*/ 61 w 320"/>
                  <a:gd name="T3" fmla="*/ 0 h 88"/>
                  <a:gd name="T4" fmla="*/ 259 w 320"/>
                  <a:gd name="T5" fmla="*/ 0 h 88"/>
                  <a:gd name="T6" fmla="*/ 320 w 320"/>
                  <a:gd name="T7" fmla="*/ 88 h 88"/>
                  <a:gd name="T8" fmla="*/ 0 w 320"/>
                  <a:gd name="T9" fmla="*/ 88 h 88"/>
                  <a:gd name="T10" fmla="*/ 0 60000 65536"/>
                  <a:gd name="T11" fmla="*/ 0 60000 65536"/>
                  <a:gd name="T12" fmla="*/ 0 60000 65536"/>
                  <a:gd name="T13" fmla="*/ 0 60000 65536"/>
                  <a:gd name="T14" fmla="*/ 0 60000 65536"/>
                  <a:gd name="T15" fmla="*/ 0 w 320"/>
                  <a:gd name="T16" fmla="*/ 0 h 88"/>
                  <a:gd name="T17" fmla="*/ 320 w 320"/>
                  <a:gd name="T18" fmla="*/ 88 h 88"/>
                </a:gdLst>
                <a:ahLst/>
                <a:cxnLst>
                  <a:cxn ang="T10">
                    <a:pos x="T0" y="T1"/>
                  </a:cxn>
                  <a:cxn ang="T11">
                    <a:pos x="T2" y="T3"/>
                  </a:cxn>
                  <a:cxn ang="T12">
                    <a:pos x="T4" y="T5"/>
                  </a:cxn>
                  <a:cxn ang="T13">
                    <a:pos x="T6" y="T7"/>
                  </a:cxn>
                  <a:cxn ang="T14">
                    <a:pos x="T8" y="T9"/>
                  </a:cxn>
                </a:cxnLst>
                <a:rect l="T15" t="T16" r="T17" b="T18"/>
                <a:pathLst>
                  <a:path w="320" h="88">
                    <a:moveTo>
                      <a:pt x="0" y="88"/>
                    </a:moveTo>
                    <a:lnTo>
                      <a:pt x="61" y="0"/>
                    </a:lnTo>
                    <a:lnTo>
                      <a:pt x="259" y="0"/>
                    </a:lnTo>
                    <a:lnTo>
                      <a:pt x="320" y="88"/>
                    </a:lnTo>
                    <a:lnTo>
                      <a:pt x="0" y="88"/>
                    </a:lnTo>
                    <a:close/>
                  </a:path>
                </a:pathLst>
              </a:custGeom>
              <a:solidFill>
                <a:schemeClr val="bg1">
                  <a:lumMod val="85000"/>
                </a:schemeClr>
              </a:solidFill>
              <a:ln w="0">
                <a:solidFill>
                  <a:srgbClr val="000000"/>
                </a:solidFill>
                <a:round/>
                <a:headEnd/>
                <a:tailEnd/>
              </a:ln>
            </p:spPr>
            <p:txBody>
              <a:bodyPr/>
              <a:lstStyle/>
              <a:p>
                <a:pPr>
                  <a:defRPr/>
                </a:pPr>
                <a:endParaRPr lang="en-US" sz="1400" dirty="0"/>
              </a:p>
            </p:txBody>
          </p:sp>
        </p:grpSp>
        <p:grpSp>
          <p:nvGrpSpPr>
            <p:cNvPr id="45070" name="Group 60">
              <a:extLst>
                <a:ext uri="{FF2B5EF4-FFF2-40B4-BE49-F238E27FC236}">
                  <a16:creationId xmlns:a16="http://schemas.microsoft.com/office/drawing/2014/main" id="{9E94CC5F-584A-4D09-89BC-A87EFF8AB053}"/>
                </a:ext>
              </a:extLst>
            </p:cNvPr>
            <p:cNvGrpSpPr>
              <a:grpSpLocks/>
            </p:cNvGrpSpPr>
            <p:nvPr/>
          </p:nvGrpSpPr>
          <p:grpSpPr bwMode="auto">
            <a:xfrm>
              <a:off x="1816100" y="3400356"/>
              <a:ext cx="514350" cy="2238180"/>
              <a:chOff x="1849438" y="3392706"/>
              <a:chExt cx="514350" cy="1974398"/>
            </a:xfrm>
          </p:grpSpPr>
          <p:sp>
            <p:nvSpPr>
              <p:cNvPr id="24" name="Rectangle 27">
                <a:extLst>
                  <a:ext uri="{FF2B5EF4-FFF2-40B4-BE49-F238E27FC236}">
                    <a16:creationId xmlns:a16="http://schemas.microsoft.com/office/drawing/2014/main" id="{0571BC6A-F709-4DE8-B878-C69E0279232A}"/>
                  </a:ext>
                </a:extLst>
              </p:cNvPr>
              <p:cNvSpPr>
                <a:spLocks noChangeArrowheads="1"/>
              </p:cNvSpPr>
              <p:nvPr/>
            </p:nvSpPr>
            <p:spPr bwMode="auto">
              <a:xfrm>
                <a:off x="1946276" y="3532733"/>
                <a:ext cx="320675" cy="1716746"/>
              </a:xfrm>
              <a:prstGeom prst="rect">
                <a:avLst/>
              </a:prstGeom>
              <a:solidFill>
                <a:schemeClr val="bg1">
                  <a:lumMod val="85000"/>
                </a:schemeClr>
              </a:solidFill>
              <a:ln w="0">
                <a:solidFill>
                  <a:srgbClr val="000000"/>
                </a:solidFill>
                <a:miter lim="800000"/>
                <a:headEnd/>
                <a:tailEnd/>
              </a:ln>
            </p:spPr>
            <p:txBody>
              <a:bodyPr/>
              <a:lstStyle/>
              <a:p>
                <a:pPr>
                  <a:defRPr/>
                </a:pPr>
                <a:endParaRPr lang="en-US" sz="1400" dirty="0"/>
              </a:p>
            </p:txBody>
          </p:sp>
          <p:sp>
            <p:nvSpPr>
              <p:cNvPr id="45083" name="Rectangle 28">
                <a:extLst>
                  <a:ext uri="{FF2B5EF4-FFF2-40B4-BE49-F238E27FC236}">
                    <a16:creationId xmlns:a16="http://schemas.microsoft.com/office/drawing/2014/main" id="{504598BD-AE2D-44B1-973D-DB894AE2B08F}"/>
                  </a:ext>
                </a:extLst>
              </p:cNvPr>
              <p:cNvSpPr>
                <a:spLocks noChangeArrowheads="1"/>
              </p:cNvSpPr>
              <p:nvPr/>
            </p:nvSpPr>
            <p:spPr bwMode="auto">
              <a:xfrm rot="-5400000">
                <a:off x="1523913" y="4238335"/>
                <a:ext cx="117651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Loosely Coupled</a:t>
                </a:r>
                <a:endParaRPr lang="en-US" altLang="en-US" sz="1400"/>
              </a:p>
            </p:txBody>
          </p:sp>
          <p:sp>
            <p:nvSpPr>
              <p:cNvPr id="26" name="Freeform 29">
                <a:extLst>
                  <a:ext uri="{FF2B5EF4-FFF2-40B4-BE49-F238E27FC236}">
                    <a16:creationId xmlns:a16="http://schemas.microsoft.com/office/drawing/2014/main" id="{7F5CC119-2008-4BE3-B0CB-7600D16727D9}"/>
                  </a:ext>
                </a:extLst>
              </p:cNvPr>
              <p:cNvSpPr>
                <a:spLocks/>
              </p:cNvSpPr>
              <p:nvPr/>
            </p:nvSpPr>
            <p:spPr bwMode="auto">
              <a:xfrm>
                <a:off x="1849438" y="3392705"/>
                <a:ext cx="514350" cy="140028"/>
              </a:xfrm>
              <a:custGeom>
                <a:avLst/>
                <a:gdLst>
                  <a:gd name="T0" fmla="*/ 0 w 324"/>
                  <a:gd name="T1" fmla="*/ 0 h 88"/>
                  <a:gd name="T2" fmla="*/ 61 w 324"/>
                  <a:gd name="T3" fmla="*/ 88 h 88"/>
                  <a:gd name="T4" fmla="*/ 263 w 324"/>
                  <a:gd name="T5" fmla="*/ 88 h 88"/>
                  <a:gd name="T6" fmla="*/ 324 w 324"/>
                  <a:gd name="T7" fmla="*/ 0 h 88"/>
                  <a:gd name="T8" fmla="*/ 0 w 324"/>
                  <a:gd name="T9" fmla="*/ 0 h 88"/>
                  <a:gd name="T10" fmla="*/ 0 60000 65536"/>
                  <a:gd name="T11" fmla="*/ 0 60000 65536"/>
                  <a:gd name="T12" fmla="*/ 0 60000 65536"/>
                  <a:gd name="T13" fmla="*/ 0 60000 65536"/>
                  <a:gd name="T14" fmla="*/ 0 60000 65536"/>
                  <a:gd name="T15" fmla="*/ 0 w 324"/>
                  <a:gd name="T16" fmla="*/ 0 h 88"/>
                  <a:gd name="T17" fmla="*/ 324 w 324"/>
                  <a:gd name="T18" fmla="*/ 88 h 88"/>
                </a:gdLst>
                <a:ahLst/>
                <a:cxnLst>
                  <a:cxn ang="T10">
                    <a:pos x="T0" y="T1"/>
                  </a:cxn>
                  <a:cxn ang="T11">
                    <a:pos x="T2" y="T3"/>
                  </a:cxn>
                  <a:cxn ang="T12">
                    <a:pos x="T4" y="T5"/>
                  </a:cxn>
                  <a:cxn ang="T13">
                    <a:pos x="T6" y="T7"/>
                  </a:cxn>
                  <a:cxn ang="T14">
                    <a:pos x="T8" y="T9"/>
                  </a:cxn>
                </a:cxnLst>
                <a:rect l="T15" t="T16" r="T17" b="T18"/>
                <a:pathLst>
                  <a:path w="324" h="88">
                    <a:moveTo>
                      <a:pt x="0" y="0"/>
                    </a:moveTo>
                    <a:lnTo>
                      <a:pt x="61" y="88"/>
                    </a:lnTo>
                    <a:lnTo>
                      <a:pt x="263" y="88"/>
                    </a:lnTo>
                    <a:lnTo>
                      <a:pt x="324" y="0"/>
                    </a:lnTo>
                    <a:lnTo>
                      <a:pt x="0" y="0"/>
                    </a:lnTo>
                    <a:close/>
                  </a:path>
                </a:pathLst>
              </a:custGeom>
              <a:solidFill>
                <a:schemeClr val="bg1">
                  <a:lumMod val="85000"/>
                </a:schemeClr>
              </a:solidFill>
              <a:ln w="0">
                <a:solidFill>
                  <a:srgbClr val="000000"/>
                </a:solidFill>
                <a:round/>
                <a:headEnd/>
                <a:tailEnd/>
              </a:ln>
            </p:spPr>
            <p:txBody>
              <a:bodyPr/>
              <a:lstStyle/>
              <a:p>
                <a:pPr>
                  <a:defRPr/>
                </a:pPr>
                <a:endParaRPr lang="en-US" sz="1400" dirty="0"/>
              </a:p>
            </p:txBody>
          </p:sp>
          <p:sp>
            <p:nvSpPr>
              <p:cNvPr id="27" name="Freeform 30">
                <a:extLst>
                  <a:ext uri="{FF2B5EF4-FFF2-40B4-BE49-F238E27FC236}">
                    <a16:creationId xmlns:a16="http://schemas.microsoft.com/office/drawing/2014/main" id="{B58BFFA5-8093-4862-9A3D-07F1992F9BEF}"/>
                  </a:ext>
                </a:extLst>
              </p:cNvPr>
              <p:cNvSpPr>
                <a:spLocks/>
              </p:cNvSpPr>
              <p:nvPr/>
            </p:nvSpPr>
            <p:spPr bwMode="auto">
              <a:xfrm>
                <a:off x="1849438" y="5227075"/>
                <a:ext cx="514350" cy="140028"/>
              </a:xfrm>
              <a:custGeom>
                <a:avLst/>
                <a:gdLst>
                  <a:gd name="T0" fmla="*/ 0 w 324"/>
                  <a:gd name="T1" fmla="*/ 88 h 88"/>
                  <a:gd name="T2" fmla="*/ 61 w 324"/>
                  <a:gd name="T3" fmla="*/ 0 h 88"/>
                  <a:gd name="T4" fmla="*/ 263 w 324"/>
                  <a:gd name="T5" fmla="*/ 0 h 88"/>
                  <a:gd name="T6" fmla="*/ 324 w 324"/>
                  <a:gd name="T7" fmla="*/ 88 h 88"/>
                  <a:gd name="T8" fmla="*/ 0 w 324"/>
                  <a:gd name="T9" fmla="*/ 88 h 88"/>
                  <a:gd name="T10" fmla="*/ 0 60000 65536"/>
                  <a:gd name="T11" fmla="*/ 0 60000 65536"/>
                  <a:gd name="T12" fmla="*/ 0 60000 65536"/>
                  <a:gd name="T13" fmla="*/ 0 60000 65536"/>
                  <a:gd name="T14" fmla="*/ 0 60000 65536"/>
                  <a:gd name="T15" fmla="*/ 0 w 324"/>
                  <a:gd name="T16" fmla="*/ 0 h 88"/>
                  <a:gd name="T17" fmla="*/ 324 w 324"/>
                  <a:gd name="T18" fmla="*/ 88 h 88"/>
                </a:gdLst>
                <a:ahLst/>
                <a:cxnLst>
                  <a:cxn ang="T10">
                    <a:pos x="T0" y="T1"/>
                  </a:cxn>
                  <a:cxn ang="T11">
                    <a:pos x="T2" y="T3"/>
                  </a:cxn>
                  <a:cxn ang="T12">
                    <a:pos x="T4" y="T5"/>
                  </a:cxn>
                  <a:cxn ang="T13">
                    <a:pos x="T6" y="T7"/>
                  </a:cxn>
                  <a:cxn ang="T14">
                    <a:pos x="T8" y="T9"/>
                  </a:cxn>
                </a:cxnLst>
                <a:rect l="T15" t="T16" r="T17" b="T18"/>
                <a:pathLst>
                  <a:path w="324" h="88">
                    <a:moveTo>
                      <a:pt x="0" y="88"/>
                    </a:moveTo>
                    <a:lnTo>
                      <a:pt x="61" y="0"/>
                    </a:lnTo>
                    <a:lnTo>
                      <a:pt x="263" y="0"/>
                    </a:lnTo>
                    <a:lnTo>
                      <a:pt x="324" y="88"/>
                    </a:lnTo>
                    <a:lnTo>
                      <a:pt x="0" y="88"/>
                    </a:lnTo>
                    <a:close/>
                  </a:path>
                </a:pathLst>
              </a:custGeom>
              <a:solidFill>
                <a:schemeClr val="bg1">
                  <a:lumMod val="85000"/>
                </a:schemeClr>
              </a:solidFill>
              <a:ln w="0">
                <a:solidFill>
                  <a:srgbClr val="000000"/>
                </a:solidFill>
                <a:round/>
                <a:headEnd/>
                <a:tailEnd/>
              </a:ln>
            </p:spPr>
            <p:txBody>
              <a:bodyPr/>
              <a:lstStyle/>
              <a:p>
                <a:pPr>
                  <a:defRPr/>
                </a:pPr>
                <a:endParaRPr lang="en-US" sz="1400" dirty="0"/>
              </a:p>
            </p:txBody>
          </p:sp>
        </p:grpSp>
        <p:grpSp>
          <p:nvGrpSpPr>
            <p:cNvPr id="45071" name="Group 61">
              <a:extLst>
                <a:ext uri="{FF2B5EF4-FFF2-40B4-BE49-F238E27FC236}">
                  <a16:creationId xmlns:a16="http://schemas.microsoft.com/office/drawing/2014/main" id="{3B72FAC0-7917-4A59-93BE-32E25D5D22B2}"/>
                </a:ext>
              </a:extLst>
            </p:cNvPr>
            <p:cNvGrpSpPr>
              <a:grpSpLocks/>
            </p:cNvGrpSpPr>
            <p:nvPr/>
          </p:nvGrpSpPr>
          <p:grpSpPr bwMode="auto">
            <a:xfrm>
              <a:off x="3019425" y="3400356"/>
              <a:ext cx="508000" cy="2238180"/>
              <a:chOff x="2978150" y="3392706"/>
              <a:chExt cx="508000" cy="1974398"/>
            </a:xfrm>
          </p:grpSpPr>
          <p:sp>
            <p:nvSpPr>
              <p:cNvPr id="20" name="Rectangle 37">
                <a:extLst>
                  <a:ext uri="{FF2B5EF4-FFF2-40B4-BE49-F238E27FC236}">
                    <a16:creationId xmlns:a16="http://schemas.microsoft.com/office/drawing/2014/main" id="{762FF81C-D8FD-4596-940B-607D1204B6A1}"/>
                  </a:ext>
                </a:extLst>
              </p:cNvPr>
              <p:cNvSpPr>
                <a:spLocks noChangeArrowheads="1"/>
              </p:cNvSpPr>
              <p:nvPr/>
            </p:nvSpPr>
            <p:spPr bwMode="auto">
              <a:xfrm>
                <a:off x="3074988" y="3532733"/>
                <a:ext cx="319087" cy="1716746"/>
              </a:xfrm>
              <a:prstGeom prst="rect">
                <a:avLst/>
              </a:prstGeom>
              <a:solidFill>
                <a:schemeClr val="bg1">
                  <a:lumMod val="85000"/>
                </a:schemeClr>
              </a:solidFill>
              <a:ln w="0">
                <a:solidFill>
                  <a:srgbClr val="000000"/>
                </a:solidFill>
                <a:miter lim="800000"/>
                <a:headEnd/>
                <a:tailEnd/>
              </a:ln>
            </p:spPr>
            <p:txBody>
              <a:bodyPr/>
              <a:lstStyle/>
              <a:p>
                <a:pPr>
                  <a:defRPr/>
                </a:pPr>
                <a:endParaRPr lang="en-US" sz="1400" dirty="0"/>
              </a:p>
            </p:txBody>
          </p:sp>
          <p:sp>
            <p:nvSpPr>
              <p:cNvPr id="45079" name="Rectangle 38">
                <a:extLst>
                  <a:ext uri="{FF2B5EF4-FFF2-40B4-BE49-F238E27FC236}">
                    <a16:creationId xmlns:a16="http://schemas.microsoft.com/office/drawing/2014/main" id="{B9C6BBEC-B243-4F60-A1F8-7CE4F3AF058F}"/>
                  </a:ext>
                </a:extLst>
              </p:cNvPr>
              <p:cNvSpPr>
                <a:spLocks noChangeArrowheads="1"/>
              </p:cNvSpPr>
              <p:nvPr/>
            </p:nvSpPr>
            <p:spPr bwMode="auto">
              <a:xfrm rot="-5400000">
                <a:off x="2631501" y="4238335"/>
                <a:ext cx="122035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Standards-Based</a:t>
                </a:r>
                <a:endParaRPr lang="en-US" altLang="en-US" sz="1400"/>
              </a:p>
            </p:txBody>
          </p:sp>
          <p:sp>
            <p:nvSpPr>
              <p:cNvPr id="22" name="Freeform 41">
                <a:extLst>
                  <a:ext uri="{FF2B5EF4-FFF2-40B4-BE49-F238E27FC236}">
                    <a16:creationId xmlns:a16="http://schemas.microsoft.com/office/drawing/2014/main" id="{7939A38B-09B8-4702-BB3B-0FADC51BDF23}"/>
                  </a:ext>
                </a:extLst>
              </p:cNvPr>
              <p:cNvSpPr>
                <a:spLocks/>
              </p:cNvSpPr>
              <p:nvPr/>
            </p:nvSpPr>
            <p:spPr bwMode="auto">
              <a:xfrm>
                <a:off x="2978150" y="3392705"/>
                <a:ext cx="508000" cy="140028"/>
              </a:xfrm>
              <a:custGeom>
                <a:avLst/>
                <a:gdLst>
                  <a:gd name="T0" fmla="*/ 0 w 320"/>
                  <a:gd name="T1" fmla="*/ 0 h 88"/>
                  <a:gd name="T2" fmla="*/ 61 w 320"/>
                  <a:gd name="T3" fmla="*/ 88 h 88"/>
                  <a:gd name="T4" fmla="*/ 262 w 320"/>
                  <a:gd name="T5" fmla="*/ 88 h 88"/>
                  <a:gd name="T6" fmla="*/ 320 w 320"/>
                  <a:gd name="T7" fmla="*/ 0 h 88"/>
                  <a:gd name="T8" fmla="*/ 0 w 320"/>
                  <a:gd name="T9" fmla="*/ 0 h 88"/>
                  <a:gd name="T10" fmla="*/ 0 60000 65536"/>
                  <a:gd name="T11" fmla="*/ 0 60000 65536"/>
                  <a:gd name="T12" fmla="*/ 0 60000 65536"/>
                  <a:gd name="T13" fmla="*/ 0 60000 65536"/>
                  <a:gd name="T14" fmla="*/ 0 60000 65536"/>
                  <a:gd name="T15" fmla="*/ 0 w 320"/>
                  <a:gd name="T16" fmla="*/ 0 h 88"/>
                  <a:gd name="T17" fmla="*/ 320 w 320"/>
                  <a:gd name="T18" fmla="*/ 88 h 88"/>
                </a:gdLst>
                <a:ahLst/>
                <a:cxnLst>
                  <a:cxn ang="T10">
                    <a:pos x="T0" y="T1"/>
                  </a:cxn>
                  <a:cxn ang="T11">
                    <a:pos x="T2" y="T3"/>
                  </a:cxn>
                  <a:cxn ang="T12">
                    <a:pos x="T4" y="T5"/>
                  </a:cxn>
                  <a:cxn ang="T13">
                    <a:pos x="T6" y="T7"/>
                  </a:cxn>
                  <a:cxn ang="T14">
                    <a:pos x="T8" y="T9"/>
                  </a:cxn>
                </a:cxnLst>
                <a:rect l="T15" t="T16" r="T17" b="T18"/>
                <a:pathLst>
                  <a:path w="320" h="88">
                    <a:moveTo>
                      <a:pt x="0" y="0"/>
                    </a:moveTo>
                    <a:lnTo>
                      <a:pt x="61" y="88"/>
                    </a:lnTo>
                    <a:lnTo>
                      <a:pt x="262" y="88"/>
                    </a:lnTo>
                    <a:lnTo>
                      <a:pt x="320" y="0"/>
                    </a:lnTo>
                    <a:lnTo>
                      <a:pt x="0" y="0"/>
                    </a:lnTo>
                    <a:close/>
                  </a:path>
                </a:pathLst>
              </a:custGeom>
              <a:solidFill>
                <a:schemeClr val="bg1">
                  <a:lumMod val="85000"/>
                </a:schemeClr>
              </a:solidFill>
              <a:ln w="0">
                <a:solidFill>
                  <a:srgbClr val="000000"/>
                </a:solidFill>
                <a:round/>
                <a:headEnd/>
                <a:tailEnd/>
              </a:ln>
            </p:spPr>
            <p:txBody>
              <a:bodyPr/>
              <a:lstStyle/>
              <a:p>
                <a:pPr>
                  <a:defRPr/>
                </a:pPr>
                <a:endParaRPr lang="en-US" sz="1400" dirty="0"/>
              </a:p>
            </p:txBody>
          </p:sp>
          <p:sp>
            <p:nvSpPr>
              <p:cNvPr id="23" name="Freeform 42">
                <a:extLst>
                  <a:ext uri="{FF2B5EF4-FFF2-40B4-BE49-F238E27FC236}">
                    <a16:creationId xmlns:a16="http://schemas.microsoft.com/office/drawing/2014/main" id="{F8F132E3-4C5C-4BCB-A990-C03436F93BF8}"/>
                  </a:ext>
                </a:extLst>
              </p:cNvPr>
              <p:cNvSpPr>
                <a:spLocks/>
              </p:cNvSpPr>
              <p:nvPr/>
            </p:nvSpPr>
            <p:spPr bwMode="auto">
              <a:xfrm>
                <a:off x="2978150" y="5227075"/>
                <a:ext cx="508000" cy="140028"/>
              </a:xfrm>
              <a:custGeom>
                <a:avLst/>
                <a:gdLst>
                  <a:gd name="T0" fmla="*/ 0 w 320"/>
                  <a:gd name="T1" fmla="*/ 88 h 88"/>
                  <a:gd name="T2" fmla="*/ 61 w 320"/>
                  <a:gd name="T3" fmla="*/ 0 h 88"/>
                  <a:gd name="T4" fmla="*/ 262 w 320"/>
                  <a:gd name="T5" fmla="*/ 0 h 88"/>
                  <a:gd name="T6" fmla="*/ 320 w 320"/>
                  <a:gd name="T7" fmla="*/ 88 h 88"/>
                  <a:gd name="T8" fmla="*/ 0 w 320"/>
                  <a:gd name="T9" fmla="*/ 88 h 88"/>
                  <a:gd name="T10" fmla="*/ 0 60000 65536"/>
                  <a:gd name="T11" fmla="*/ 0 60000 65536"/>
                  <a:gd name="T12" fmla="*/ 0 60000 65536"/>
                  <a:gd name="T13" fmla="*/ 0 60000 65536"/>
                  <a:gd name="T14" fmla="*/ 0 60000 65536"/>
                  <a:gd name="T15" fmla="*/ 0 w 320"/>
                  <a:gd name="T16" fmla="*/ 0 h 88"/>
                  <a:gd name="T17" fmla="*/ 320 w 320"/>
                  <a:gd name="T18" fmla="*/ 88 h 88"/>
                </a:gdLst>
                <a:ahLst/>
                <a:cxnLst>
                  <a:cxn ang="T10">
                    <a:pos x="T0" y="T1"/>
                  </a:cxn>
                  <a:cxn ang="T11">
                    <a:pos x="T2" y="T3"/>
                  </a:cxn>
                  <a:cxn ang="T12">
                    <a:pos x="T4" y="T5"/>
                  </a:cxn>
                  <a:cxn ang="T13">
                    <a:pos x="T6" y="T7"/>
                  </a:cxn>
                  <a:cxn ang="T14">
                    <a:pos x="T8" y="T9"/>
                  </a:cxn>
                </a:cxnLst>
                <a:rect l="T15" t="T16" r="T17" b="T18"/>
                <a:pathLst>
                  <a:path w="320" h="88">
                    <a:moveTo>
                      <a:pt x="0" y="88"/>
                    </a:moveTo>
                    <a:lnTo>
                      <a:pt x="61" y="0"/>
                    </a:lnTo>
                    <a:lnTo>
                      <a:pt x="262" y="0"/>
                    </a:lnTo>
                    <a:lnTo>
                      <a:pt x="320" y="88"/>
                    </a:lnTo>
                    <a:lnTo>
                      <a:pt x="0" y="88"/>
                    </a:lnTo>
                    <a:close/>
                  </a:path>
                </a:pathLst>
              </a:custGeom>
              <a:solidFill>
                <a:schemeClr val="bg1">
                  <a:lumMod val="85000"/>
                </a:schemeClr>
              </a:solidFill>
              <a:ln w="0">
                <a:solidFill>
                  <a:srgbClr val="000000"/>
                </a:solidFill>
                <a:round/>
                <a:headEnd/>
                <a:tailEnd/>
              </a:ln>
            </p:spPr>
            <p:txBody>
              <a:bodyPr/>
              <a:lstStyle/>
              <a:p>
                <a:pPr>
                  <a:defRPr/>
                </a:pPr>
                <a:endParaRPr lang="en-US" sz="1400" dirty="0"/>
              </a:p>
            </p:txBody>
          </p:sp>
        </p:grpSp>
        <p:grpSp>
          <p:nvGrpSpPr>
            <p:cNvPr id="45072" name="Group 62">
              <a:extLst>
                <a:ext uri="{FF2B5EF4-FFF2-40B4-BE49-F238E27FC236}">
                  <a16:creationId xmlns:a16="http://schemas.microsoft.com/office/drawing/2014/main" id="{92D253CC-61CE-45B6-B820-2BA887D16894}"/>
                </a:ext>
              </a:extLst>
            </p:cNvPr>
            <p:cNvGrpSpPr>
              <a:grpSpLocks/>
            </p:cNvGrpSpPr>
            <p:nvPr/>
          </p:nvGrpSpPr>
          <p:grpSpPr bwMode="auto">
            <a:xfrm>
              <a:off x="4216400" y="3400356"/>
              <a:ext cx="506413" cy="2238180"/>
              <a:chOff x="4106863" y="3392706"/>
              <a:chExt cx="506413" cy="1974398"/>
            </a:xfrm>
          </p:grpSpPr>
          <p:sp>
            <p:nvSpPr>
              <p:cNvPr id="16" name="Rectangle 49">
                <a:extLst>
                  <a:ext uri="{FF2B5EF4-FFF2-40B4-BE49-F238E27FC236}">
                    <a16:creationId xmlns:a16="http://schemas.microsoft.com/office/drawing/2014/main" id="{B54DD1A8-B001-4079-B404-C06F97C0C99C}"/>
                  </a:ext>
                </a:extLst>
              </p:cNvPr>
              <p:cNvSpPr>
                <a:spLocks noChangeArrowheads="1"/>
              </p:cNvSpPr>
              <p:nvPr/>
            </p:nvSpPr>
            <p:spPr bwMode="auto">
              <a:xfrm>
                <a:off x="4203701" y="3532733"/>
                <a:ext cx="319087" cy="1716746"/>
              </a:xfrm>
              <a:prstGeom prst="rect">
                <a:avLst/>
              </a:prstGeom>
              <a:solidFill>
                <a:schemeClr val="bg1">
                  <a:lumMod val="85000"/>
                </a:schemeClr>
              </a:solidFill>
              <a:ln w="0">
                <a:solidFill>
                  <a:srgbClr val="000000"/>
                </a:solidFill>
                <a:miter lim="800000"/>
                <a:headEnd/>
                <a:tailEnd/>
              </a:ln>
            </p:spPr>
            <p:txBody>
              <a:bodyPr/>
              <a:lstStyle/>
              <a:p>
                <a:pPr>
                  <a:defRPr/>
                </a:pPr>
                <a:endParaRPr lang="en-US" sz="1400" dirty="0"/>
              </a:p>
            </p:txBody>
          </p:sp>
          <p:sp>
            <p:nvSpPr>
              <p:cNvPr id="45075" name="Rectangle 50">
                <a:extLst>
                  <a:ext uri="{FF2B5EF4-FFF2-40B4-BE49-F238E27FC236}">
                    <a16:creationId xmlns:a16="http://schemas.microsoft.com/office/drawing/2014/main" id="{20FB93B8-AEC1-4DF4-9BE7-F4876F17C6C5}"/>
                  </a:ext>
                </a:extLst>
              </p:cNvPr>
              <p:cNvSpPr>
                <a:spLocks noChangeArrowheads="1"/>
              </p:cNvSpPr>
              <p:nvPr/>
            </p:nvSpPr>
            <p:spPr bwMode="auto">
              <a:xfrm rot="-5400000">
                <a:off x="3689869" y="4238335"/>
                <a:ext cx="13578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solidFill>
                      <a:srgbClr val="000000"/>
                    </a:solidFill>
                  </a:rPr>
                  <a:t>Process-Oriented</a:t>
                </a:r>
                <a:endParaRPr lang="en-US" altLang="en-US" sz="1400"/>
              </a:p>
            </p:txBody>
          </p:sp>
          <p:sp>
            <p:nvSpPr>
              <p:cNvPr id="18" name="Freeform 53">
                <a:extLst>
                  <a:ext uri="{FF2B5EF4-FFF2-40B4-BE49-F238E27FC236}">
                    <a16:creationId xmlns:a16="http://schemas.microsoft.com/office/drawing/2014/main" id="{7D175D35-C8BE-4484-98DC-750209D3AA23}"/>
                  </a:ext>
                </a:extLst>
              </p:cNvPr>
              <p:cNvSpPr>
                <a:spLocks/>
              </p:cNvSpPr>
              <p:nvPr/>
            </p:nvSpPr>
            <p:spPr bwMode="auto">
              <a:xfrm>
                <a:off x="4106863" y="3392705"/>
                <a:ext cx="506413" cy="140028"/>
              </a:xfrm>
              <a:custGeom>
                <a:avLst/>
                <a:gdLst>
                  <a:gd name="T0" fmla="*/ 0 w 319"/>
                  <a:gd name="T1" fmla="*/ 0 h 88"/>
                  <a:gd name="T2" fmla="*/ 61 w 319"/>
                  <a:gd name="T3" fmla="*/ 88 h 88"/>
                  <a:gd name="T4" fmla="*/ 258 w 319"/>
                  <a:gd name="T5" fmla="*/ 88 h 88"/>
                  <a:gd name="T6" fmla="*/ 319 w 319"/>
                  <a:gd name="T7" fmla="*/ 0 h 88"/>
                  <a:gd name="T8" fmla="*/ 0 w 319"/>
                  <a:gd name="T9" fmla="*/ 0 h 88"/>
                  <a:gd name="T10" fmla="*/ 0 60000 65536"/>
                  <a:gd name="T11" fmla="*/ 0 60000 65536"/>
                  <a:gd name="T12" fmla="*/ 0 60000 65536"/>
                  <a:gd name="T13" fmla="*/ 0 60000 65536"/>
                  <a:gd name="T14" fmla="*/ 0 60000 65536"/>
                  <a:gd name="T15" fmla="*/ 0 w 319"/>
                  <a:gd name="T16" fmla="*/ 0 h 88"/>
                  <a:gd name="T17" fmla="*/ 319 w 319"/>
                  <a:gd name="T18" fmla="*/ 88 h 88"/>
                </a:gdLst>
                <a:ahLst/>
                <a:cxnLst>
                  <a:cxn ang="T10">
                    <a:pos x="T0" y="T1"/>
                  </a:cxn>
                  <a:cxn ang="T11">
                    <a:pos x="T2" y="T3"/>
                  </a:cxn>
                  <a:cxn ang="T12">
                    <a:pos x="T4" y="T5"/>
                  </a:cxn>
                  <a:cxn ang="T13">
                    <a:pos x="T6" y="T7"/>
                  </a:cxn>
                  <a:cxn ang="T14">
                    <a:pos x="T8" y="T9"/>
                  </a:cxn>
                </a:cxnLst>
                <a:rect l="T15" t="T16" r="T17" b="T18"/>
                <a:pathLst>
                  <a:path w="319" h="88">
                    <a:moveTo>
                      <a:pt x="0" y="0"/>
                    </a:moveTo>
                    <a:lnTo>
                      <a:pt x="61" y="88"/>
                    </a:lnTo>
                    <a:lnTo>
                      <a:pt x="258" y="88"/>
                    </a:lnTo>
                    <a:lnTo>
                      <a:pt x="319" y="0"/>
                    </a:lnTo>
                    <a:lnTo>
                      <a:pt x="0" y="0"/>
                    </a:lnTo>
                    <a:close/>
                  </a:path>
                </a:pathLst>
              </a:custGeom>
              <a:solidFill>
                <a:schemeClr val="bg1">
                  <a:lumMod val="85000"/>
                </a:schemeClr>
              </a:solidFill>
              <a:ln w="0">
                <a:solidFill>
                  <a:srgbClr val="000000"/>
                </a:solidFill>
                <a:round/>
                <a:headEnd/>
                <a:tailEnd/>
              </a:ln>
            </p:spPr>
            <p:txBody>
              <a:bodyPr/>
              <a:lstStyle/>
              <a:p>
                <a:pPr>
                  <a:defRPr/>
                </a:pPr>
                <a:endParaRPr lang="en-US" sz="1400" dirty="0"/>
              </a:p>
            </p:txBody>
          </p:sp>
          <p:sp>
            <p:nvSpPr>
              <p:cNvPr id="19" name="Freeform 54">
                <a:extLst>
                  <a:ext uri="{FF2B5EF4-FFF2-40B4-BE49-F238E27FC236}">
                    <a16:creationId xmlns:a16="http://schemas.microsoft.com/office/drawing/2014/main" id="{82D2B06F-1DED-40CF-A5A4-ACDE800C5EF0}"/>
                  </a:ext>
                </a:extLst>
              </p:cNvPr>
              <p:cNvSpPr>
                <a:spLocks/>
              </p:cNvSpPr>
              <p:nvPr/>
            </p:nvSpPr>
            <p:spPr bwMode="auto">
              <a:xfrm>
                <a:off x="4106863" y="5227075"/>
                <a:ext cx="506413" cy="140028"/>
              </a:xfrm>
              <a:custGeom>
                <a:avLst/>
                <a:gdLst>
                  <a:gd name="T0" fmla="*/ 0 w 319"/>
                  <a:gd name="T1" fmla="*/ 88 h 88"/>
                  <a:gd name="T2" fmla="*/ 61 w 319"/>
                  <a:gd name="T3" fmla="*/ 0 h 88"/>
                  <a:gd name="T4" fmla="*/ 258 w 319"/>
                  <a:gd name="T5" fmla="*/ 0 h 88"/>
                  <a:gd name="T6" fmla="*/ 319 w 319"/>
                  <a:gd name="T7" fmla="*/ 88 h 88"/>
                  <a:gd name="T8" fmla="*/ 0 w 319"/>
                  <a:gd name="T9" fmla="*/ 88 h 88"/>
                  <a:gd name="T10" fmla="*/ 0 60000 65536"/>
                  <a:gd name="T11" fmla="*/ 0 60000 65536"/>
                  <a:gd name="T12" fmla="*/ 0 60000 65536"/>
                  <a:gd name="T13" fmla="*/ 0 60000 65536"/>
                  <a:gd name="T14" fmla="*/ 0 60000 65536"/>
                  <a:gd name="T15" fmla="*/ 0 w 319"/>
                  <a:gd name="T16" fmla="*/ 0 h 88"/>
                  <a:gd name="T17" fmla="*/ 319 w 319"/>
                  <a:gd name="T18" fmla="*/ 88 h 88"/>
                </a:gdLst>
                <a:ahLst/>
                <a:cxnLst>
                  <a:cxn ang="T10">
                    <a:pos x="T0" y="T1"/>
                  </a:cxn>
                  <a:cxn ang="T11">
                    <a:pos x="T2" y="T3"/>
                  </a:cxn>
                  <a:cxn ang="T12">
                    <a:pos x="T4" y="T5"/>
                  </a:cxn>
                  <a:cxn ang="T13">
                    <a:pos x="T6" y="T7"/>
                  </a:cxn>
                  <a:cxn ang="T14">
                    <a:pos x="T8" y="T9"/>
                  </a:cxn>
                </a:cxnLst>
                <a:rect l="T15" t="T16" r="T17" b="T18"/>
                <a:pathLst>
                  <a:path w="319" h="88">
                    <a:moveTo>
                      <a:pt x="0" y="88"/>
                    </a:moveTo>
                    <a:lnTo>
                      <a:pt x="61" y="0"/>
                    </a:lnTo>
                    <a:lnTo>
                      <a:pt x="258" y="0"/>
                    </a:lnTo>
                    <a:lnTo>
                      <a:pt x="319" y="88"/>
                    </a:lnTo>
                    <a:lnTo>
                      <a:pt x="0" y="88"/>
                    </a:lnTo>
                    <a:close/>
                  </a:path>
                </a:pathLst>
              </a:custGeom>
              <a:solidFill>
                <a:schemeClr val="bg1">
                  <a:lumMod val="85000"/>
                </a:schemeClr>
              </a:solidFill>
              <a:ln w="0">
                <a:solidFill>
                  <a:srgbClr val="000000"/>
                </a:solidFill>
                <a:round/>
                <a:headEnd/>
                <a:tailEnd/>
              </a:ln>
            </p:spPr>
            <p:txBody>
              <a:bodyPr/>
              <a:lstStyle/>
              <a:p>
                <a:pPr>
                  <a:defRPr/>
                </a:pPr>
                <a:endParaRPr lang="en-US" sz="1400" dirty="0"/>
              </a:p>
            </p:txBody>
          </p:sp>
        </p:grpSp>
        <p:sp>
          <p:nvSpPr>
            <p:cNvPr id="45073" name="TextBox 108">
              <a:extLst>
                <a:ext uri="{FF2B5EF4-FFF2-40B4-BE49-F238E27FC236}">
                  <a16:creationId xmlns:a16="http://schemas.microsoft.com/office/drawing/2014/main" id="{CF681315-2AF0-4B3E-8E9E-3EAC7454AA7F}"/>
                </a:ext>
              </a:extLst>
            </p:cNvPr>
            <p:cNvSpPr txBox="1">
              <a:spLocks noChangeArrowheads="1"/>
            </p:cNvSpPr>
            <p:nvPr/>
          </p:nvSpPr>
          <p:spPr bwMode="auto">
            <a:xfrm>
              <a:off x="1090613" y="3079750"/>
              <a:ext cx="31607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a:solidFill>
                    <a:schemeClr val="bg1"/>
                  </a:solidFill>
                </a:rPr>
                <a:t>Service Oriented Architecture</a:t>
              </a:r>
            </a:p>
          </p:txBody>
        </p:sp>
      </p:grpSp>
      <p:sp>
        <p:nvSpPr>
          <p:cNvPr id="45061" name="Oval 109">
            <a:extLst>
              <a:ext uri="{FF2B5EF4-FFF2-40B4-BE49-F238E27FC236}">
                <a16:creationId xmlns:a16="http://schemas.microsoft.com/office/drawing/2014/main" id="{10178C17-E1C3-4BFC-8D34-4E6CE42D1622}"/>
              </a:ext>
            </a:extLst>
          </p:cNvPr>
          <p:cNvSpPr>
            <a:spLocks noChangeArrowheads="1"/>
          </p:cNvSpPr>
          <p:nvPr/>
        </p:nvSpPr>
        <p:spPr bwMode="auto">
          <a:xfrm>
            <a:off x="4168775" y="3403600"/>
            <a:ext cx="914400" cy="2171700"/>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marL="231775" indent="-23177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06000"/>
              </a:lnSpc>
              <a:buFont typeface="Wingdings 2" panose="05020102010507070707" pitchFamily="18" charset="2"/>
              <a:buNone/>
            </a:pPr>
            <a:endParaRPr lang="en-US" altLang="en-US"/>
          </a:p>
        </p:txBody>
      </p:sp>
      <p:cxnSp>
        <p:nvCxnSpPr>
          <p:cNvPr id="45062" name="Shape 111">
            <a:extLst>
              <a:ext uri="{FF2B5EF4-FFF2-40B4-BE49-F238E27FC236}">
                <a16:creationId xmlns:a16="http://schemas.microsoft.com/office/drawing/2014/main" id="{063AA682-4AF5-4DCA-AD2F-8333560D8ED4}"/>
              </a:ext>
            </a:extLst>
          </p:cNvPr>
          <p:cNvCxnSpPr>
            <a:cxnSpLocks noChangeShapeType="1"/>
            <a:stCxn id="45061" idx="7"/>
          </p:cNvCxnSpPr>
          <p:nvPr/>
        </p:nvCxnSpPr>
        <p:spPr bwMode="auto">
          <a:xfrm rot="5400000" flipH="1" flipV="1">
            <a:off x="5535613" y="2627313"/>
            <a:ext cx="508000" cy="1679575"/>
          </a:xfrm>
          <a:prstGeom prst="curvedConnector2">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34" name="Rectangle 33">
            <a:extLst>
              <a:ext uri="{FF2B5EF4-FFF2-40B4-BE49-F238E27FC236}">
                <a16:creationId xmlns:a16="http://schemas.microsoft.com/office/drawing/2014/main" id="{05BF0C55-BA94-4BAB-AD7F-8E9827796802}"/>
              </a:ext>
            </a:extLst>
          </p:cNvPr>
          <p:cNvSpPr/>
          <p:nvPr/>
        </p:nvSpPr>
        <p:spPr>
          <a:xfrm>
            <a:off x="6705600" y="2281238"/>
            <a:ext cx="3817938" cy="3687762"/>
          </a:xfrm>
          <a:prstGeom prst="rect">
            <a:avLst/>
          </a:prstGeom>
          <a:solidFill>
            <a:schemeClr val="tx2"/>
          </a:solidFill>
          <a:ln w="28575">
            <a:solidFill>
              <a:schemeClr val="bg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p>
            <a:pPr marL="401638" lvl="1" indent="-225425">
              <a:lnSpc>
                <a:spcPct val="106000"/>
              </a:lnSpc>
              <a:spcBef>
                <a:spcPct val="40000"/>
              </a:spcBef>
              <a:buClr>
                <a:schemeClr val="bg1"/>
              </a:buClr>
              <a:buFont typeface="Wingdings 2" pitchFamily="18" charset="2"/>
              <a:buChar char="¡"/>
              <a:defRPr/>
            </a:pPr>
            <a:r>
              <a:rPr lang="en-US" kern="0" dirty="0">
                <a:solidFill>
                  <a:schemeClr val="bg1"/>
                </a:solidFill>
                <a:latin typeface="Arial" pitchFamily="34" charset="0"/>
                <a:cs typeface="Arial" pitchFamily="34" charset="0"/>
              </a:rPr>
              <a:t>NIEM provides the standard for data layer </a:t>
            </a:r>
            <a:r>
              <a:rPr lang="en-US" b="1" u="sng" kern="0" dirty="0">
                <a:solidFill>
                  <a:schemeClr val="bg1"/>
                </a:solidFill>
                <a:latin typeface="Arial" pitchFamily="34" charset="0"/>
                <a:cs typeface="Arial" pitchFamily="34" charset="0"/>
              </a:rPr>
              <a:t>interoperability among services</a:t>
            </a:r>
            <a:r>
              <a:rPr lang="en-US" u="sng" kern="0" dirty="0">
                <a:solidFill>
                  <a:schemeClr val="bg1"/>
                </a:solidFill>
                <a:latin typeface="Arial" pitchFamily="34" charset="0"/>
                <a:cs typeface="Arial" pitchFamily="34" charset="0"/>
              </a:rPr>
              <a:t> </a:t>
            </a:r>
            <a:r>
              <a:rPr lang="en-US" kern="0" dirty="0">
                <a:solidFill>
                  <a:schemeClr val="bg1"/>
                </a:solidFill>
                <a:latin typeface="Arial" pitchFamily="34" charset="0"/>
                <a:cs typeface="Arial" pitchFamily="34" charset="0"/>
              </a:rPr>
              <a:t>in SOA</a:t>
            </a:r>
          </a:p>
          <a:p>
            <a:pPr marL="401638" lvl="1" indent="-225425">
              <a:lnSpc>
                <a:spcPct val="106000"/>
              </a:lnSpc>
              <a:spcBef>
                <a:spcPct val="40000"/>
              </a:spcBef>
              <a:buClr>
                <a:schemeClr val="bg1"/>
              </a:buClr>
              <a:buFont typeface="Wingdings 2" pitchFamily="18" charset="2"/>
              <a:buChar char="¡"/>
              <a:defRPr/>
            </a:pPr>
            <a:r>
              <a:rPr lang="en-US" kern="0" dirty="0">
                <a:solidFill>
                  <a:schemeClr val="bg1"/>
                </a:solidFill>
                <a:latin typeface="Arial" pitchFamily="34" charset="0"/>
                <a:cs typeface="Arial" pitchFamily="34" charset="0"/>
              </a:rPr>
              <a:t>NIEM can be used to </a:t>
            </a:r>
            <a:r>
              <a:rPr lang="en-US" b="1" u="sng" kern="0" dirty="0">
                <a:solidFill>
                  <a:schemeClr val="bg1"/>
                </a:solidFill>
                <a:latin typeface="Arial" pitchFamily="34" charset="0"/>
                <a:cs typeface="Arial" pitchFamily="34" charset="0"/>
              </a:rPr>
              <a:t>standardize and structure </a:t>
            </a:r>
            <a:r>
              <a:rPr lang="en-US" kern="0" dirty="0">
                <a:solidFill>
                  <a:schemeClr val="bg1"/>
                </a:solidFill>
                <a:latin typeface="Arial" pitchFamily="34" charset="0"/>
                <a:cs typeface="Arial" pitchFamily="34" charset="0"/>
              </a:rPr>
              <a:t>the messages passed between services in SOA</a:t>
            </a:r>
          </a:p>
          <a:p>
            <a:pPr marL="401638" lvl="1" indent="-225425">
              <a:lnSpc>
                <a:spcPct val="106000"/>
              </a:lnSpc>
              <a:spcBef>
                <a:spcPct val="40000"/>
              </a:spcBef>
              <a:buClr>
                <a:schemeClr val="bg1"/>
              </a:buClr>
              <a:buFont typeface="Wingdings 2" pitchFamily="18" charset="2"/>
              <a:buChar char="¡"/>
              <a:defRPr/>
            </a:pPr>
            <a:r>
              <a:rPr lang="en-US" kern="0" dirty="0">
                <a:solidFill>
                  <a:schemeClr val="bg1"/>
                </a:solidFill>
                <a:latin typeface="Arial" pitchFamily="34" charset="0"/>
                <a:cs typeface="Arial" pitchFamily="34" charset="0"/>
              </a:rPr>
              <a:t>NIEM can </a:t>
            </a:r>
            <a:r>
              <a:rPr lang="en-US" b="1" u="sng" kern="0" dirty="0">
                <a:solidFill>
                  <a:schemeClr val="bg1"/>
                </a:solidFill>
                <a:latin typeface="Arial" pitchFamily="34" charset="0"/>
                <a:cs typeface="Arial" pitchFamily="34" charset="0"/>
              </a:rPr>
              <a:t>decrease development time</a:t>
            </a:r>
            <a:r>
              <a:rPr lang="en-US" kern="0" dirty="0">
                <a:solidFill>
                  <a:schemeClr val="bg1"/>
                </a:solidFill>
                <a:latin typeface="Arial" pitchFamily="34" charset="0"/>
                <a:cs typeface="Arial" pitchFamily="34" charset="0"/>
              </a:rPr>
              <a:t> of new services in SOA through reuse of similar IEPDs</a:t>
            </a:r>
            <a:endParaRPr lang="en-US" sz="1400" dirty="0">
              <a:solidFill>
                <a:schemeClr val="bg1"/>
              </a:solidFill>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2">
            <a:extLst>
              <a:ext uri="{FF2B5EF4-FFF2-40B4-BE49-F238E27FC236}">
                <a16:creationId xmlns:a16="http://schemas.microsoft.com/office/drawing/2014/main" id="{13070B2F-C5FD-44A4-91AA-C897B5C7CC03}"/>
              </a:ext>
            </a:extLst>
          </p:cNvPr>
          <p:cNvSpPr>
            <a:spLocks noGrp="1"/>
          </p:cNvSpPr>
          <p:nvPr>
            <p:ph type="title"/>
          </p:nvPr>
        </p:nvSpPr>
        <p:spPr>
          <a:ln/>
        </p:spPr>
        <p:txBody>
          <a:bodyPr>
            <a:normAutofit fontScale="90000"/>
          </a:bodyPr>
          <a:lstStyle/>
          <a:p>
            <a:pPr eaLnBrk="1" hangingPunct="1"/>
            <a:r>
              <a:rPr lang="en-US" altLang="en-US"/>
              <a:t>Information Exchange Implementation</a:t>
            </a:r>
          </a:p>
        </p:txBody>
      </p:sp>
      <p:sp>
        <p:nvSpPr>
          <p:cNvPr id="4" name="Text Placeholder 16">
            <a:extLst>
              <a:ext uri="{FF2B5EF4-FFF2-40B4-BE49-F238E27FC236}">
                <a16:creationId xmlns:a16="http://schemas.microsoft.com/office/drawing/2014/main" id="{00961858-2B66-4541-A160-5734F394B918}"/>
              </a:ext>
            </a:extLst>
          </p:cNvPr>
          <p:cNvSpPr txBox="1">
            <a:spLocks/>
          </p:cNvSpPr>
          <p:nvPr/>
        </p:nvSpPr>
        <p:spPr>
          <a:xfrm>
            <a:off x="6256338" y="4116388"/>
            <a:ext cx="4005262" cy="773112"/>
          </a:xfrm>
          <a:prstGeom prst="rect">
            <a:avLst/>
          </a:prstGeom>
        </p:spPr>
        <p:txBody>
          <a:bodyPr lIns="0" tIns="0" rIns="0" bIns="0"/>
          <a:lstStyle/>
          <a:p>
            <a:pPr>
              <a:defRPr/>
            </a:pPr>
            <a:r>
              <a:rPr lang="en-US" sz="1600" b="1" dirty="0"/>
              <a:t>W</a:t>
            </a:r>
            <a:r>
              <a:rPr lang="en-US" sz="1600" dirty="0"/>
              <a:t>eb </a:t>
            </a:r>
            <a:r>
              <a:rPr lang="en-US" sz="1600" b="1" dirty="0"/>
              <a:t>S</a:t>
            </a:r>
            <a:r>
              <a:rPr lang="en-US" sz="1600" dirty="0"/>
              <a:t>ervices </a:t>
            </a:r>
            <a:r>
              <a:rPr lang="en-US" sz="1600" b="1" dirty="0"/>
              <a:t>D</a:t>
            </a:r>
            <a:r>
              <a:rPr lang="en-US" sz="1600" dirty="0"/>
              <a:t>escription </a:t>
            </a:r>
            <a:r>
              <a:rPr lang="en-US" sz="1600" b="1" dirty="0"/>
              <a:t>L</a:t>
            </a:r>
            <a:r>
              <a:rPr lang="en-US" sz="1600" dirty="0"/>
              <a:t>anguage is an XML-based language that provides a model for describing Web services</a:t>
            </a:r>
          </a:p>
          <a:p>
            <a:pPr marL="342900" indent="-342900">
              <a:spcBef>
                <a:spcPct val="20000"/>
              </a:spcBef>
              <a:buFont typeface="Wingdings" pitchFamily="2" charset="2"/>
              <a:buChar char="§"/>
              <a:defRPr/>
            </a:pPr>
            <a:endParaRPr lang="en-US" sz="1600" dirty="0"/>
          </a:p>
        </p:txBody>
      </p:sp>
      <p:sp>
        <p:nvSpPr>
          <p:cNvPr id="46084" name="Text Placeholder 15">
            <a:extLst>
              <a:ext uri="{FF2B5EF4-FFF2-40B4-BE49-F238E27FC236}">
                <a16:creationId xmlns:a16="http://schemas.microsoft.com/office/drawing/2014/main" id="{797C6DF0-2D73-4214-92D3-59C194CD8FA6}"/>
              </a:ext>
            </a:extLst>
          </p:cNvPr>
          <p:cNvSpPr txBox="1">
            <a:spLocks/>
          </p:cNvSpPr>
          <p:nvPr/>
        </p:nvSpPr>
        <p:spPr bwMode="auto">
          <a:xfrm>
            <a:off x="6262688" y="1458914"/>
            <a:ext cx="4005262"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NIEM-conformant XML instance that contains the actual data to be shared between web services</a:t>
            </a:r>
          </a:p>
        </p:txBody>
      </p:sp>
      <p:sp>
        <p:nvSpPr>
          <p:cNvPr id="6" name="Text Placeholder 18">
            <a:extLst>
              <a:ext uri="{FF2B5EF4-FFF2-40B4-BE49-F238E27FC236}">
                <a16:creationId xmlns:a16="http://schemas.microsoft.com/office/drawing/2014/main" id="{9B1CD363-C41A-41C4-B51A-E58B7BDEFC0A}"/>
              </a:ext>
            </a:extLst>
          </p:cNvPr>
          <p:cNvSpPr txBox="1">
            <a:spLocks/>
          </p:cNvSpPr>
          <p:nvPr/>
        </p:nvSpPr>
        <p:spPr>
          <a:xfrm>
            <a:off x="6256338" y="2820988"/>
            <a:ext cx="4005262" cy="806450"/>
          </a:xfrm>
          <a:prstGeom prst="rect">
            <a:avLst/>
          </a:prstGeom>
        </p:spPr>
        <p:txBody>
          <a:bodyPr lIns="0" tIns="0" rIns="0" bIns="0"/>
          <a:lstStyle/>
          <a:p>
            <a:pPr indent="-342900">
              <a:spcBef>
                <a:spcPct val="20000"/>
              </a:spcBef>
              <a:defRPr/>
            </a:pPr>
            <a:r>
              <a:rPr lang="en-US" sz="1600" b="1" dirty="0"/>
              <a:t>S</a:t>
            </a:r>
            <a:r>
              <a:rPr lang="en-US" sz="1600" dirty="0"/>
              <a:t>imple </a:t>
            </a:r>
            <a:r>
              <a:rPr lang="en-US" sz="1600" b="1" dirty="0"/>
              <a:t>O</a:t>
            </a:r>
            <a:r>
              <a:rPr lang="en-US" sz="1600" dirty="0"/>
              <a:t>bject </a:t>
            </a:r>
            <a:r>
              <a:rPr lang="en-US" sz="1600" b="1" dirty="0"/>
              <a:t>A</a:t>
            </a:r>
            <a:r>
              <a:rPr lang="en-US" sz="1600" dirty="0"/>
              <a:t>ccess </a:t>
            </a:r>
            <a:r>
              <a:rPr lang="en-US" sz="1600" b="1" dirty="0"/>
              <a:t>P</a:t>
            </a:r>
            <a:r>
              <a:rPr lang="en-US" sz="1600" dirty="0"/>
              <a:t>rotocol is an XML-based protocol for exchanging messages in web services </a:t>
            </a:r>
          </a:p>
          <a:p>
            <a:pPr marL="342900" indent="-342900">
              <a:spcBef>
                <a:spcPct val="20000"/>
              </a:spcBef>
              <a:buFont typeface="Wingdings" pitchFamily="2" charset="2"/>
              <a:buChar char="§"/>
              <a:defRPr/>
            </a:pPr>
            <a:endParaRPr lang="en-US" sz="1600" dirty="0"/>
          </a:p>
        </p:txBody>
      </p:sp>
      <p:sp>
        <p:nvSpPr>
          <p:cNvPr id="46086" name="SHP_250">
            <a:extLst>
              <a:ext uri="{FF2B5EF4-FFF2-40B4-BE49-F238E27FC236}">
                <a16:creationId xmlns:a16="http://schemas.microsoft.com/office/drawing/2014/main" id="{B2B6B525-1997-4B18-9132-2E0B8C788ED9}"/>
              </a:ext>
            </a:extLst>
          </p:cNvPr>
          <p:cNvSpPr>
            <a:spLocks noChangeArrowheads="1"/>
          </p:cNvSpPr>
          <p:nvPr/>
        </p:nvSpPr>
        <p:spPr bwMode="auto">
          <a:xfrm>
            <a:off x="6261101" y="950914"/>
            <a:ext cx="40036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36576"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06000"/>
              </a:lnSpc>
              <a:spcBef>
                <a:spcPct val="40000"/>
              </a:spcBef>
              <a:buClr>
                <a:schemeClr val="tx1"/>
              </a:buClr>
              <a:buSzPct val="80000"/>
              <a:buFont typeface="Wingdings" panose="05000000000000000000" pitchFamily="2" charset="2"/>
              <a:buNone/>
            </a:pPr>
            <a:r>
              <a:rPr lang="en-US" altLang="en-US" sz="2000" b="1"/>
              <a:t>NIEM XML</a:t>
            </a:r>
          </a:p>
        </p:txBody>
      </p:sp>
      <p:sp>
        <p:nvSpPr>
          <p:cNvPr id="8" name="SHP_251">
            <a:extLst>
              <a:ext uri="{FF2B5EF4-FFF2-40B4-BE49-F238E27FC236}">
                <a16:creationId xmlns:a16="http://schemas.microsoft.com/office/drawing/2014/main" id="{3337A7DC-9812-4B3D-9F47-0D1F2E26DB3C}"/>
              </a:ext>
            </a:extLst>
          </p:cNvPr>
          <p:cNvSpPr>
            <a:spLocks noChangeShapeType="1"/>
          </p:cNvSpPr>
          <p:nvPr/>
        </p:nvSpPr>
        <p:spPr bwMode="auto">
          <a:xfrm>
            <a:off x="6261101" y="1397000"/>
            <a:ext cx="4003675" cy="0"/>
          </a:xfrm>
          <a:prstGeom prst="line">
            <a:avLst/>
          </a:prstGeom>
          <a:noFill/>
          <a:ln w="28575">
            <a:solidFill>
              <a:schemeClr val="accent2">
                <a:lumMod val="50000"/>
              </a:schemeClr>
            </a:solidFill>
            <a:round/>
            <a:headEnd/>
            <a:tailEnd/>
          </a:ln>
        </p:spPr>
        <p:txBody>
          <a:bodyPr lIns="72000" tIns="72000" rIns="72000" bIns="72000" anchor="ctr" anchorCtr="1"/>
          <a:lstStyle/>
          <a:p>
            <a:pPr>
              <a:lnSpc>
                <a:spcPct val="106000"/>
              </a:lnSpc>
              <a:defRPr/>
            </a:pPr>
            <a:endParaRPr lang="en-US" sz="2000" dirty="0">
              <a:ln>
                <a:solidFill>
                  <a:schemeClr val="tx2">
                    <a:lumMod val="50000"/>
                  </a:schemeClr>
                </a:solidFill>
              </a:ln>
            </a:endParaRPr>
          </a:p>
        </p:txBody>
      </p:sp>
      <p:sp>
        <p:nvSpPr>
          <p:cNvPr id="46088" name="SHP_252">
            <a:extLst>
              <a:ext uri="{FF2B5EF4-FFF2-40B4-BE49-F238E27FC236}">
                <a16:creationId xmlns:a16="http://schemas.microsoft.com/office/drawing/2014/main" id="{52317604-A2BF-4AC9-B0F0-A3047A50CD49}"/>
              </a:ext>
            </a:extLst>
          </p:cNvPr>
          <p:cNvSpPr>
            <a:spLocks noChangeArrowheads="1"/>
          </p:cNvSpPr>
          <p:nvPr/>
        </p:nvSpPr>
        <p:spPr bwMode="auto">
          <a:xfrm>
            <a:off x="6256339" y="3573464"/>
            <a:ext cx="40036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36576"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06000"/>
              </a:lnSpc>
              <a:spcBef>
                <a:spcPct val="40000"/>
              </a:spcBef>
              <a:buClr>
                <a:schemeClr val="tx1"/>
              </a:buClr>
              <a:buSzPct val="80000"/>
              <a:buFont typeface="Wingdings" panose="05000000000000000000" pitchFamily="2" charset="2"/>
              <a:buNone/>
            </a:pPr>
            <a:r>
              <a:rPr lang="en-US" altLang="en-US" sz="2000" b="1"/>
              <a:t>WSDL</a:t>
            </a:r>
          </a:p>
        </p:txBody>
      </p:sp>
      <p:sp>
        <p:nvSpPr>
          <p:cNvPr id="10" name="SHP_253">
            <a:extLst>
              <a:ext uri="{FF2B5EF4-FFF2-40B4-BE49-F238E27FC236}">
                <a16:creationId xmlns:a16="http://schemas.microsoft.com/office/drawing/2014/main" id="{1642E9EA-4A05-4497-8404-23252B2BE5BB}"/>
              </a:ext>
            </a:extLst>
          </p:cNvPr>
          <p:cNvSpPr>
            <a:spLocks noChangeShapeType="1"/>
          </p:cNvSpPr>
          <p:nvPr/>
        </p:nvSpPr>
        <p:spPr bwMode="auto">
          <a:xfrm>
            <a:off x="6256339" y="3994150"/>
            <a:ext cx="4003675" cy="0"/>
          </a:xfrm>
          <a:prstGeom prst="line">
            <a:avLst/>
          </a:prstGeom>
          <a:noFill/>
          <a:ln w="28575">
            <a:solidFill>
              <a:schemeClr val="accent2">
                <a:lumMod val="50000"/>
              </a:schemeClr>
            </a:solidFill>
            <a:round/>
            <a:headEnd/>
            <a:tailEnd/>
          </a:ln>
        </p:spPr>
        <p:txBody>
          <a:bodyPr lIns="72000" tIns="72000" rIns="72000" bIns="72000" anchor="ctr" anchorCtr="1"/>
          <a:lstStyle/>
          <a:p>
            <a:pPr>
              <a:lnSpc>
                <a:spcPct val="106000"/>
              </a:lnSpc>
              <a:defRPr/>
            </a:pPr>
            <a:endParaRPr lang="en-US" sz="2000" dirty="0">
              <a:ln>
                <a:solidFill>
                  <a:schemeClr val="tx2">
                    <a:lumMod val="50000"/>
                  </a:schemeClr>
                </a:solidFill>
              </a:ln>
            </a:endParaRPr>
          </a:p>
        </p:txBody>
      </p:sp>
      <p:sp>
        <p:nvSpPr>
          <p:cNvPr id="46090" name="SHP_256">
            <a:extLst>
              <a:ext uri="{FF2B5EF4-FFF2-40B4-BE49-F238E27FC236}">
                <a16:creationId xmlns:a16="http://schemas.microsoft.com/office/drawing/2014/main" id="{50087BF6-0017-4981-A3AD-AB1CFCCE2CA8}"/>
              </a:ext>
            </a:extLst>
          </p:cNvPr>
          <p:cNvSpPr>
            <a:spLocks noChangeArrowheads="1"/>
          </p:cNvSpPr>
          <p:nvPr/>
        </p:nvSpPr>
        <p:spPr bwMode="auto">
          <a:xfrm>
            <a:off x="6256339" y="2290764"/>
            <a:ext cx="40036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36576"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06000"/>
              </a:lnSpc>
              <a:spcBef>
                <a:spcPct val="40000"/>
              </a:spcBef>
              <a:buClr>
                <a:schemeClr val="tx1"/>
              </a:buClr>
              <a:buSzPct val="80000"/>
              <a:buFont typeface="Wingdings" panose="05000000000000000000" pitchFamily="2" charset="2"/>
              <a:buNone/>
            </a:pPr>
            <a:r>
              <a:rPr lang="en-US" altLang="en-US" sz="2000" b="1"/>
              <a:t>SOAP</a:t>
            </a:r>
          </a:p>
        </p:txBody>
      </p:sp>
      <p:sp>
        <p:nvSpPr>
          <p:cNvPr id="12" name="SHP_257">
            <a:extLst>
              <a:ext uri="{FF2B5EF4-FFF2-40B4-BE49-F238E27FC236}">
                <a16:creationId xmlns:a16="http://schemas.microsoft.com/office/drawing/2014/main" id="{EBCF6D41-C6A7-4E2B-9672-0312E672AEB9}"/>
              </a:ext>
            </a:extLst>
          </p:cNvPr>
          <p:cNvSpPr>
            <a:spLocks noChangeShapeType="1"/>
          </p:cNvSpPr>
          <p:nvPr/>
        </p:nvSpPr>
        <p:spPr bwMode="auto">
          <a:xfrm>
            <a:off x="6256339" y="2711450"/>
            <a:ext cx="4003675" cy="0"/>
          </a:xfrm>
          <a:prstGeom prst="line">
            <a:avLst/>
          </a:prstGeom>
          <a:noFill/>
          <a:ln w="28575">
            <a:solidFill>
              <a:schemeClr val="accent2">
                <a:lumMod val="50000"/>
              </a:schemeClr>
            </a:solidFill>
            <a:round/>
            <a:headEnd/>
            <a:tailEnd/>
          </a:ln>
        </p:spPr>
        <p:txBody>
          <a:bodyPr lIns="72000" tIns="72000" rIns="72000" bIns="72000" anchor="ctr" anchorCtr="1"/>
          <a:lstStyle/>
          <a:p>
            <a:pPr>
              <a:lnSpc>
                <a:spcPct val="106000"/>
              </a:lnSpc>
              <a:defRPr/>
            </a:pPr>
            <a:endParaRPr lang="en-US" sz="2000" dirty="0">
              <a:ln>
                <a:solidFill>
                  <a:schemeClr val="tx2">
                    <a:lumMod val="50000"/>
                  </a:schemeClr>
                </a:solidFill>
              </a:ln>
            </a:endParaRPr>
          </a:p>
        </p:txBody>
      </p:sp>
      <p:sp>
        <p:nvSpPr>
          <p:cNvPr id="13" name="Text Placeholder 16">
            <a:extLst>
              <a:ext uri="{FF2B5EF4-FFF2-40B4-BE49-F238E27FC236}">
                <a16:creationId xmlns:a16="http://schemas.microsoft.com/office/drawing/2014/main" id="{F5D3C245-FC01-4120-8285-EC291E387DD9}"/>
              </a:ext>
            </a:extLst>
          </p:cNvPr>
          <p:cNvSpPr txBox="1">
            <a:spLocks/>
          </p:cNvSpPr>
          <p:nvPr/>
        </p:nvSpPr>
        <p:spPr bwMode="auto">
          <a:xfrm>
            <a:off x="6227763" y="5414963"/>
            <a:ext cx="4005262" cy="773112"/>
          </a:xfrm>
          <a:prstGeom prst="rect">
            <a:avLst/>
          </a:prstGeom>
          <a:noFill/>
          <a:ln w="9525" algn="ctr">
            <a:noFill/>
            <a:miter lim="800000"/>
            <a:headEnd/>
            <a:tailEnd/>
          </a:ln>
        </p:spPr>
        <p:txBody>
          <a:bodyPr lIns="0" tIns="0" rIns="0" bIns="0"/>
          <a:lstStyle/>
          <a:p>
            <a:pPr>
              <a:lnSpc>
                <a:spcPct val="106000"/>
              </a:lnSpc>
              <a:spcBef>
                <a:spcPct val="40000"/>
              </a:spcBef>
              <a:buClr>
                <a:schemeClr val="tx1"/>
              </a:buClr>
              <a:buSzPct val="80000"/>
              <a:defRPr/>
            </a:pPr>
            <a:r>
              <a:rPr lang="en-US" sz="1600" b="1" kern="0" dirty="0"/>
              <a:t>U</a:t>
            </a:r>
            <a:r>
              <a:rPr lang="en-US" sz="1600" kern="0" dirty="0"/>
              <a:t>niversal </a:t>
            </a:r>
            <a:r>
              <a:rPr lang="en-US" sz="1600" b="1" kern="0" dirty="0"/>
              <a:t>D</a:t>
            </a:r>
            <a:r>
              <a:rPr lang="en-US" sz="1600" kern="0" dirty="0"/>
              <a:t>escription, </a:t>
            </a:r>
            <a:r>
              <a:rPr lang="en-US" sz="1600" b="1" kern="0" dirty="0"/>
              <a:t>D</a:t>
            </a:r>
            <a:r>
              <a:rPr lang="en-US" sz="1600" kern="0" dirty="0"/>
              <a:t>iscovery, and </a:t>
            </a:r>
            <a:r>
              <a:rPr lang="en-US" sz="1600" b="1" kern="0" dirty="0"/>
              <a:t>I</a:t>
            </a:r>
            <a:r>
              <a:rPr lang="en-US" sz="1600" kern="0" dirty="0"/>
              <a:t>ntegration is an XML-based registry of web services</a:t>
            </a:r>
          </a:p>
        </p:txBody>
      </p:sp>
      <p:sp>
        <p:nvSpPr>
          <p:cNvPr id="46093" name="SHP_252">
            <a:extLst>
              <a:ext uri="{FF2B5EF4-FFF2-40B4-BE49-F238E27FC236}">
                <a16:creationId xmlns:a16="http://schemas.microsoft.com/office/drawing/2014/main" id="{C32CC14C-D8D2-4219-8F00-592867AABF2C}"/>
              </a:ext>
            </a:extLst>
          </p:cNvPr>
          <p:cNvSpPr>
            <a:spLocks noChangeArrowheads="1"/>
          </p:cNvSpPr>
          <p:nvPr/>
        </p:nvSpPr>
        <p:spPr bwMode="auto">
          <a:xfrm>
            <a:off x="6227764" y="4887914"/>
            <a:ext cx="40036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36576"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06000"/>
              </a:lnSpc>
              <a:spcBef>
                <a:spcPct val="40000"/>
              </a:spcBef>
              <a:buClr>
                <a:schemeClr val="tx1"/>
              </a:buClr>
              <a:buSzPct val="80000"/>
              <a:buFont typeface="Wingdings" panose="05000000000000000000" pitchFamily="2" charset="2"/>
              <a:buNone/>
            </a:pPr>
            <a:r>
              <a:rPr lang="en-US" altLang="en-US" sz="2000" b="1"/>
              <a:t>UDDI</a:t>
            </a:r>
          </a:p>
        </p:txBody>
      </p:sp>
      <p:sp>
        <p:nvSpPr>
          <p:cNvPr id="15" name="SHP_253">
            <a:extLst>
              <a:ext uri="{FF2B5EF4-FFF2-40B4-BE49-F238E27FC236}">
                <a16:creationId xmlns:a16="http://schemas.microsoft.com/office/drawing/2014/main" id="{8A127DAB-FF27-4D19-A5FF-09ED5019BF28}"/>
              </a:ext>
            </a:extLst>
          </p:cNvPr>
          <p:cNvSpPr>
            <a:spLocks noChangeShapeType="1"/>
          </p:cNvSpPr>
          <p:nvPr/>
        </p:nvSpPr>
        <p:spPr bwMode="auto">
          <a:xfrm>
            <a:off x="6227764" y="5308600"/>
            <a:ext cx="4003675" cy="0"/>
          </a:xfrm>
          <a:prstGeom prst="line">
            <a:avLst/>
          </a:prstGeom>
          <a:noFill/>
          <a:ln w="28575">
            <a:solidFill>
              <a:schemeClr val="accent2">
                <a:lumMod val="50000"/>
              </a:schemeClr>
            </a:solidFill>
            <a:round/>
            <a:headEnd/>
            <a:tailEnd/>
          </a:ln>
        </p:spPr>
        <p:txBody>
          <a:bodyPr lIns="72000" tIns="72000" rIns="72000" bIns="72000" anchor="ctr" anchorCtr="1"/>
          <a:lstStyle/>
          <a:p>
            <a:pPr>
              <a:lnSpc>
                <a:spcPct val="106000"/>
              </a:lnSpc>
              <a:defRPr/>
            </a:pPr>
            <a:endParaRPr lang="en-US" sz="2000" dirty="0">
              <a:ln>
                <a:solidFill>
                  <a:schemeClr val="tx2">
                    <a:lumMod val="50000"/>
                  </a:schemeClr>
                </a:solidFill>
              </a:ln>
            </a:endParaRPr>
          </a:p>
        </p:txBody>
      </p:sp>
      <p:pic>
        <p:nvPicPr>
          <p:cNvPr id="16" name="Picture 15" descr="Implementing Info Exchange.jpg">
            <a:extLst>
              <a:ext uri="{FF2B5EF4-FFF2-40B4-BE49-F238E27FC236}">
                <a16:creationId xmlns:a16="http://schemas.microsoft.com/office/drawing/2014/main" id="{56D0F9B5-14D6-4C9A-A1FA-D19F191E699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5635" y="1184127"/>
            <a:ext cx="3475037" cy="3833812"/>
          </a:xfrm>
          <a:prstGeom prst="rect">
            <a:avLst/>
          </a:prstGeom>
          <a:ln w="28575">
            <a:solidFill>
              <a:schemeClr val="bg2">
                <a:lumMod val="50000"/>
              </a:schemeClr>
            </a:solidFill>
          </a:ln>
        </p:spPr>
      </p:pic>
      <p:sp>
        <p:nvSpPr>
          <p:cNvPr id="17" name="Rounded Rectangle 24">
            <a:extLst>
              <a:ext uri="{FF2B5EF4-FFF2-40B4-BE49-F238E27FC236}">
                <a16:creationId xmlns:a16="http://schemas.microsoft.com/office/drawing/2014/main" id="{2CC46B92-1CCB-4BF0-9733-B7ED772E596C}"/>
              </a:ext>
            </a:extLst>
          </p:cNvPr>
          <p:cNvSpPr>
            <a:spLocks noChangeArrowheads="1"/>
          </p:cNvSpPr>
          <p:nvPr/>
        </p:nvSpPr>
        <p:spPr bwMode="auto">
          <a:xfrm>
            <a:off x="2103439" y="5075238"/>
            <a:ext cx="3475037" cy="1096962"/>
          </a:xfrm>
          <a:prstGeom prst="roundRect">
            <a:avLst>
              <a:gd name="adj" fmla="val 16667"/>
            </a:avLst>
          </a:prstGeom>
          <a:solidFill>
            <a:schemeClr val="accent2">
              <a:lumMod val="50000"/>
            </a:schemeClr>
          </a:solidFill>
          <a:ln w="9525" algn="ctr">
            <a:noFill/>
            <a:round/>
            <a:headEnd/>
            <a:tailEnd/>
          </a:ln>
        </p:spPr>
        <p:txBody>
          <a:bodyPr lIns="0" tIns="0" rIns="0" bIns="0" anchor="ctr"/>
          <a:lstStyle/>
          <a:p>
            <a:pPr algn="ctr">
              <a:defRPr/>
            </a:pPr>
            <a:r>
              <a:rPr lang="en-US" sz="1600" dirty="0">
                <a:solidFill>
                  <a:schemeClr val="bg1"/>
                </a:solidFill>
              </a:rPr>
              <a:t>The diagram above represents only  </a:t>
            </a:r>
            <a:r>
              <a:rPr lang="en-US" sz="1600" b="1" u="sng" dirty="0">
                <a:solidFill>
                  <a:schemeClr val="bg1"/>
                </a:solidFill>
              </a:rPr>
              <a:t>one</a:t>
            </a:r>
            <a:r>
              <a:rPr lang="en-US" sz="1600" dirty="0">
                <a:solidFill>
                  <a:schemeClr val="bg1"/>
                </a:solidFill>
              </a:rPr>
              <a:t> of the ways to implement an information exchange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a:extLst>
              <a:ext uri="{FF2B5EF4-FFF2-40B4-BE49-F238E27FC236}">
                <a16:creationId xmlns:a16="http://schemas.microsoft.com/office/drawing/2014/main" id="{B94D8736-5131-42C0-BE02-3A0CFF796174}"/>
              </a:ext>
            </a:extLst>
          </p:cNvPr>
          <p:cNvSpPr>
            <a:spLocks noGrp="1"/>
          </p:cNvSpPr>
          <p:nvPr>
            <p:ph type="title"/>
          </p:nvPr>
        </p:nvSpPr>
        <p:spPr>
          <a:ln/>
        </p:spPr>
        <p:txBody>
          <a:bodyPr>
            <a:normAutofit fontScale="90000"/>
          </a:bodyPr>
          <a:lstStyle/>
          <a:p>
            <a:pPr eaLnBrk="1" hangingPunct="1"/>
            <a:r>
              <a:rPr lang="en-US" altLang="en-US"/>
              <a:t>Best Practices in Implementation</a:t>
            </a:r>
          </a:p>
        </p:txBody>
      </p:sp>
      <p:grpSp>
        <p:nvGrpSpPr>
          <p:cNvPr id="2" name="Group 9">
            <a:extLst>
              <a:ext uri="{FF2B5EF4-FFF2-40B4-BE49-F238E27FC236}">
                <a16:creationId xmlns:a16="http://schemas.microsoft.com/office/drawing/2014/main" id="{B41D6DAB-55D9-4258-B966-9D782DB78907}"/>
              </a:ext>
            </a:extLst>
          </p:cNvPr>
          <p:cNvGrpSpPr/>
          <p:nvPr/>
        </p:nvGrpSpPr>
        <p:grpSpPr>
          <a:xfrm>
            <a:off x="1929169" y="967275"/>
            <a:ext cx="2011680" cy="1065894"/>
            <a:chOff x="1164562" y="2143"/>
            <a:chExt cx="1668729" cy="937021"/>
          </a:xfrm>
          <a:solidFill>
            <a:schemeClr val="bg2">
              <a:lumMod val="75000"/>
            </a:schemeClr>
          </a:solidFill>
          <a:scene3d>
            <a:camera prst="orthographicFront">
              <a:rot lat="0" lon="0" rev="0"/>
            </a:camera>
            <a:lightRig rig="brightRoom" dir="t">
              <a:rot lat="0" lon="0" rev="600000"/>
            </a:lightRig>
          </a:scene3d>
        </p:grpSpPr>
        <p:sp>
          <p:nvSpPr>
            <p:cNvPr id="6" name="Rounded Rectangle 10">
              <a:extLst>
                <a:ext uri="{FF2B5EF4-FFF2-40B4-BE49-F238E27FC236}">
                  <a16:creationId xmlns:a16="http://schemas.microsoft.com/office/drawing/2014/main" id="{655CC2F7-3C92-49C5-9503-2415B821F0B8}"/>
                </a:ext>
              </a:extLst>
            </p:cNvPr>
            <p:cNvSpPr/>
            <p:nvPr/>
          </p:nvSpPr>
          <p:spPr>
            <a:xfrm>
              <a:off x="1164562" y="2143"/>
              <a:ext cx="1668729" cy="937021"/>
            </a:xfrm>
            <a:prstGeom prst="roundRect">
              <a:avLst/>
            </a:prstGeom>
            <a:grpFill/>
            <a:ln>
              <a:noFill/>
            </a:ln>
            <a:effectLst>
              <a:outerShdw blurRad="57785" dist="33020" dir="3180000" algn="ctr">
                <a:srgbClr val="000000">
                  <a:alpha val="30000"/>
                </a:srgbClr>
              </a:outerShdw>
            </a:effectLst>
            <a:sp3d prstMaterial="metal">
              <a:bevelT w="38100" h="571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7" name="Rounded Rectangle 6">
              <a:extLst>
                <a:ext uri="{FF2B5EF4-FFF2-40B4-BE49-F238E27FC236}">
                  <a16:creationId xmlns:a16="http://schemas.microsoft.com/office/drawing/2014/main" id="{D5BD29DB-EEE4-46FA-A1F6-6782BF1C058E}"/>
                </a:ext>
              </a:extLst>
            </p:cNvPr>
            <p:cNvSpPr/>
            <p:nvPr/>
          </p:nvSpPr>
          <p:spPr>
            <a:xfrm>
              <a:off x="1210304" y="47885"/>
              <a:ext cx="1577245" cy="845537"/>
            </a:xfrm>
            <a:prstGeom prst="rect">
              <a:avLst/>
            </a:prstGeom>
            <a:grpFill/>
            <a:ln>
              <a:noFill/>
            </a:ln>
            <a:effectLst>
              <a:outerShdw blurRad="57785" dist="33020" dir="3180000" algn="ctr">
                <a:srgbClr val="000000">
                  <a:alpha val="30000"/>
                </a:srgbClr>
              </a:outerShdw>
            </a:effectLst>
            <a:sp3d prstMaterial="metal">
              <a:bevelT w="38100" h="57150" prst="angle"/>
            </a:sp3d>
          </p:spPr>
          <p:style>
            <a:lnRef idx="0">
              <a:scrgbClr r="0" g="0" b="0"/>
            </a:lnRef>
            <a:fillRef idx="0">
              <a:scrgbClr r="0" g="0" b="0"/>
            </a:fillRef>
            <a:effectRef idx="0">
              <a:scrgbClr r="0" g="0" b="0"/>
            </a:effectRef>
            <a:fontRef idx="minor">
              <a:schemeClr val="lt1"/>
            </a:fontRef>
          </p:style>
          <p:txBody>
            <a:bodyPr lIns="87630" tIns="43815" rIns="87630" bIns="43815" spcCol="1270" anchor="ctr"/>
            <a:lstStyle/>
            <a:p>
              <a:pPr algn="ctr" defTabSz="1022350">
                <a:lnSpc>
                  <a:spcPct val="90000"/>
                </a:lnSpc>
                <a:spcAft>
                  <a:spcPct val="35000"/>
                </a:spcAft>
                <a:defRPr/>
              </a:pPr>
              <a:r>
                <a:rPr lang="en-US" sz="2000" dirty="0">
                  <a:latin typeface="Arial" pitchFamily="34" charset="0"/>
                  <a:cs typeface="Arial" pitchFamily="34" charset="0"/>
                </a:rPr>
                <a:t>Architecture</a:t>
              </a:r>
            </a:p>
          </p:txBody>
        </p:sp>
      </p:grpSp>
      <p:sp>
        <p:nvSpPr>
          <p:cNvPr id="8" name="Rectangle 7">
            <a:extLst>
              <a:ext uri="{FF2B5EF4-FFF2-40B4-BE49-F238E27FC236}">
                <a16:creationId xmlns:a16="http://schemas.microsoft.com/office/drawing/2014/main" id="{C85A4AE3-F8BF-4F2F-B035-FCA3D8198553}"/>
              </a:ext>
            </a:extLst>
          </p:cNvPr>
          <p:cNvSpPr/>
          <p:nvPr/>
        </p:nvSpPr>
        <p:spPr>
          <a:xfrm>
            <a:off x="4178301" y="1062038"/>
            <a:ext cx="6035675" cy="876300"/>
          </a:xfrm>
          <a:prstGeom prst="rect">
            <a:avLst/>
          </a:prstGeom>
          <a:ln w="28575">
            <a:solidFill>
              <a:schemeClr val="bg2">
                <a:lumMod val="75000"/>
              </a:schemeClr>
            </a:solidFill>
          </a:ln>
        </p:spPr>
        <p:txBody>
          <a:bodyPr anchor="ctr">
            <a:spAutoFit/>
          </a:bodyPr>
          <a:lstStyle/>
          <a:p>
            <a:pPr>
              <a:lnSpc>
                <a:spcPct val="106000"/>
              </a:lnSpc>
              <a:defRPr/>
            </a:pPr>
            <a:r>
              <a:rPr lang="en-US" sz="1600" dirty="0"/>
              <a:t>Systems on either side of the exchange can use different implementation architectures (i.e. different programming languages, operating systems)</a:t>
            </a:r>
          </a:p>
        </p:txBody>
      </p:sp>
      <p:grpSp>
        <p:nvGrpSpPr>
          <p:cNvPr id="3" name="Group 15">
            <a:extLst>
              <a:ext uri="{FF2B5EF4-FFF2-40B4-BE49-F238E27FC236}">
                <a16:creationId xmlns:a16="http://schemas.microsoft.com/office/drawing/2014/main" id="{2DF8BD41-925B-4436-91B4-2B846B05CFC2}"/>
              </a:ext>
            </a:extLst>
          </p:cNvPr>
          <p:cNvGrpSpPr/>
          <p:nvPr/>
        </p:nvGrpSpPr>
        <p:grpSpPr>
          <a:xfrm>
            <a:off x="1929169" y="2389384"/>
            <a:ext cx="2011680" cy="1065894"/>
            <a:chOff x="1164562" y="986016"/>
            <a:chExt cx="1668729" cy="937021"/>
          </a:xfrm>
          <a:solidFill>
            <a:schemeClr val="bg2">
              <a:lumMod val="75000"/>
            </a:schemeClr>
          </a:solidFill>
          <a:scene3d>
            <a:camera prst="orthographicFront">
              <a:rot lat="0" lon="0" rev="0"/>
            </a:camera>
            <a:lightRig rig="brightRoom" dir="t">
              <a:rot lat="0" lon="0" rev="600000"/>
            </a:lightRig>
          </a:scene3d>
        </p:grpSpPr>
        <p:sp>
          <p:nvSpPr>
            <p:cNvPr id="10" name="Rounded Rectangle 9">
              <a:extLst>
                <a:ext uri="{FF2B5EF4-FFF2-40B4-BE49-F238E27FC236}">
                  <a16:creationId xmlns:a16="http://schemas.microsoft.com/office/drawing/2014/main" id="{E984E66D-5E73-4F26-8F4B-59894DC1FF0B}"/>
                </a:ext>
              </a:extLst>
            </p:cNvPr>
            <p:cNvSpPr/>
            <p:nvPr/>
          </p:nvSpPr>
          <p:spPr>
            <a:xfrm>
              <a:off x="1164562" y="986016"/>
              <a:ext cx="1668729" cy="937021"/>
            </a:xfrm>
            <a:prstGeom prst="roundRect">
              <a:avLst/>
            </a:prstGeom>
            <a:grpFill/>
            <a:ln>
              <a:noFill/>
            </a:ln>
            <a:effectLst>
              <a:outerShdw blurRad="57785" dist="33020" dir="3180000" algn="ctr">
                <a:srgbClr val="000000">
                  <a:alpha val="30000"/>
                </a:srgbClr>
              </a:outerShdw>
            </a:effectLst>
            <a:sp3d prstMaterial="metal">
              <a:bevelT w="38100" h="571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1" name="Rounded Rectangle 10">
              <a:extLst>
                <a:ext uri="{FF2B5EF4-FFF2-40B4-BE49-F238E27FC236}">
                  <a16:creationId xmlns:a16="http://schemas.microsoft.com/office/drawing/2014/main" id="{93BB0E58-F9DD-45F4-9278-1478F737A8D8}"/>
                </a:ext>
              </a:extLst>
            </p:cNvPr>
            <p:cNvSpPr/>
            <p:nvPr/>
          </p:nvSpPr>
          <p:spPr>
            <a:xfrm>
              <a:off x="1210304" y="1031758"/>
              <a:ext cx="1577245" cy="845537"/>
            </a:xfrm>
            <a:prstGeom prst="rect">
              <a:avLst/>
            </a:prstGeom>
            <a:grpFill/>
            <a:ln>
              <a:noFill/>
            </a:ln>
            <a:effectLst>
              <a:outerShdw blurRad="57785" dist="33020" dir="3180000" algn="ctr">
                <a:srgbClr val="000000">
                  <a:alpha val="30000"/>
                </a:srgbClr>
              </a:outerShdw>
            </a:effectLst>
            <a:sp3d prstMaterial="metal">
              <a:bevelT w="38100" h="57150" prst="angle"/>
            </a:sp3d>
          </p:spPr>
          <p:style>
            <a:lnRef idx="0">
              <a:scrgbClr r="0" g="0" b="0"/>
            </a:lnRef>
            <a:fillRef idx="0">
              <a:scrgbClr r="0" g="0" b="0"/>
            </a:fillRef>
            <a:effectRef idx="0">
              <a:scrgbClr r="0" g="0" b="0"/>
            </a:effectRef>
            <a:fontRef idx="minor">
              <a:schemeClr val="lt1"/>
            </a:fontRef>
          </p:style>
          <p:txBody>
            <a:bodyPr lIns="87630" tIns="43815" rIns="87630" bIns="43815" spcCol="1270" anchor="ctr"/>
            <a:lstStyle/>
            <a:p>
              <a:pPr algn="ctr" defTabSz="1022350">
                <a:lnSpc>
                  <a:spcPct val="90000"/>
                </a:lnSpc>
                <a:spcAft>
                  <a:spcPct val="35000"/>
                </a:spcAft>
                <a:defRPr/>
              </a:pPr>
              <a:r>
                <a:rPr lang="en-US" sz="2000" dirty="0">
                  <a:latin typeface="Arial" pitchFamily="34" charset="0"/>
                  <a:cs typeface="Arial" pitchFamily="34" charset="0"/>
                </a:rPr>
                <a:t>Consistency</a:t>
              </a:r>
            </a:p>
          </p:txBody>
        </p:sp>
      </p:grpSp>
      <p:sp>
        <p:nvSpPr>
          <p:cNvPr id="12" name="Rectangle 11">
            <a:extLst>
              <a:ext uri="{FF2B5EF4-FFF2-40B4-BE49-F238E27FC236}">
                <a16:creationId xmlns:a16="http://schemas.microsoft.com/office/drawing/2014/main" id="{8A0ED9B1-9180-4E7D-A7F3-B05F9D602C7C}"/>
              </a:ext>
            </a:extLst>
          </p:cNvPr>
          <p:cNvSpPr/>
          <p:nvPr/>
        </p:nvSpPr>
        <p:spPr>
          <a:xfrm>
            <a:off x="4178301" y="2484438"/>
            <a:ext cx="6035675" cy="876300"/>
          </a:xfrm>
          <a:prstGeom prst="rect">
            <a:avLst/>
          </a:prstGeom>
          <a:ln w="28575">
            <a:solidFill>
              <a:schemeClr val="bg2">
                <a:lumMod val="75000"/>
              </a:schemeClr>
            </a:solidFill>
          </a:ln>
        </p:spPr>
        <p:txBody>
          <a:bodyPr anchor="ctr">
            <a:spAutoFit/>
          </a:bodyPr>
          <a:lstStyle/>
          <a:p>
            <a:pPr>
              <a:lnSpc>
                <a:spcPct val="106000"/>
              </a:lnSpc>
              <a:defRPr/>
            </a:pPr>
            <a:r>
              <a:rPr lang="en-US" sz="1600" dirty="0"/>
              <a:t>All participants in an exchange must agree on the definition and structure for the data in the exchange - NIEM provides this standard</a:t>
            </a:r>
          </a:p>
        </p:txBody>
      </p:sp>
      <p:grpSp>
        <p:nvGrpSpPr>
          <p:cNvPr id="4" name="Group 21">
            <a:extLst>
              <a:ext uri="{FF2B5EF4-FFF2-40B4-BE49-F238E27FC236}">
                <a16:creationId xmlns:a16="http://schemas.microsoft.com/office/drawing/2014/main" id="{C1C8826B-5945-44FC-9958-6B76A7E7C9BD}"/>
              </a:ext>
            </a:extLst>
          </p:cNvPr>
          <p:cNvGrpSpPr/>
          <p:nvPr/>
        </p:nvGrpSpPr>
        <p:grpSpPr>
          <a:xfrm>
            <a:off x="1929169" y="3811493"/>
            <a:ext cx="2011680" cy="1065894"/>
            <a:chOff x="1164562" y="1969889"/>
            <a:chExt cx="1668729" cy="937021"/>
          </a:xfrm>
          <a:solidFill>
            <a:schemeClr val="bg2">
              <a:lumMod val="75000"/>
            </a:schemeClr>
          </a:solidFill>
          <a:scene3d>
            <a:camera prst="orthographicFront">
              <a:rot lat="0" lon="0" rev="0"/>
            </a:camera>
            <a:lightRig rig="brightRoom" dir="t">
              <a:rot lat="0" lon="0" rev="600000"/>
            </a:lightRig>
          </a:scene3d>
        </p:grpSpPr>
        <p:sp>
          <p:nvSpPr>
            <p:cNvPr id="14" name="Rounded Rectangle 13">
              <a:extLst>
                <a:ext uri="{FF2B5EF4-FFF2-40B4-BE49-F238E27FC236}">
                  <a16:creationId xmlns:a16="http://schemas.microsoft.com/office/drawing/2014/main" id="{A9D5907A-2AA2-4B39-A4C9-E76AF1BBE5A9}"/>
                </a:ext>
              </a:extLst>
            </p:cNvPr>
            <p:cNvSpPr/>
            <p:nvPr/>
          </p:nvSpPr>
          <p:spPr>
            <a:xfrm>
              <a:off x="1164562" y="1969889"/>
              <a:ext cx="1668729" cy="937021"/>
            </a:xfrm>
            <a:prstGeom prst="roundRect">
              <a:avLst/>
            </a:prstGeom>
            <a:grpFill/>
            <a:ln>
              <a:noFill/>
            </a:ln>
            <a:effectLst>
              <a:outerShdw blurRad="57785" dist="33020" dir="3180000" algn="ctr">
                <a:srgbClr val="000000">
                  <a:alpha val="30000"/>
                </a:srgbClr>
              </a:outerShdw>
            </a:effectLst>
            <a:sp3d prstMaterial="metal">
              <a:bevelT w="38100" h="571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5" name="Rounded Rectangle 14">
              <a:extLst>
                <a:ext uri="{FF2B5EF4-FFF2-40B4-BE49-F238E27FC236}">
                  <a16:creationId xmlns:a16="http://schemas.microsoft.com/office/drawing/2014/main" id="{C6D8A940-8E1A-42B9-9C33-600B5A1550C9}"/>
                </a:ext>
              </a:extLst>
            </p:cNvPr>
            <p:cNvSpPr/>
            <p:nvPr/>
          </p:nvSpPr>
          <p:spPr>
            <a:xfrm>
              <a:off x="1210304" y="2015631"/>
              <a:ext cx="1577245" cy="845537"/>
            </a:xfrm>
            <a:prstGeom prst="rect">
              <a:avLst/>
            </a:prstGeom>
            <a:grpFill/>
            <a:ln>
              <a:noFill/>
            </a:ln>
            <a:effectLst>
              <a:outerShdw blurRad="57785" dist="33020" dir="3180000" algn="ctr">
                <a:srgbClr val="000000">
                  <a:alpha val="30000"/>
                </a:srgbClr>
              </a:outerShdw>
            </a:effectLst>
            <a:sp3d prstMaterial="metal">
              <a:bevelT w="38100" h="57150" prst="angle"/>
            </a:sp3d>
          </p:spPr>
          <p:style>
            <a:lnRef idx="0">
              <a:scrgbClr r="0" g="0" b="0"/>
            </a:lnRef>
            <a:fillRef idx="0">
              <a:scrgbClr r="0" g="0" b="0"/>
            </a:fillRef>
            <a:effectRef idx="0">
              <a:scrgbClr r="0" g="0" b="0"/>
            </a:effectRef>
            <a:fontRef idx="minor">
              <a:schemeClr val="lt1"/>
            </a:fontRef>
          </p:style>
          <p:txBody>
            <a:bodyPr lIns="87630" tIns="43815" rIns="87630" bIns="43815" spcCol="1270" anchor="ctr"/>
            <a:lstStyle/>
            <a:p>
              <a:pPr algn="ctr" defTabSz="1022350">
                <a:lnSpc>
                  <a:spcPct val="90000"/>
                </a:lnSpc>
                <a:spcAft>
                  <a:spcPct val="35000"/>
                </a:spcAft>
                <a:defRPr/>
              </a:pPr>
              <a:r>
                <a:rPr lang="en-US" sz="2000" dirty="0">
                  <a:latin typeface="Arial" pitchFamily="34" charset="0"/>
                  <a:cs typeface="Arial" pitchFamily="34" charset="0"/>
                </a:rPr>
                <a:t>Development</a:t>
              </a:r>
            </a:p>
          </p:txBody>
        </p:sp>
      </p:grpSp>
      <p:sp>
        <p:nvSpPr>
          <p:cNvPr id="16" name="Rectangle 15">
            <a:extLst>
              <a:ext uri="{FF2B5EF4-FFF2-40B4-BE49-F238E27FC236}">
                <a16:creationId xmlns:a16="http://schemas.microsoft.com/office/drawing/2014/main" id="{13EF9198-6F18-49DC-9270-C2C053778389}"/>
              </a:ext>
            </a:extLst>
          </p:cNvPr>
          <p:cNvSpPr/>
          <p:nvPr/>
        </p:nvSpPr>
        <p:spPr>
          <a:xfrm>
            <a:off x="4178301" y="3906838"/>
            <a:ext cx="6035675" cy="874712"/>
          </a:xfrm>
          <a:prstGeom prst="rect">
            <a:avLst/>
          </a:prstGeom>
          <a:ln w="28575">
            <a:solidFill>
              <a:schemeClr val="bg2">
                <a:lumMod val="75000"/>
              </a:schemeClr>
            </a:solidFill>
          </a:ln>
        </p:spPr>
        <p:txBody>
          <a:bodyPr anchor="ctr">
            <a:spAutoFit/>
          </a:bodyPr>
          <a:lstStyle/>
          <a:p>
            <a:pPr>
              <a:lnSpc>
                <a:spcPct val="106000"/>
              </a:lnSpc>
              <a:defRPr/>
            </a:pPr>
            <a:r>
              <a:rPr lang="en-US" sz="1600" dirty="0"/>
              <a:t>IEPD Lifecycle should be used to guide development of NIEM-conformant exchange to make sure all of the necessary artifacts are created</a:t>
            </a:r>
          </a:p>
        </p:txBody>
      </p:sp>
      <p:grpSp>
        <p:nvGrpSpPr>
          <p:cNvPr id="5" name="Group 27">
            <a:extLst>
              <a:ext uri="{FF2B5EF4-FFF2-40B4-BE49-F238E27FC236}">
                <a16:creationId xmlns:a16="http://schemas.microsoft.com/office/drawing/2014/main" id="{235FBF8F-4496-4A9F-9627-95C0E46FEE1E}"/>
              </a:ext>
            </a:extLst>
          </p:cNvPr>
          <p:cNvGrpSpPr/>
          <p:nvPr/>
        </p:nvGrpSpPr>
        <p:grpSpPr>
          <a:xfrm>
            <a:off x="1929169" y="5233602"/>
            <a:ext cx="2011680" cy="1065894"/>
            <a:chOff x="1164562" y="2953762"/>
            <a:chExt cx="1668729" cy="937021"/>
          </a:xfrm>
          <a:solidFill>
            <a:schemeClr val="bg2">
              <a:lumMod val="75000"/>
            </a:schemeClr>
          </a:solidFill>
          <a:scene3d>
            <a:camera prst="orthographicFront">
              <a:rot lat="0" lon="0" rev="0"/>
            </a:camera>
            <a:lightRig rig="brightRoom" dir="t">
              <a:rot lat="0" lon="0" rev="600000"/>
            </a:lightRig>
          </a:scene3d>
        </p:grpSpPr>
        <p:sp>
          <p:nvSpPr>
            <p:cNvPr id="18" name="Rounded Rectangle 17">
              <a:extLst>
                <a:ext uri="{FF2B5EF4-FFF2-40B4-BE49-F238E27FC236}">
                  <a16:creationId xmlns:a16="http://schemas.microsoft.com/office/drawing/2014/main" id="{819B695E-DECF-4FD7-BC9C-D52F4939347E}"/>
                </a:ext>
              </a:extLst>
            </p:cNvPr>
            <p:cNvSpPr/>
            <p:nvPr/>
          </p:nvSpPr>
          <p:spPr>
            <a:xfrm>
              <a:off x="1164562" y="2953762"/>
              <a:ext cx="1668729" cy="937021"/>
            </a:xfrm>
            <a:prstGeom prst="roundRect">
              <a:avLst/>
            </a:prstGeom>
            <a:grpFill/>
            <a:ln>
              <a:noFill/>
            </a:ln>
            <a:effectLst>
              <a:outerShdw blurRad="57785" dist="33020" dir="3180000" algn="ctr">
                <a:srgbClr val="000000">
                  <a:alpha val="30000"/>
                </a:srgbClr>
              </a:outerShdw>
            </a:effectLst>
            <a:sp3d prstMaterial="metal">
              <a:bevelT w="38100" h="571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9" name="Rounded Rectangle 18">
              <a:extLst>
                <a:ext uri="{FF2B5EF4-FFF2-40B4-BE49-F238E27FC236}">
                  <a16:creationId xmlns:a16="http://schemas.microsoft.com/office/drawing/2014/main" id="{16D90778-6D09-4CDB-87DA-4EA29B349A37}"/>
                </a:ext>
              </a:extLst>
            </p:cNvPr>
            <p:cNvSpPr/>
            <p:nvPr/>
          </p:nvSpPr>
          <p:spPr>
            <a:xfrm>
              <a:off x="1210304" y="2999504"/>
              <a:ext cx="1577245" cy="845537"/>
            </a:xfrm>
            <a:prstGeom prst="rect">
              <a:avLst/>
            </a:prstGeom>
            <a:grpFill/>
            <a:ln>
              <a:noFill/>
            </a:ln>
            <a:effectLst>
              <a:outerShdw blurRad="57785" dist="33020" dir="3180000" algn="ctr">
                <a:srgbClr val="000000">
                  <a:alpha val="30000"/>
                </a:srgbClr>
              </a:outerShdw>
            </a:effectLst>
            <a:sp3d prstMaterial="metal">
              <a:bevelT w="38100" h="57150" prst="angle"/>
            </a:sp3d>
          </p:spPr>
          <p:style>
            <a:lnRef idx="0">
              <a:scrgbClr r="0" g="0" b="0"/>
            </a:lnRef>
            <a:fillRef idx="0">
              <a:scrgbClr r="0" g="0" b="0"/>
            </a:fillRef>
            <a:effectRef idx="0">
              <a:scrgbClr r="0" g="0" b="0"/>
            </a:effectRef>
            <a:fontRef idx="minor">
              <a:schemeClr val="lt1"/>
            </a:fontRef>
          </p:style>
          <p:txBody>
            <a:bodyPr lIns="87630" tIns="43815" rIns="87630" bIns="43815" spcCol="1270" anchor="ctr"/>
            <a:lstStyle/>
            <a:p>
              <a:pPr algn="ctr" defTabSz="1022350">
                <a:lnSpc>
                  <a:spcPct val="90000"/>
                </a:lnSpc>
                <a:spcAft>
                  <a:spcPct val="35000"/>
                </a:spcAft>
                <a:defRPr/>
              </a:pPr>
              <a:r>
                <a:rPr lang="en-US" sz="2000" dirty="0">
                  <a:latin typeface="Arial" pitchFamily="34" charset="0"/>
                  <a:cs typeface="Arial" pitchFamily="34" charset="0"/>
                </a:rPr>
                <a:t>Reuse</a:t>
              </a:r>
            </a:p>
          </p:txBody>
        </p:sp>
      </p:grpSp>
      <p:sp>
        <p:nvSpPr>
          <p:cNvPr id="20" name="Rectangle 19">
            <a:extLst>
              <a:ext uri="{FF2B5EF4-FFF2-40B4-BE49-F238E27FC236}">
                <a16:creationId xmlns:a16="http://schemas.microsoft.com/office/drawing/2014/main" id="{B936462B-527E-4EA1-8F1B-927A1931654A}"/>
              </a:ext>
            </a:extLst>
          </p:cNvPr>
          <p:cNvSpPr/>
          <p:nvPr/>
        </p:nvSpPr>
        <p:spPr>
          <a:xfrm>
            <a:off x="4178301" y="5329238"/>
            <a:ext cx="6035675" cy="874712"/>
          </a:xfrm>
          <a:prstGeom prst="rect">
            <a:avLst/>
          </a:prstGeom>
          <a:ln w="28575">
            <a:solidFill>
              <a:schemeClr val="bg2">
                <a:lumMod val="75000"/>
              </a:schemeClr>
            </a:solidFill>
          </a:ln>
        </p:spPr>
        <p:txBody>
          <a:bodyPr anchor="ctr">
            <a:spAutoFit/>
          </a:bodyPr>
          <a:lstStyle/>
          <a:p>
            <a:pPr>
              <a:lnSpc>
                <a:spcPct val="106000"/>
              </a:lnSpc>
              <a:defRPr/>
            </a:pPr>
            <a:r>
              <a:rPr lang="en-US" sz="1600" dirty="0"/>
              <a:t>Elements already defined within NIEM should be used whenever possible; exchange elements outside of NIEM should also be reused whenever possible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2">
            <a:extLst>
              <a:ext uri="{FF2B5EF4-FFF2-40B4-BE49-F238E27FC236}">
                <a16:creationId xmlns:a16="http://schemas.microsoft.com/office/drawing/2014/main" id="{DFEE604C-9791-41BB-B682-918570E69512}"/>
              </a:ext>
            </a:extLst>
          </p:cNvPr>
          <p:cNvSpPr>
            <a:spLocks noGrp="1"/>
          </p:cNvSpPr>
          <p:nvPr>
            <p:ph type="title"/>
          </p:nvPr>
        </p:nvSpPr>
        <p:spPr>
          <a:xfrm>
            <a:off x="1927226" y="407989"/>
            <a:ext cx="7267575" cy="365125"/>
          </a:xfrm>
          <a:ln/>
        </p:spPr>
        <p:txBody>
          <a:bodyPr>
            <a:normAutofit fontScale="90000"/>
          </a:bodyPr>
          <a:lstStyle/>
          <a:p>
            <a:pPr eaLnBrk="1" hangingPunct="1"/>
            <a:r>
              <a:rPr lang="en-US" altLang="en-US"/>
              <a:t>Security and Privacy</a:t>
            </a:r>
          </a:p>
        </p:txBody>
      </p:sp>
      <p:sp>
        <p:nvSpPr>
          <p:cNvPr id="4" name="Rectangle 3">
            <a:extLst>
              <a:ext uri="{FF2B5EF4-FFF2-40B4-BE49-F238E27FC236}">
                <a16:creationId xmlns:a16="http://schemas.microsoft.com/office/drawing/2014/main" id="{EBFF8840-9EF7-4CBE-BD42-5999DDA96EDD}"/>
              </a:ext>
            </a:extLst>
          </p:cNvPr>
          <p:cNvSpPr/>
          <p:nvPr/>
        </p:nvSpPr>
        <p:spPr>
          <a:xfrm>
            <a:off x="1727201" y="4171950"/>
            <a:ext cx="5686425" cy="1524000"/>
          </a:xfrm>
          <a:prstGeom prst="rect">
            <a:avLst/>
          </a:prstGeom>
          <a:solidFill>
            <a:schemeClr val="bg1">
              <a:lumMod val="65000"/>
              <a:alpha val="54000"/>
            </a:schemeClr>
          </a:solidFill>
          <a:ln>
            <a:solidFill>
              <a:schemeClr val="bg1">
                <a:lumMod val="6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Ins="274320"/>
          <a:lstStyle/>
          <a:p>
            <a:pPr marL="365760" lvl="1" indent="-225425">
              <a:lnSpc>
                <a:spcPct val="106000"/>
              </a:lnSpc>
              <a:spcBef>
                <a:spcPct val="40000"/>
              </a:spcBef>
              <a:buClr>
                <a:schemeClr val="tx1"/>
              </a:buClr>
              <a:buFont typeface="Wingdings 2" pitchFamily="18" charset="2"/>
              <a:buChar char="¡"/>
              <a:defRPr/>
            </a:pPr>
            <a:r>
              <a:rPr lang="en-US" sz="1600" kern="0" dirty="0">
                <a:latin typeface="Arial" pitchFamily="34" charset="0"/>
                <a:cs typeface="Arial" pitchFamily="34" charset="0"/>
              </a:rPr>
              <a:t>Avoid transmission of sensitive or personally identifiable information (PII) whenever possible</a:t>
            </a:r>
          </a:p>
          <a:p>
            <a:pPr marL="365760" lvl="1" indent="-225425">
              <a:lnSpc>
                <a:spcPct val="106000"/>
              </a:lnSpc>
              <a:spcBef>
                <a:spcPct val="40000"/>
              </a:spcBef>
              <a:buClr>
                <a:schemeClr val="tx1"/>
              </a:buClr>
              <a:buFont typeface="Wingdings 2" pitchFamily="18" charset="2"/>
              <a:buChar char="¡"/>
              <a:defRPr/>
            </a:pPr>
            <a:r>
              <a:rPr lang="en-US" sz="1600" kern="0" dirty="0">
                <a:latin typeface="Arial" pitchFamily="34" charset="0"/>
                <a:cs typeface="Arial" pitchFamily="34" charset="0"/>
              </a:rPr>
              <a:t>Privacy Offices in many federal agencies set detailed standards and guidelines for the sharing of PII</a:t>
            </a:r>
          </a:p>
          <a:p>
            <a:pPr marL="742950" lvl="1" indent="-285750">
              <a:spcBef>
                <a:spcPct val="20000"/>
              </a:spcBef>
              <a:defRPr/>
            </a:pPr>
            <a:endParaRPr lang="en-US" sz="1600" dirty="0">
              <a:solidFill>
                <a:schemeClr val="tx1"/>
              </a:solidFill>
              <a:latin typeface="Arial" pitchFamily="34" charset="0"/>
              <a:cs typeface="Arial" pitchFamily="34" charset="0"/>
            </a:endParaRPr>
          </a:p>
        </p:txBody>
      </p:sp>
      <p:pic>
        <p:nvPicPr>
          <p:cNvPr id="5" name="Picture 3" descr="C:\Users\rynienhuis\Pictures\Deloitte Images\bzi_gro_glb_ho_091_hi.jpg">
            <a:extLst>
              <a:ext uri="{FF2B5EF4-FFF2-40B4-BE49-F238E27FC236}">
                <a16:creationId xmlns:a16="http://schemas.microsoft.com/office/drawing/2014/main" id="{07C6AA25-FC50-45E7-A36C-12F99A3C8805}"/>
              </a:ext>
            </a:extLst>
          </p:cNvPr>
          <p:cNvPicPr>
            <a:picLocks noChangeAspect="1" noChangeArrowheads="1"/>
          </p:cNvPicPr>
          <p:nvPr/>
        </p:nvPicPr>
        <p:blipFill>
          <a:blip r:embed="rId3"/>
          <a:srcRect/>
          <a:stretch>
            <a:fillRect/>
          </a:stretch>
        </p:blipFill>
        <p:spPr bwMode="auto">
          <a:xfrm>
            <a:off x="7231064" y="4310063"/>
            <a:ext cx="3017837" cy="2011362"/>
          </a:xfrm>
          <a:prstGeom prst="rect">
            <a:avLst/>
          </a:prstGeom>
          <a:noFill/>
          <a:ln w="28575">
            <a:solidFill>
              <a:schemeClr val="bg2">
                <a:lumMod val="75000"/>
              </a:schemeClr>
            </a:solidFill>
          </a:ln>
        </p:spPr>
      </p:pic>
      <p:sp>
        <p:nvSpPr>
          <p:cNvPr id="7" name="Rectangle 6">
            <a:extLst>
              <a:ext uri="{FF2B5EF4-FFF2-40B4-BE49-F238E27FC236}">
                <a16:creationId xmlns:a16="http://schemas.microsoft.com/office/drawing/2014/main" id="{4BF22A30-251C-4B80-B89D-6A6EBE089A11}"/>
              </a:ext>
            </a:extLst>
          </p:cNvPr>
          <p:cNvSpPr/>
          <p:nvPr/>
        </p:nvSpPr>
        <p:spPr>
          <a:xfrm>
            <a:off x="5105400" y="949325"/>
            <a:ext cx="5499100" cy="2781300"/>
          </a:xfrm>
          <a:prstGeom prst="rect">
            <a:avLst/>
          </a:prstGeom>
          <a:solidFill>
            <a:schemeClr val="bg1">
              <a:lumMod val="65000"/>
              <a:alpha val="54000"/>
            </a:schemeClr>
          </a:solidFill>
          <a:ln>
            <a:solidFill>
              <a:schemeClr val="bg1">
                <a:lumMod val="6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274320"/>
          <a:lstStyle/>
          <a:p>
            <a:pPr marL="365760" lvl="1" indent="-225425">
              <a:lnSpc>
                <a:spcPct val="106000"/>
              </a:lnSpc>
              <a:spcBef>
                <a:spcPct val="40000"/>
              </a:spcBef>
              <a:buClr>
                <a:schemeClr val="tx1"/>
              </a:buClr>
              <a:buFont typeface="Wingdings 2" pitchFamily="18" charset="2"/>
              <a:buChar char="¡"/>
              <a:defRPr/>
            </a:pPr>
            <a:r>
              <a:rPr lang="en-US" sz="1600" kern="0" dirty="0">
                <a:latin typeface="Arial" pitchFamily="34" charset="0"/>
                <a:cs typeface="Arial" pitchFamily="34" charset="0"/>
              </a:rPr>
              <a:t>Intelligence Community Metadata Standard for Information Security Marking (IC-ISM) sets standards for security marking metadata and classified information</a:t>
            </a:r>
          </a:p>
          <a:p>
            <a:pPr marL="365760" lvl="1" indent="-225425">
              <a:lnSpc>
                <a:spcPct val="106000"/>
              </a:lnSpc>
              <a:spcBef>
                <a:spcPct val="40000"/>
              </a:spcBef>
              <a:buClr>
                <a:schemeClr val="tx1"/>
              </a:buClr>
              <a:buFont typeface="Wingdings 2" pitchFamily="18" charset="2"/>
              <a:buChar char="¡"/>
              <a:defRPr/>
            </a:pPr>
            <a:r>
              <a:rPr lang="en-US" sz="1600" kern="0" dirty="0">
                <a:latin typeface="Arial" pitchFamily="34" charset="0"/>
                <a:cs typeface="Arial" pitchFamily="34" charset="0"/>
              </a:rPr>
              <a:t>Metadata mechanism in NIEM 2.1 provides a method for using IC-ISM attributes</a:t>
            </a:r>
          </a:p>
          <a:p>
            <a:pPr marL="365760" lvl="1" indent="-225425">
              <a:lnSpc>
                <a:spcPct val="106000"/>
              </a:lnSpc>
              <a:spcBef>
                <a:spcPct val="40000"/>
              </a:spcBef>
              <a:buClr>
                <a:schemeClr val="tx1"/>
              </a:buClr>
              <a:buFont typeface="Wingdings 2" pitchFamily="18" charset="2"/>
              <a:buChar char="¡"/>
              <a:defRPr/>
            </a:pPr>
            <a:r>
              <a:rPr lang="en-US" sz="1600" kern="0" dirty="0">
                <a:latin typeface="Arial" pitchFamily="34" charset="0"/>
                <a:cs typeface="Arial" pitchFamily="34" charset="0"/>
              </a:rPr>
              <a:t>Encryption of information exchanges is not within the scope of NIEM.  NIEM can be used to structure the XML before encryption</a:t>
            </a:r>
          </a:p>
        </p:txBody>
      </p:sp>
      <p:pic>
        <p:nvPicPr>
          <p:cNvPr id="9" name="Picture 4" descr="C:\Users\rynienhuis\Pictures\Deloitte Images\bzi_ris_glb_ho_079_hi.jpg">
            <a:extLst>
              <a:ext uri="{FF2B5EF4-FFF2-40B4-BE49-F238E27FC236}">
                <a16:creationId xmlns:a16="http://schemas.microsoft.com/office/drawing/2014/main" id="{2E628296-524D-4807-BB60-C410DC7611DF}"/>
              </a:ext>
            </a:extLst>
          </p:cNvPr>
          <p:cNvPicPr>
            <a:picLocks noChangeAspect="1" noChangeArrowheads="1"/>
          </p:cNvPicPr>
          <p:nvPr/>
        </p:nvPicPr>
        <p:blipFill>
          <a:blip r:embed="rId4"/>
          <a:srcRect/>
          <a:stretch>
            <a:fillRect/>
          </a:stretch>
        </p:blipFill>
        <p:spPr bwMode="auto">
          <a:xfrm>
            <a:off x="1739901" y="1419226"/>
            <a:ext cx="3667125" cy="2443163"/>
          </a:xfrm>
          <a:prstGeom prst="rect">
            <a:avLst/>
          </a:prstGeom>
          <a:noFill/>
          <a:ln w="28575">
            <a:solidFill>
              <a:schemeClr val="bg2">
                <a:lumMod val="75000"/>
              </a:schemeClr>
            </a:solidFill>
          </a:ln>
        </p:spPr>
      </p:pic>
      <p:sp>
        <p:nvSpPr>
          <p:cNvPr id="10" name="Rounded Rectangle 10">
            <a:extLst>
              <a:ext uri="{FF2B5EF4-FFF2-40B4-BE49-F238E27FC236}">
                <a16:creationId xmlns:a16="http://schemas.microsoft.com/office/drawing/2014/main" id="{D468A0E6-0024-4019-B4BB-6AA31D5430D6}"/>
              </a:ext>
            </a:extLst>
          </p:cNvPr>
          <p:cNvSpPr/>
          <p:nvPr/>
        </p:nvSpPr>
        <p:spPr>
          <a:xfrm>
            <a:off x="1878013" y="1095375"/>
            <a:ext cx="2011362" cy="514350"/>
          </a:xfrm>
          <a:prstGeom prst="roundRect">
            <a:avLst/>
          </a:prstGeom>
          <a:solidFill>
            <a:schemeClr val="bg2">
              <a:lumMod val="75000"/>
            </a:schemeClr>
          </a:solidFill>
          <a:ln w="28575">
            <a:solidFill>
              <a:schemeClr val="bg1"/>
            </a:solidFill>
          </a:ln>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nchor="ctr"/>
          <a:lstStyle/>
          <a:p>
            <a:pPr algn="ctr">
              <a:lnSpc>
                <a:spcPct val="106000"/>
              </a:lnSpc>
              <a:defRPr/>
            </a:pPr>
            <a:r>
              <a:rPr lang="en-US" sz="2400" dirty="0">
                <a:latin typeface="Arial" pitchFamily="34" charset="0"/>
                <a:cs typeface="Arial" pitchFamily="34" charset="0"/>
              </a:rPr>
              <a:t>Security</a:t>
            </a:r>
          </a:p>
        </p:txBody>
      </p:sp>
      <p:sp>
        <p:nvSpPr>
          <p:cNvPr id="11" name="Rounded Rectangle 10">
            <a:extLst>
              <a:ext uri="{FF2B5EF4-FFF2-40B4-BE49-F238E27FC236}">
                <a16:creationId xmlns:a16="http://schemas.microsoft.com/office/drawing/2014/main" id="{3BFB802B-0669-4369-BE81-4B0108972B99}"/>
              </a:ext>
            </a:extLst>
          </p:cNvPr>
          <p:cNvSpPr/>
          <p:nvPr/>
        </p:nvSpPr>
        <p:spPr>
          <a:xfrm>
            <a:off x="8091488" y="4070350"/>
            <a:ext cx="2011362" cy="514350"/>
          </a:xfrm>
          <a:prstGeom prst="roundRect">
            <a:avLst/>
          </a:prstGeom>
          <a:solidFill>
            <a:schemeClr val="bg2">
              <a:lumMod val="75000"/>
            </a:schemeClr>
          </a:solidFill>
          <a:ln w="28575">
            <a:solidFill>
              <a:schemeClr val="bg1"/>
            </a:solidFill>
          </a:ln>
          <a:effectLst/>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nchor="ctr"/>
          <a:lstStyle/>
          <a:p>
            <a:pPr algn="ctr">
              <a:lnSpc>
                <a:spcPct val="106000"/>
              </a:lnSpc>
              <a:defRPr/>
            </a:pPr>
            <a:r>
              <a:rPr lang="en-US" sz="2400" dirty="0">
                <a:latin typeface="Arial" pitchFamily="34" charset="0"/>
                <a:cs typeface="Arial" pitchFamily="34" charset="0"/>
              </a:rPr>
              <a:t>Privacy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868488" y="1027113"/>
            <a:ext cx="2081212" cy="1249362"/>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1600" dirty="0">
                <a:cs typeface="Arial" pitchFamily="34" charset="0"/>
              </a:rPr>
              <a:t>A police officer pulls you over with lights flashing</a:t>
            </a:r>
          </a:p>
        </p:txBody>
      </p:sp>
      <p:sp>
        <p:nvSpPr>
          <p:cNvPr id="12" name="Rounded Rectangle 11"/>
          <p:cNvSpPr/>
          <p:nvPr/>
        </p:nvSpPr>
        <p:spPr>
          <a:xfrm>
            <a:off x="5016501" y="1027113"/>
            <a:ext cx="2081213" cy="1249362"/>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1600" dirty="0">
                <a:cs typeface="Arial" pitchFamily="34" charset="0"/>
              </a:rPr>
              <a:t>The officer asks you for your license and registration</a:t>
            </a:r>
          </a:p>
        </p:txBody>
      </p:sp>
      <p:sp>
        <p:nvSpPr>
          <p:cNvPr id="15" name="Rounded Rectangle 14"/>
          <p:cNvSpPr/>
          <p:nvPr/>
        </p:nvSpPr>
        <p:spPr>
          <a:xfrm>
            <a:off x="8162925" y="1027113"/>
            <a:ext cx="2082800" cy="1249362"/>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txBody>
          <a:bodyPr anchor="ctr"/>
          <a:lstStyle/>
          <a:p>
            <a:pPr algn="ctr" defTabSz="755650">
              <a:lnSpc>
                <a:spcPct val="90000"/>
              </a:lnSpc>
              <a:defRPr/>
            </a:pPr>
            <a:r>
              <a:rPr lang="en-US" sz="1600" dirty="0">
                <a:cs typeface="Arial" pitchFamily="34" charset="0"/>
              </a:rPr>
              <a:t>You offer </a:t>
            </a:r>
          </a:p>
          <a:p>
            <a:pPr algn="ctr" defTabSz="755650">
              <a:lnSpc>
                <a:spcPct val="90000"/>
              </a:lnSpc>
              <a:defRPr/>
            </a:pPr>
            <a:r>
              <a:rPr lang="en-US" sz="1600" dirty="0">
                <a:cs typeface="Arial" pitchFamily="34" charset="0"/>
              </a:rPr>
              <a:t>your excuses for the infraction</a:t>
            </a:r>
          </a:p>
        </p:txBody>
      </p:sp>
      <p:sp>
        <p:nvSpPr>
          <p:cNvPr id="29" name="Title 28"/>
          <p:cNvSpPr>
            <a:spLocks noGrp="1"/>
          </p:cNvSpPr>
          <p:nvPr>
            <p:ph type="title"/>
          </p:nvPr>
        </p:nvSpPr>
        <p:spPr/>
        <p:txBody>
          <a:bodyPr/>
          <a:lstStyle/>
          <a:p>
            <a:r>
              <a:rPr lang="en-US" dirty="0"/>
              <a:t>What is Information Sharing</a:t>
            </a:r>
          </a:p>
        </p:txBody>
      </p:sp>
      <p:sp>
        <p:nvSpPr>
          <p:cNvPr id="27" name="Content Placeholder 26"/>
          <p:cNvSpPr>
            <a:spLocks noGrp="1"/>
          </p:cNvSpPr>
          <p:nvPr>
            <p:ph idx="1"/>
          </p:nvPr>
        </p:nvSpPr>
        <p:spPr>
          <a:xfrm>
            <a:off x="1825752" y="1527048"/>
            <a:ext cx="8503920" cy="4873752"/>
          </a:xfrm>
        </p:spPr>
        <p:txBody>
          <a:bodyPr>
            <a:normAutofit fontScale="92500" lnSpcReduction="20000"/>
          </a:bodyPr>
          <a:lstStyle/>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sz="2200" dirty="0"/>
              <a:t>Information Sharing refers to the combination of policies, governance, procedures, and technologies that allow different organizations to share important data with each other.</a:t>
            </a:r>
          </a:p>
          <a:p>
            <a:endParaRPr lang="en-US" dirty="0"/>
          </a:p>
        </p:txBody>
      </p:sp>
      <p:cxnSp>
        <p:nvCxnSpPr>
          <p:cNvPr id="2" name="Straight Connector 1"/>
          <p:cNvCxnSpPr>
            <a:stCxn id="38" idx="0"/>
            <a:endCxn id="21" idx="2"/>
          </p:cNvCxnSpPr>
          <p:nvPr/>
        </p:nvCxnSpPr>
        <p:spPr bwMode="auto">
          <a:xfrm rot="5400000" flipH="1" flipV="1">
            <a:off x="3784601" y="3759201"/>
            <a:ext cx="701675" cy="682625"/>
          </a:xfrm>
          <a:prstGeom prst="line">
            <a:avLst/>
          </a:prstGeom>
          <a:solidFill>
            <a:schemeClr val="accent1"/>
          </a:solidFill>
          <a:ln w="28575" cap="flat" cmpd="sng" algn="ctr">
            <a:solidFill>
              <a:schemeClr val="tx2">
                <a:lumMod val="50000"/>
              </a:schemeClr>
            </a:solidFill>
            <a:prstDash val="solid"/>
            <a:round/>
            <a:headEnd type="oval" w="med" len="med"/>
            <a:tailEnd type="oval" w="med" len="med"/>
          </a:ln>
          <a:effectLst/>
        </p:spPr>
      </p:cxnSp>
      <p:cxnSp>
        <p:nvCxnSpPr>
          <p:cNvPr id="3" name="Straight Connector 2"/>
          <p:cNvCxnSpPr>
            <a:stCxn id="36" idx="3"/>
            <a:endCxn id="21" idx="2"/>
          </p:cNvCxnSpPr>
          <p:nvPr/>
        </p:nvCxnSpPr>
        <p:spPr bwMode="auto">
          <a:xfrm flipV="1">
            <a:off x="3032126" y="3749675"/>
            <a:ext cx="1444625" cy="533400"/>
          </a:xfrm>
          <a:prstGeom prst="line">
            <a:avLst/>
          </a:prstGeom>
          <a:solidFill>
            <a:schemeClr val="accent1"/>
          </a:solidFill>
          <a:ln w="28575" cap="flat" cmpd="sng" algn="ctr">
            <a:solidFill>
              <a:schemeClr val="tx2">
                <a:lumMod val="50000"/>
              </a:schemeClr>
            </a:solidFill>
            <a:prstDash val="solid"/>
            <a:round/>
            <a:headEnd type="oval" w="med" len="med"/>
            <a:tailEnd type="oval" w="med" len="med"/>
          </a:ln>
          <a:effectLst/>
        </p:spPr>
      </p:cxnSp>
      <p:cxnSp>
        <p:nvCxnSpPr>
          <p:cNvPr id="4" name="Straight Connector 3"/>
          <p:cNvCxnSpPr>
            <a:stCxn id="34" idx="0"/>
            <a:endCxn id="21" idx="2"/>
          </p:cNvCxnSpPr>
          <p:nvPr/>
        </p:nvCxnSpPr>
        <p:spPr bwMode="auto">
          <a:xfrm rot="16200000" flipV="1">
            <a:off x="4467226" y="3759201"/>
            <a:ext cx="701675" cy="682625"/>
          </a:xfrm>
          <a:prstGeom prst="line">
            <a:avLst/>
          </a:prstGeom>
          <a:solidFill>
            <a:schemeClr val="accent1"/>
          </a:solidFill>
          <a:ln w="28575" cap="flat" cmpd="sng" algn="ctr">
            <a:solidFill>
              <a:schemeClr val="tx2">
                <a:lumMod val="50000"/>
              </a:schemeClr>
            </a:solidFill>
            <a:prstDash val="solid"/>
            <a:round/>
            <a:headEnd type="oval" w="med" len="med"/>
            <a:tailEnd type="oval" w="med" len="med"/>
          </a:ln>
          <a:effectLst/>
        </p:spPr>
      </p:cxnSp>
      <p:cxnSp>
        <p:nvCxnSpPr>
          <p:cNvPr id="5" name="Straight Connector 4"/>
          <p:cNvCxnSpPr>
            <a:stCxn id="32" idx="1"/>
            <a:endCxn id="21" idx="2"/>
          </p:cNvCxnSpPr>
          <p:nvPr/>
        </p:nvCxnSpPr>
        <p:spPr bwMode="auto">
          <a:xfrm rot="10800000">
            <a:off x="4476751" y="3749675"/>
            <a:ext cx="1444625" cy="533400"/>
          </a:xfrm>
          <a:prstGeom prst="line">
            <a:avLst/>
          </a:prstGeom>
          <a:solidFill>
            <a:schemeClr val="accent1"/>
          </a:solidFill>
          <a:ln w="28575" cap="flat" cmpd="sng" algn="ctr">
            <a:solidFill>
              <a:schemeClr val="tx2">
                <a:lumMod val="50000"/>
              </a:schemeClr>
            </a:solidFill>
            <a:prstDash val="solid"/>
            <a:round/>
            <a:headEnd type="oval" w="med" len="med"/>
            <a:tailEnd type="oval" w="med" len="med"/>
          </a:ln>
          <a:effectLst/>
        </p:spPr>
      </p:cxnSp>
      <p:sp>
        <p:nvSpPr>
          <p:cNvPr id="18" name="Rounded Rectangle 17"/>
          <p:cNvSpPr/>
          <p:nvPr/>
        </p:nvSpPr>
        <p:spPr>
          <a:xfrm>
            <a:off x="8162925" y="2498726"/>
            <a:ext cx="2082800" cy="1247775"/>
          </a:xfrm>
          <a:prstGeom prst="roundRect">
            <a:avLst>
              <a:gd name="adj" fmla="val 10000"/>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1600" dirty="0">
                <a:cs typeface="Arial" pitchFamily="34" charset="0"/>
              </a:rPr>
              <a:t>To no avail, the officer walks away to prepare the ticket</a:t>
            </a:r>
          </a:p>
        </p:txBody>
      </p:sp>
      <p:sp>
        <p:nvSpPr>
          <p:cNvPr id="21" name="Rounded Rectangle 20"/>
          <p:cNvSpPr/>
          <p:nvPr/>
        </p:nvSpPr>
        <p:spPr>
          <a:xfrm>
            <a:off x="2465389" y="2495551"/>
            <a:ext cx="4022725" cy="1254125"/>
          </a:xfrm>
          <a:prstGeom prst="roundRect">
            <a:avLst>
              <a:gd name="adj" fmla="val 10000"/>
            </a:avLst>
          </a:prstGeom>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b="1" dirty="0">
                <a:solidFill>
                  <a:schemeClr val="bg1"/>
                </a:solidFill>
                <a:cs typeface="Arial" pitchFamily="34" charset="0"/>
              </a:rPr>
              <a:t>The officer is able to run your license and pull up identifiable information about you.</a:t>
            </a:r>
          </a:p>
        </p:txBody>
      </p:sp>
      <p:sp>
        <p:nvSpPr>
          <p:cNvPr id="23" name="Isosceles Triangle 7"/>
          <p:cNvSpPr>
            <a:spLocks noChangeArrowheads="1"/>
          </p:cNvSpPr>
          <p:nvPr/>
        </p:nvSpPr>
        <p:spPr bwMode="auto">
          <a:xfrm rot="10800000">
            <a:off x="8235951" y="2320925"/>
            <a:ext cx="1935163" cy="139700"/>
          </a:xfrm>
          <a:prstGeom prst="triangle">
            <a:avLst>
              <a:gd name="adj" fmla="val 50000"/>
            </a:avLst>
          </a:prstGeom>
          <a:solidFill>
            <a:schemeClr val="tx2">
              <a:lumMod val="40000"/>
              <a:lumOff val="60000"/>
            </a:schemeClr>
          </a:solidFill>
          <a:ln w="12700" algn="ctr">
            <a:noFill/>
            <a:round/>
            <a:headEnd/>
            <a:tailEnd/>
          </a:ln>
        </p:spPr>
        <p:txBody>
          <a:bodyPr lIns="72000" tIns="72000" rIns="72000" bIns="72000" anchor="ctr" anchorCtr="1"/>
          <a:lstStyle/>
          <a:p>
            <a:pPr algn="ctr" eaLnBrk="0" hangingPunct="0">
              <a:lnSpc>
                <a:spcPct val="106000"/>
              </a:lnSpc>
              <a:defRPr/>
            </a:pPr>
            <a:endParaRPr lang="en-US" sz="1000" dirty="0">
              <a:solidFill>
                <a:srgbClr val="000000"/>
              </a:solidFill>
              <a:latin typeface="Arial" pitchFamily="34" charset="0"/>
              <a:cs typeface="Arial" pitchFamily="34" charset="0"/>
            </a:endParaRPr>
          </a:p>
        </p:txBody>
      </p:sp>
      <p:sp>
        <p:nvSpPr>
          <p:cNvPr id="24" name="SHP_669"/>
          <p:cNvSpPr>
            <a:spLocks noChangeArrowheads="1"/>
          </p:cNvSpPr>
          <p:nvPr/>
        </p:nvSpPr>
        <p:spPr bwMode="auto">
          <a:xfrm>
            <a:off x="4073526" y="1436688"/>
            <a:ext cx="817563" cy="430212"/>
          </a:xfrm>
          <a:prstGeom prst="rightArrow">
            <a:avLst>
              <a:gd name="adj1" fmla="val 50000"/>
              <a:gd name="adj2" fmla="val 49826"/>
            </a:avLst>
          </a:prstGeom>
          <a:ln>
            <a:headEnd/>
            <a:tailEnd/>
          </a:ln>
        </p:spPr>
        <p:style>
          <a:lnRef idx="0">
            <a:schemeClr val="accent4"/>
          </a:lnRef>
          <a:fillRef idx="3">
            <a:schemeClr val="accent4"/>
          </a:fillRef>
          <a:effectRef idx="3">
            <a:schemeClr val="accent4"/>
          </a:effectRef>
          <a:fontRef idx="minor">
            <a:schemeClr val="lt1"/>
          </a:fontRef>
        </p:style>
        <p:txBody>
          <a:bodyPr lIns="45720" rIns="45720" anchor="ctr" anchorCtr="1"/>
          <a:lstStyle/>
          <a:p>
            <a:pPr algn="ctr">
              <a:lnSpc>
                <a:spcPct val="95000"/>
              </a:lnSpc>
              <a:tabLst>
                <a:tab pos="171450" algn="l"/>
              </a:tabLst>
              <a:defRPr/>
            </a:pPr>
            <a:endParaRPr lang="en-US" sz="1000" dirty="0">
              <a:latin typeface="Arial" pitchFamily="34" charset="0"/>
              <a:cs typeface="Arial" pitchFamily="34" charset="0"/>
            </a:endParaRPr>
          </a:p>
        </p:txBody>
      </p:sp>
      <p:sp>
        <p:nvSpPr>
          <p:cNvPr id="25" name="SHP_669"/>
          <p:cNvSpPr>
            <a:spLocks noChangeArrowheads="1"/>
          </p:cNvSpPr>
          <p:nvPr/>
        </p:nvSpPr>
        <p:spPr bwMode="auto">
          <a:xfrm>
            <a:off x="7224713" y="1436688"/>
            <a:ext cx="817562" cy="430212"/>
          </a:xfrm>
          <a:prstGeom prst="rightArrow">
            <a:avLst>
              <a:gd name="adj1" fmla="val 50000"/>
              <a:gd name="adj2" fmla="val 49826"/>
            </a:avLst>
          </a:prstGeom>
          <a:ln>
            <a:headEnd/>
            <a:tailEnd/>
          </a:ln>
        </p:spPr>
        <p:style>
          <a:lnRef idx="0">
            <a:schemeClr val="accent4"/>
          </a:lnRef>
          <a:fillRef idx="3">
            <a:schemeClr val="accent4"/>
          </a:fillRef>
          <a:effectRef idx="3">
            <a:schemeClr val="accent4"/>
          </a:effectRef>
          <a:fontRef idx="minor">
            <a:schemeClr val="lt1"/>
          </a:fontRef>
        </p:style>
        <p:txBody>
          <a:bodyPr lIns="45720" rIns="45720" anchor="ctr" anchorCtr="1"/>
          <a:lstStyle/>
          <a:p>
            <a:pPr algn="ctr">
              <a:lnSpc>
                <a:spcPct val="95000"/>
              </a:lnSpc>
              <a:tabLst>
                <a:tab pos="171450" algn="l"/>
              </a:tabLst>
              <a:defRPr/>
            </a:pPr>
            <a:endParaRPr lang="en-US" sz="1000" dirty="0">
              <a:latin typeface="Arial" pitchFamily="34" charset="0"/>
              <a:cs typeface="Arial" pitchFamily="34" charset="0"/>
            </a:endParaRPr>
          </a:p>
        </p:txBody>
      </p:sp>
      <p:sp>
        <p:nvSpPr>
          <p:cNvPr id="26" name="SHP_669"/>
          <p:cNvSpPr>
            <a:spLocks noChangeArrowheads="1"/>
          </p:cNvSpPr>
          <p:nvPr/>
        </p:nvSpPr>
        <p:spPr bwMode="auto">
          <a:xfrm rot="10800000">
            <a:off x="6600826" y="2906713"/>
            <a:ext cx="1450975" cy="430212"/>
          </a:xfrm>
          <a:prstGeom prst="rightArrow">
            <a:avLst>
              <a:gd name="adj1" fmla="val 50000"/>
              <a:gd name="adj2" fmla="val 49826"/>
            </a:avLst>
          </a:prstGeom>
          <a:ln>
            <a:headEnd/>
            <a:tailEnd/>
          </a:ln>
        </p:spPr>
        <p:style>
          <a:lnRef idx="0">
            <a:schemeClr val="accent4"/>
          </a:lnRef>
          <a:fillRef idx="3">
            <a:schemeClr val="accent4"/>
          </a:fillRef>
          <a:effectRef idx="3">
            <a:schemeClr val="accent4"/>
          </a:effectRef>
          <a:fontRef idx="minor">
            <a:schemeClr val="lt1"/>
          </a:fontRef>
        </p:style>
        <p:txBody>
          <a:bodyPr lIns="45720" rIns="45720" anchor="ctr" anchorCtr="1"/>
          <a:lstStyle/>
          <a:p>
            <a:pPr algn="ctr">
              <a:lnSpc>
                <a:spcPct val="95000"/>
              </a:lnSpc>
              <a:tabLst>
                <a:tab pos="171450" algn="l"/>
              </a:tabLst>
              <a:defRPr/>
            </a:pPr>
            <a:endParaRPr lang="en-US" sz="1000" dirty="0">
              <a:latin typeface="Arial" pitchFamily="34" charset="0"/>
              <a:cs typeface="Arial" pitchFamily="34" charset="0"/>
            </a:endParaRPr>
          </a:p>
        </p:txBody>
      </p:sp>
      <p:sp>
        <p:nvSpPr>
          <p:cNvPr id="38" name="Rounded Rectangle 37"/>
          <p:cNvSpPr/>
          <p:nvPr/>
        </p:nvSpPr>
        <p:spPr bwMode="auto">
          <a:xfrm>
            <a:off x="3190875" y="4451350"/>
            <a:ext cx="1206500" cy="539750"/>
          </a:xfrm>
          <a:prstGeom prst="roundRect">
            <a:avLst>
              <a:gd name="adj" fmla="val 10000"/>
            </a:avLst>
          </a:prstGeom>
          <a:ln/>
        </p:spPr>
        <p:style>
          <a:lnRef idx="0">
            <a:schemeClr val="dk1"/>
          </a:lnRef>
          <a:fillRef idx="3">
            <a:schemeClr val="dk1"/>
          </a:fillRef>
          <a:effectRef idx="3">
            <a:schemeClr val="dk1"/>
          </a:effectRef>
          <a:fontRef idx="minor">
            <a:schemeClr val="lt1"/>
          </a:fontRef>
        </p:style>
        <p:txBody>
          <a:bodyPr anchor="ctr"/>
          <a:lstStyle/>
          <a:p>
            <a:pPr algn="ctr">
              <a:defRPr/>
            </a:pPr>
            <a:r>
              <a:rPr lang="en-US" sz="1400" b="1" dirty="0">
                <a:solidFill>
                  <a:schemeClr val="bg1"/>
                </a:solidFill>
                <a:latin typeface="+mj-lt"/>
                <a:cs typeface="Arial" pitchFamily="34" charset="0"/>
              </a:rPr>
              <a:t>DMV</a:t>
            </a:r>
          </a:p>
        </p:txBody>
      </p:sp>
      <p:sp>
        <p:nvSpPr>
          <p:cNvPr id="36" name="Rounded Rectangle 35"/>
          <p:cNvSpPr/>
          <p:nvPr/>
        </p:nvSpPr>
        <p:spPr bwMode="auto">
          <a:xfrm>
            <a:off x="1825625" y="4013200"/>
            <a:ext cx="1206500" cy="539750"/>
          </a:xfrm>
          <a:prstGeom prst="roundRect">
            <a:avLst>
              <a:gd name="adj" fmla="val 10000"/>
            </a:avLst>
          </a:prstGeom>
          <a:ln/>
        </p:spPr>
        <p:style>
          <a:lnRef idx="0">
            <a:schemeClr val="dk1"/>
          </a:lnRef>
          <a:fillRef idx="3">
            <a:schemeClr val="dk1"/>
          </a:fillRef>
          <a:effectRef idx="3">
            <a:schemeClr val="dk1"/>
          </a:effectRef>
          <a:fontRef idx="minor">
            <a:schemeClr val="lt1"/>
          </a:fontRef>
        </p:style>
        <p:txBody>
          <a:bodyPr anchor="ctr"/>
          <a:lstStyle/>
          <a:p>
            <a:pPr algn="ctr">
              <a:defRPr/>
            </a:pPr>
            <a:r>
              <a:rPr lang="en-US" sz="1400" b="1" dirty="0">
                <a:solidFill>
                  <a:schemeClr val="bg1"/>
                </a:solidFill>
                <a:latin typeface="+mj-lt"/>
                <a:cs typeface="Arial" pitchFamily="34" charset="0"/>
              </a:rPr>
              <a:t>Arrest Warrants</a:t>
            </a:r>
          </a:p>
        </p:txBody>
      </p:sp>
      <p:sp>
        <p:nvSpPr>
          <p:cNvPr id="34" name="Rounded Rectangle 33"/>
          <p:cNvSpPr/>
          <p:nvPr/>
        </p:nvSpPr>
        <p:spPr bwMode="auto">
          <a:xfrm>
            <a:off x="4556125" y="4451350"/>
            <a:ext cx="1206500" cy="539750"/>
          </a:xfrm>
          <a:prstGeom prst="roundRect">
            <a:avLst>
              <a:gd name="adj" fmla="val 10000"/>
            </a:avLst>
          </a:prstGeom>
          <a:ln/>
        </p:spPr>
        <p:style>
          <a:lnRef idx="0">
            <a:schemeClr val="dk1"/>
          </a:lnRef>
          <a:fillRef idx="3">
            <a:schemeClr val="dk1"/>
          </a:fillRef>
          <a:effectRef idx="3">
            <a:schemeClr val="dk1"/>
          </a:effectRef>
          <a:fontRef idx="minor">
            <a:schemeClr val="lt1"/>
          </a:fontRef>
        </p:style>
        <p:txBody>
          <a:bodyPr anchor="ctr"/>
          <a:lstStyle/>
          <a:p>
            <a:pPr algn="ctr">
              <a:defRPr/>
            </a:pPr>
            <a:r>
              <a:rPr lang="en-US" sz="1400" b="1" dirty="0">
                <a:solidFill>
                  <a:schemeClr val="bg1"/>
                </a:solidFill>
                <a:latin typeface="+mj-lt"/>
                <a:cs typeface="Arial" pitchFamily="34" charset="0"/>
              </a:rPr>
              <a:t>Missing Persons</a:t>
            </a:r>
          </a:p>
        </p:txBody>
      </p:sp>
      <p:sp>
        <p:nvSpPr>
          <p:cNvPr id="32" name="Rounded Rectangle 31"/>
          <p:cNvSpPr/>
          <p:nvPr/>
        </p:nvSpPr>
        <p:spPr bwMode="auto">
          <a:xfrm>
            <a:off x="5921375" y="4013200"/>
            <a:ext cx="1206500" cy="539750"/>
          </a:xfrm>
          <a:prstGeom prst="roundRect">
            <a:avLst>
              <a:gd name="adj" fmla="val 10000"/>
            </a:avLst>
          </a:prstGeom>
          <a:ln/>
        </p:spPr>
        <p:style>
          <a:lnRef idx="0">
            <a:schemeClr val="dk1"/>
          </a:lnRef>
          <a:fillRef idx="3">
            <a:schemeClr val="dk1"/>
          </a:fillRef>
          <a:effectRef idx="3">
            <a:schemeClr val="dk1"/>
          </a:effectRef>
          <a:fontRef idx="minor">
            <a:schemeClr val="lt1"/>
          </a:fontRef>
        </p:style>
        <p:txBody>
          <a:bodyPr anchor="ctr"/>
          <a:lstStyle/>
          <a:p>
            <a:pPr algn="ctr">
              <a:defRPr/>
            </a:pPr>
            <a:r>
              <a:rPr lang="en-US" sz="1400" b="1" dirty="0">
                <a:solidFill>
                  <a:schemeClr val="bg1"/>
                </a:solidFill>
                <a:latin typeface="+mj-lt"/>
                <a:cs typeface="Arial" pitchFamily="34" charset="0"/>
              </a:rPr>
              <a:t>Criminal History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NIEM Info Exchanges in Fusion Centers</a:t>
            </a:r>
          </a:p>
        </p:txBody>
      </p:sp>
      <p:sp>
        <p:nvSpPr>
          <p:cNvPr id="3" name="Content Placeholder 2"/>
          <p:cNvSpPr>
            <a:spLocks noGrp="1"/>
          </p:cNvSpPr>
          <p:nvPr>
            <p:ph idx="1"/>
          </p:nvPr>
        </p:nvSpPr>
        <p:spPr/>
        <p:txBody>
          <a:bodyPr/>
          <a:lstStyle/>
          <a:p>
            <a:r>
              <a:rPr lang="en-US" dirty="0"/>
              <a:t>Suspicious Activity Reporting (SAR)</a:t>
            </a:r>
          </a:p>
        </p:txBody>
      </p:sp>
      <p:sp>
        <p:nvSpPr>
          <p:cNvPr id="6" name="Slide Number Placeholder 5"/>
          <p:cNvSpPr>
            <a:spLocks noGrp="1"/>
          </p:cNvSpPr>
          <p:nvPr>
            <p:ph type="sldNum" sz="quarter" idx="12"/>
          </p:nvPr>
        </p:nvSpPr>
        <p:spPr/>
        <p:txBody>
          <a:bodyPr/>
          <a:lstStyle/>
          <a:p>
            <a:fld id="{2B161BFB-35EA-4F18-8C66-3A2D2AAAD9CB}" type="slidenum">
              <a:rPr lang="en-US" smtClean="0"/>
              <a:pPr/>
              <a:t>35</a:t>
            </a:fld>
            <a:endParaRPr lang="en-US"/>
          </a:p>
        </p:txBody>
      </p:sp>
      <p:pic>
        <p:nvPicPr>
          <p:cNvPr id="77826" name="Picture 7"/>
          <p:cNvPicPr>
            <a:picLocks noChangeArrowheads="1"/>
          </p:cNvPicPr>
          <p:nvPr/>
        </p:nvPicPr>
        <p:blipFill>
          <a:blip r:embed="rId3" cstate="print">
            <a:clrChange>
              <a:clrFrom>
                <a:srgbClr val="FFFFFF"/>
              </a:clrFrom>
              <a:clrTo>
                <a:srgbClr val="FFFFFF">
                  <a:alpha val="0"/>
                </a:srgbClr>
              </a:clrTo>
            </a:clrChange>
          </a:blip>
          <a:srcRect l="5719" t="4741" r="5719" b="6322"/>
          <a:stretch>
            <a:fillRect/>
          </a:stretch>
        </p:blipFill>
        <p:spPr bwMode="auto">
          <a:xfrm>
            <a:off x="2456042" y="2026505"/>
            <a:ext cx="7279916" cy="459461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NIEM Info Exchanges in Fusion Centers</a:t>
            </a:r>
          </a:p>
        </p:txBody>
      </p:sp>
      <p:sp>
        <p:nvSpPr>
          <p:cNvPr id="3" name="Content Placeholder 2"/>
          <p:cNvSpPr>
            <a:spLocks noGrp="1"/>
          </p:cNvSpPr>
          <p:nvPr>
            <p:ph idx="1"/>
          </p:nvPr>
        </p:nvSpPr>
        <p:spPr/>
        <p:txBody>
          <a:bodyPr/>
          <a:lstStyle/>
          <a:p>
            <a:r>
              <a:rPr lang="en-US" dirty="0"/>
              <a:t>Terrorist </a:t>
            </a:r>
            <a:r>
              <a:rPr lang="en-US" dirty="0" err="1"/>
              <a:t>Watchlist</a:t>
            </a:r>
            <a:r>
              <a:rPr lang="en-US" dirty="0"/>
              <a:t> Person Exchange Data Exchange Standard (TWPDES)</a:t>
            </a:r>
          </a:p>
        </p:txBody>
      </p:sp>
      <p:sp>
        <p:nvSpPr>
          <p:cNvPr id="6" name="Slide Number Placeholder 5"/>
          <p:cNvSpPr>
            <a:spLocks noGrp="1"/>
          </p:cNvSpPr>
          <p:nvPr>
            <p:ph type="sldNum" sz="quarter" idx="12"/>
          </p:nvPr>
        </p:nvSpPr>
        <p:spPr/>
        <p:txBody>
          <a:bodyPr/>
          <a:lstStyle/>
          <a:p>
            <a:fld id="{2B161BFB-35EA-4F18-8C66-3A2D2AAAD9CB}" type="slidenum">
              <a:rPr lang="en-US" smtClean="0"/>
              <a:pPr/>
              <a:t>36</a:t>
            </a:fld>
            <a:endParaRPr lang="en-US"/>
          </a:p>
        </p:txBody>
      </p:sp>
      <p:pic>
        <p:nvPicPr>
          <p:cNvPr id="78850" name="Picture 8"/>
          <p:cNvPicPr>
            <a:picLocks noChangeArrowheads="1"/>
          </p:cNvPicPr>
          <p:nvPr/>
        </p:nvPicPr>
        <p:blipFill>
          <a:blip r:embed="rId3" cstate="print">
            <a:clrChange>
              <a:clrFrom>
                <a:srgbClr val="FFFFFF"/>
              </a:clrFrom>
              <a:clrTo>
                <a:srgbClr val="FFFFFF">
                  <a:alpha val="0"/>
                </a:srgbClr>
              </a:clrTo>
            </a:clrChange>
          </a:blip>
          <a:srcRect r="5808" b="10256"/>
          <a:stretch>
            <a:fillRect/>
          </a:stretch>
        </p:blipFill>
        <p:spPr bwMode="auto">
          <a:xfrm>
            <a:off x="2057400" y="2286000"/>
            <a:ext cx="7924800" cy="427329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NIEM Cyber Information Sharing (future)</a:t>
            </a:r>
          </a:p>
        </p:txBody>
      </p:sp>
      <p:sp>
        <p:nvSpPr>
          <p:cNvPr id="3" name="Content Placeholder 2"/>
          <p:cNvSpPr>
            <a:spLocks noGrp="1"/>
          </p:cNvSpPr>
          <p:nvPr>
            <p:ph idx="1"/>
          </p:nvPr>
        </p:nvSpPr>
        <p:spPr/>
        <p:txBody>
          <a:bodyPr/>
          <a:lstStyle/>
          <a:p>
            <a:pPr lvl="0"/>
            <a:r>
              <a:rPr lang="en-US" sz="1600" dirty="0"/>
              <a:t>Roberta </a:t>
            </a:r>
            <a:r>
              <a:rPr lang="en-US" sz="1600" dirty="0" err="1"/>
              <a:t>Stempfley</a:t>
            </a:r>
            <a:r>
              <a:rPr lang="en-US" sz="1600" dirty="0"/>
              <a:t>, DHS NCSD Director, established NIEM Cyber in December 2010</a:t>
            </a:r>
          </a:p>
          <a:p>
            <a:endParaRPr lang="en-US" dirty="0"/>
          </a:p>
        </p:txBody>
      </p:sp>
      <p:sp>
        <p:nvSpPr>
          <p:cNvPr id="7" name="Slide Number Placeholder 6"/>
          <p:cNvSpPr>
            <a:spLocks noGrp="1"/>
          </p:cNvSpPr>
          <p:nvPr>
            <p:ph type="sldNum" sz="quarter" idx="12"/>
          </p:nvPr>
        </p:nvSpPr>
        <p:spPr/>
        <p:txBody>
          <a:bodyPr/>
          <a:lstStyle/>
          <a:p>
            <a:fld id="{2B161BFB-35EA-4F18-8C66-3A2D2AAAD9CB}" type="slidenum">
              <a:rPr lang="en-US" smtClean="0"/>
              <a:pPr/>
              <a:t>37</a:t>
            </a:fld>
            <a:endParaRPr lang="en-US"/>
          </a:p>
        </p:txBody>
      </p:sp>
      <p:pic>
        <p:nvPicPr>
          <p:cNvPr id="5" name="Picture 3" descr="D:\Documents and Settings\anthony.hoang\My Documents\DHS-EDMO\NIEM\Cyber\CurrentState.jpg"/>
          <p:cNvPicPr>
            <a:picLocks noChangeAspect="1" noChangeArrowheads="1"/>
          </p:cNvPicPr>
          <p:nvPr/>
        </p:nvPicPr>
        <p:blipFill>
          <a:blip r:embed="rId2" cstate="print">
            <a:clrChange>
              <a:clrFrom>
                <a:srgbClr val="FEFEFE"/>
              </a:clrFrom>
              <a:clrTo>
                <a:srgbClr val="FEFEFE">
                  <a:alpha val="0"/>
                </a:srgbClr>
              </a:clrTo>
            </a:clrChange>
          </a:blip>
          <a:srcRect l="9184" r="8163"/>
          <a:stretch>
            <a:fillRect/>
          </a:stretch>
        </p:blipFill>
        <p:spPr bwMode="auto">
          <a:xfrm>
            <a:off x="2209800" y="2135083"/>
            <a:ext cx="7620000" cy="474942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NIEM Cyber Information Sharing (future)</a:t>
            </a:r>
          </a:p>
        </p:txBody>
      </p:sp>
      <p:sp>
        <p:nvSpPr>
          <p:cNvPr id="6" name="Slide Number Placeholder 5"/>
          <p:cNvSpPr>
            <a:spLocks noGrp="1"/>
          </p:cNvSpPr>
          <p:nvPr>
            <p:ph type="sldNum" sz="quarter" idx="12"/>
          </p:nvPr>
        </p:nvSpPr>
        <p:spPr/>
        <p:txBody>
          <a:bodyPr/>
          <a:lstStyle/>
          <a:p>
            <a:fld id="{2B161BFB-35EA-4F18-8C66-3A2D2AAAD9CB}" type="slidenum">
              <a:rPr lang="en-US" smtClean="0"/>
              <a:pPr/>
              <a:t>38</a:t>
            </a:fld>
            <a:endParaRPr lang="en-US"/>
          </a:p>
        </p:txBody>
      </p:sp>
      <p:pic>
        <p:nvPicPr>
          <p:cNvPr id="4" name="Picture 2" descr="D:\Documents and Settings\anthony.hoang\My Documents\DHS-EDMO\NIEM\Cyber\FutureState4.jpg"/>
          <p:cNvPicPr>
            <a:picLocks noChangeAspect="1" noChangeArrowheads="1"/>
          </p:cNvPicPr>
          <p:nvPr/>
        </p:nvPicPr>
        <p:blipFill>
          <a:blip r:embed="rId2" cstate="print"/>
          <a:srcRect/>
          <a:stretch>
            <a:fillRect/>
          </a:stretch>
        </p:blipFill>
        <p:spPr bwMode="auto">
          <a:xfrm>
            <a:off x="2286000" y="1037968"/>
            <a:ext cx="8526826" cy="528663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M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877" y="2115811"/>
            <a:ext cx="4866390" cy="3820495"/>
          </a:xfrm>
          <a:prstGeom prst="rect">
            <a:avLst/>
          </a:prstGeom>
        </p:spPr>
      </p:pic>
      <p:sp>
        <p:nvSpPr>
          <p:cNvPr id="7" name="Title 6"/>
          <p:cNvSpPr>
            <a:spLocks noGrp="1"/>
          </p:cNvSpPr>
          <p:nvPr>
            <p:ph type="title"/>
          </p:nvPr>
        </p:nvSpPr>
        <p:spPr/>
        <p:txBody>
          <a:bodyPr>
            <a:noAutofit/>
          </a:bodyPr>
          <a:lstStyle/>
          <a:p>
            <a:r>
              <a:rPr lang="en-US" sz="3600" spc="-100" dirty="0"/>
              <a:t>NIEM </a:t>
            </a:r>
            <a:r>
              <a:rPr lang="en-US" sz="3600" spc="-100" dirty="0" err="1"/>
              <a:t>ImPACT</a:t>
            </a:r>
            <a:r>
              <a:rPr lang="en-US" sz="3600" spc="-100" dirty="0"/>
              <a:t> ON pharmaceutical</a:t>
            </a:r>
            <a:br>
              <a:rPr lang="en-US" sz="3600" spc="-100" dirty="0"/>
            </a:br>
            <a:r>
              <a:rPr lang="en-US" sz="3600" spc="-100" dirty="0"/>
              <a:t>drug monitoring</a:t>
            </a:r>
            <a:endParaRPr lang="en-US" sz="3600" dirty="0"/>
          </a:p>
        </p:txBody>
      </p:sp>
      <p:sp>
        <p:nvSpPr>
          <p:cNvPr id="3" name="Content Placeholder 2"/>
          <p:cNvSpPr>
            <a:spLocks noGrp="1"/>
          </p:cNvSpPr>
          <p:nvPr>
            <p:ph sz="quarter" idx="11"/>
          </p:nvPr>
        </p:nvSpPr>
        <p:spPr>
          <a:xfrm>
            <a:off x="1981200" y="1726034"/>
            <a:ext cx="8229600" cy="4211216"/>
          </a:xfrm>
        </p:spPr>
        <p:txBody>
          <a:bodyPr>
            <a:noAutofit/>
          </a:bodyPr>
          <a:lstStyle/>
          <a:p>
            <a:pPr marL="0" indent="0" defTabSz="1028700">
              <a:spcBef>
                <a:spcPts val="0"/>
              </a:spcBef>
              <a:spcAft>
                <a:spcPts val="2400"/>
              </a:spcAft>
              <a:buNone/>
            </a:pPr>
            <a:r>
              <a:rPr lang="en-US" sz="1400" dirty="0"/>
              <a:t>The Prescription Monitoring Program </a:t>
            </a:r>
            <a:br>
              <a:rPr lang="en-US" sz="1400" dirty="0"/>
            </a:br>
            <a:r>
              <a:rPr lang="en-US" sz="1400" dirty="0"/>
              <a:t>uses </a:t>
            </a:r>
            <a:r>
              <a:rPr lang="en-US" sz="1400" b="1" u="sng" dirty="0"/>
              <a:t>NIEM to empower connections</a:t>
            </a:r>
            <a:r>
              <a:rPr lang="en-US" sz="1400" dirty="0"/>
              <a:t>:</a:t>
            </a:r>
          </a:p>
          <a:p>
            <a:pPr marL="0" indent="0" defTabSz="1028700">
              <a:spcBef>
                <a:spcPts val="0"/>
              </a:spcBef>
              <a:buNone/>
            </a:pPr>
            <a:r>
              <a:rPr lang="en-US" sz="1400" b="1" dirty="0"/>
              <a:t>1,600,000</a:t>
            </a:r>
            <a:r>
              <a:rPr lang="en-US" sz="1400" dirty="0"/>
              <a:t>	Prescribers </a:t>
            </a:r>
          </a:p>
          <a:p>
            <a:pPr marL="0" indent="0" defTabSz="1028700">
              <a:spcBef>
                <a:spcPts val="0"/>
              </a:spcBef>
              <a:buNone/>
            </a:pPr>
            <a:r>
              <a:rPr lang="en-US" sz="1400" b="1" dirty="0"/>
              <a:t>284,000</a:t>
            </a:r>
            <a:r>
              <a:rPr lang="en-US" sz="1400" dirty="0"/>
              <a:t>	Pharmacists</a:t>
            </a:r>
          </a:p>
          <a:p>
            <a:pPr marL="0" indent="0" defTabSz="1028700">
              <a:spcBef>
                <a:spcPts val="0"/>
              </a:spcBef>
              <a:buNone/>
            </a:pPr>
            <a:r>
              <a:rPr lang="en-US" sz="1400" b="1" dirty="0"/>
              <a:t>73,000</a:t>
            </a:r>
            <a:r>
              <a:rPr lang="en-US" sz="1400" dirty="0"/>
              <a:t>	Pharmacies</a:t>
            </a:r>
            <a:br>
              <a:rPr lang="en-US" sz="1400" dirty="0"/>
            </a:br>
            <a:r>
              <a:rPr lang="en-US" sz="1400" b="1" dirty="0"/>
              <a:t>54</a:t>
            </a:r>
            <a:r>
              <a:rPr lang="en-US" sz="1400" dirty="0">
                <a:solidFill>
                  <a:schemeClr val="accent1"/>
                </a:solidFill>
              </a:rPr>
              <a:t>	</a:t>
            </a:r>
            <a:r>
              <a:rPr lang="en-US" sz="1400" dirty="0"/>
              <a:t>Boards of Pharmacy </a:t>
            </a:r>
            <a:br>
              <a:rPr lang="en-US" sz="1400" dirty="0"/>
            </a:br>
            <a:r>
              <a:rPr lang="en-US" sz="1400" b="1" dirty="0"/>
              <a:t>18,000</a:t>
            </a:r>
            <a:r>
              <a:rPr lang="en-US" sz="1400" dirty="0"/>
              <a:t>	Law Enforcement</a:t>
            </a:r>
            <a:br>
              <a:rPr lang="en-US" sz="1400" dirty="0"/>
            </a:br>
            <a:r>
              <a:rPr lang="en-US" sz="1400" dirty="0"/>
              <a:t>	  Agencies</a:t>
            </a:r>
            <a:br>
              <a:rPr lang="en-US" sz="1400" dirty="0"/>
            </a:br>
            <a:r>
              <a:rPr lang="en-US" sz="1400" b="1" dirty="0"/>
              <a:t>11,000</a:t>
            </a:r>
            <a:r>
              <a:rPr lang="en-US" sz="1400" dirty="0">
                <a:solidFill>
                  <a:schemeClr val="accent1"/>
                </a:solidFill>
              </a:rPr>
              <a:t>	</a:t>
            </a:r>
            <a:r>
              <a:rPr lang="en-US" sz="1400" dirty="0"/>
              <a:t>Substance Addiction </a:t>
            </a:r>
            <a:br>
              <a:rPr lang="en-US" sz="1400" dirty="0"/>
            </a:br>
            <a:r>
              <a:rPr lang="en-US" sz="1400" dirty="0"/>
              <a:t>	  Treatment Programs</a:t>
            </a:r>
          </a:p>
          <a:p>
            <a:pPr marL="0" indent="0" defTabSz="1028700">
              <a:spcBef>
                <a:spcPts val="0"/>
              </a:spcBef>
              <a:buNone/>
            </a:pPr>
            <a:r>
              <a:rPr lang="en-US" sz="1400" b="1" dirty="0"/>
              <a:t>140</a:t>
            </a:r>
            <a:r>
              <a:rPr lang="en-US" sz="1400" dirty="0">
                <a:solidFill>
                  <a:schemeClr val="accent1"/>
                </a:solidFill>
              </a:rPr>
              <a:t>	</a:t>
            </a:r>
            <a:r>
              <a:rPr lang="en-US" sz="1400" dirty="0"/>
              <a:t>Consumer Protection</a:t>
            </a:r>
            <a:br>
              <a:rPr lang="en-US" sz="1400" dirty="0"/>
            </a:br>
            <a:r>
              <a:rPr lang="en-US" sz="1400" dirty="0"/>
              <a:t>	  Agencies</a:t>
            </a:r>
          </a:p>
          <a:p>
            <a:pPr marL="0" indent="0" defTabSz="1028700">
              <a:spcBef>
                <a:spcPts val="0"/>
              </a:spcBef>
              <a:buNone/>
            </a:pPr>
            <a:endParaRPr lang="en-US" sz="1400" dirty="0"/>
          </a:p>
          <a:p>
            <a:pPr marL="0" indent="0" defTabSz="1028700">
              <a:spcBef>
                <a:spcPts val="0"/>
              </a:spcBef>
              <a:spcAft>
                <a:spcPts val="2400"/>
              </a:spcAft>
              <a:buNone/>
            </a:pPr>
            <a:r>
              <a:rPr lang="en-US" sz="1600" b="1" dirty="0">
                <a:solidFill>
                  <a:srgbClr val="1F497D"/>
                </a:solidFill>
              </a:rPr>
              <a:t>This is a solution that the </a:t>
            </a:r>
            <a:br>
              <a:rPr lang="en-US" sz="1600" b="1" dirty="0">
                <a:solidFill>
                  <a:srgbClr val="1F497D"/>
                </a:solidFill>
              </a:rPr>
            </a:br>
            <a:r>
              <a:rPr lang="en-US" sz="1600" b="1" dirty="0">
                <a:solidFill>
                  <a:srgbClr val="1F497D"/>
                </a:solidFill>
              </a:rPr>
              <a:t>50 states, Canada, and </a:t>
            </a:r>
            <a:br>
              <a:rPr lang="en-US" sz="1600" b="1" dirty="0">
                <a:solidFill>
                  <a:srgbClr val="1F497D"/>
                </a:solidFill>
              </a:rPr>
            </a:br>
            <a:r>
              <a:rPr lang="en-US" sz="1600" b="1" dirty="0">
                <a:solidFill>
                  <a:srgbClr val="1F497D"/>
                </a:solidFill>
              </a:rPr>
              <a:t>Mexico can leverage.</a:t>
            </a:r>
          </a:p>
        </p:txBody>
      </p:sp>
      <p:sp>
        <p:nvSpPr>
          <p:cNvPr id="5" name="TextBox 4"/>
          <p:cNvSpPr txBox="1"/>
          <p:nvPr/>
        </p:nvSpPr>
        <p:spPr>
          <a:xfrm>
            <a:off x="5496939" y="1726035"/>
            <a:ext cx="4429328" cy="492443"/>
          </a:xfrm>
          <a:prstGeom prst="rect">
            <a:avLst/>
          </a:prstGeom>
          <a:noFill/>
        </p:spPr>
        <p:txBody>
          <a:bodyPr wrap="square" rtlCol="0" anchor="t">
            <a:spAutoFit/>
          </a:bodyPr>
          <a:lstStyle/>
          <a:p>
            <a:pPr algn="ctr"/>
            <a:r>
              <a:rPr lang="en-US" sz="1300" b="1" dirty="0">
                <a:solidFill>
                  <a:srgbClr val="1F497D"/>
                </a:solidFill>
                <a:latin typeface="Arial"/>
                <a:cs typeface="Arial"/>
              </a:rPr>
              <a:t>This map identifies the status of Prescription Drug Monitoring Programs (PDMPs)</a:t>
            </a:r>
          </a:p>
        </p:txBody>
      </p:sp>
    </p:spTree>
    <p:extLst>
      <p:ext uri="{BB962C8B-B14F-4D97-AF65-F5344CB8AC3E}">
        <p14:creationId xmlns:p14="http://schemas.microsoft.com/office/powerpoint/2010/main" val="3224848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AF15B0-1F12-4F3F-82E7-56C4CC94273D}"/>
              </a:ext>
            </a:extLst>
          </p:cNvPr>
          <p:cNvSpPr>
            <a:spLocks noGrp="1"/>
          </p:cNvSpPr>
          <p:nvPr>
            <p:ph idx="1"/>
          </p:nvPr>
        </p:nvSpPr>
        <p:spPr>
          <a:xfrm>
            <a:off x="536805" y="1113021"/>
            <a:ext cx="10972800" cy="4983163"/>
          </a:xfrm>
        </p:spPr>
        <p:txBody>
          <a:bodyPr/>
          <a:lstStyle/>
          <a:p>
            <a:pPr algn="l"/>
            <a:r>
              <a:rPr lang="en-US" sz="2800" b="0" i="0" u="none" strike="noStrike" baseline="0" dirty="0">
                <a:solidFill>
                  <a:srgbClr val="000000"/>
                </a:solidFill>
                <a:latin typeface="Arial" panose="020B0604020202020204" pitchFamily="34" charset="0"/>
              </a:rPr>
              <a:t>A </a:t>
            </a:r>
            <a:r>
              <a:rPr lang="en-US" sz="2800" b="1" i="0" u="none" strike="noStrike" baseline="0" dirty="0">
                <a:solidFill>
                  <a:srgbClr val="000000"/>
                </a:solidFill>
                <a:latin typeface="Arial" panose="020B0604020202020204" pitchFamily="34" charset="0"/>
              </a:rPr>
              <a:t>National Standard </a:t>
            </a:r>
            <a:r>
              <a:rPr lang="en-US" sz="2800" b="0" i="0" u="none" strike="noStrike" baseline="0" dirty="0">
                <a:solidFill>
                  <a:srgbClr val="000000"/>
                </a:solidFill>
                <a:latin typeface="Arial" panose="020B0604020202020204" pitchFamily="34" charset="0"/>
              </a:rPr>
              <a:t>that facilitates information sharing:</a:t>
            </a:r>
          </a:p>
          <a:p>
            <a:pPr lvl="1"/>
            <a:r>
              <a:rPr lang="en-US" sz="2000" b="0" i="0" u="none" strike="noStrike" baseline="0" dirty="0">
                <a:solidFill>
                  <a:srgbClr val="000000"/>
                </a:solidFill>
                <a:latin typeface="Arial" panose="020B0604020202020204" pitchFamily="34" charset="0"/>
              </a:rPr>
              <a:t>Across organizational and jurisdictional boundaries</a:t>
            </a:r>
          </a:p>
          <a:p>
            <a:pPr lvl="1"/>
            <a:r>
              <a:rPr lang="en-US" sz="2000" b="0" i="0" u="none" strike="noStrike" baseline="0" dirty="0">
                <a:solidFill>
                  <a:srgbClr val="000000"/>
                </a:solidFill>
                <a:latin typeface="Arial" panose="020B0604020202020204" pitchFamily="34" charset="0"/>
              </a:rPr>
              <a:t>Implemented across Federal, State, Local, Tribal, and Internationally</a:t>
            </a:r>
          </a:p>
          <a:p>
            <a:pPr algn="l"/>
            <a:r>
              <a:rPr lang="en-US" sz="2800" b="0" i="0" u="none" strike="noStrike" baseline="0" dirty="0">
                <a:solidFill>
                  <a:srgbClr val="000000"/>
                </a:solidFill>
                <a:latin typeface="Arial" panose="020B0604020202020204" pitchFamily="34" charset="0"/>
              </a:rPr>
              <a:t>A </a:t>
            </a:r>
            <a:r>
              <a:rPr lang="en-US" sz="2800" b="1" i="0" u="none" strike="noStrike" baseline="0" dirty="0">
                <a:solidFill>
                  <a:srgbClr val="000000"/>
                </a:solidFill>
                <a:latin typeface="Arial" panose="020B0604020202020204" pitchFamily="34" charset="0"/>
              </a:rPr>
              <a:t>Data Model </a:t>
            </a:r>
            <a:r>
              <a:rPr lang="en-US" sz="2800" b="0" i="0" u="none" strike="noStrike" baseline="0" dirty="0">
                <a:solidFill>
                  <a:srgbClr val="000000"/>
                </a:solidFill>
                <a:latin typeface="Arial" panose="020B0604020202020204" pitchFamily="34" charset="0"/>
              </a:rPr>
              <a:t>providing:</a:t>
            </a:r>
          </a:p>
          <a:p>
            <a:pPr lvl="1"/>
            <a:r>
              <a:rPr lang="en-US" sz="2000" b="0" i="0" u="none" strike="noStrike" baseline="0" dirty="0">
                <a:solidFill>
                  <a:srgbClr val="000000"/>
                </a:solidFill>
                <a:latin typeface="Arial" panose="020B0604020202020204" pitchFamily="34" charset="0"/>
              </a:rPr>
              <a:t>Agreed-upon terms, definitions, and formats for various business concepts</a:t>
            </a:r>
          </a:p>
          <a:p>
            <a:pPr lvl="1"/>
            <a:r>
              <a:rPr lang="en-US" sz="2000" b="0" i="0" u="none" strike="noStrike" baseline="0" dirty="0">
                <a:solidFill>
                  <a:srgbClr val="000000"/>
                </a:solidFill>
                <a:latin typeface="Arial" panose="020B0604020202020204" pitchFamily="34" charset="0"/>
              </a:rPr>
              <a:t>Agreed-upon rules for how those concepts fit together</a:t>
            </a:r>
          </a:p>
          <a:p>
            <a:pPr lvl="1"/>
            <a:r>
              <a:rPr lang="en-US" sz="2000" b="0" i="0" u="none" strike="noStrike" baseline="0" dirty="0">
                <a:solidFill>
                  <a:srgbClr val="000000"/>
                </a:solidFill>
                <a:latin typeface="Arial" panose="020B0604020202020204" pitchFamily="34" charset="0"/>
              </a:rPr>
              <a:t>Independence from how information is stored in individual agency systems</a:t>
            </a:r>
          </a:p>
          <a:p>
            <a:pPr algn="l"/>
            <a:r>
              <a:rPr lang="en-US" sz="2800" b="0" i="0" u="none" strike="noStrike" baseline="0" dirty="0">
                <a:solidFill>
                  <a:srgbClr val="000000"/>
                </a:solidFill>
                <a:latin typeface="Arial" panose="020B0604020202020204" pitchFamily="34" charset="0"/>
              </a:rPr>
              <a:t>A </a:t>
            </a:r>
            <a:r>
              <a:rPr lang="en-US" sz="2800" b="1" i="0" u="none" strike="noStrike" baseline="0" dirty="0">
                <a:solidFill>
                  <a:srgbClr val="000000"/>
                </a:solidFill>
                <a:latin typeface="Arial" panose="020B0604020202020204" pitchFamily="34" charset="0"/>
              </a:rPr>
              <a:t>Structured Approach </a:t>
            </a:r>
            <a:r>
              <a:rPr lang="en-US" sz="2800" b="0" i="0" u="none" strike="noStrike" baseline="0" dirty="0">
                <a:solidFill>
                  <a:srgbClr val="000000"/>
                </a:solidFill>
                <a:latin typeface="Arial" panose="020B0604020202020204" pitchFamily="34" charset="0"/>
              </a:rPr>
              <a:t>for:</a:t>
            </a:r>
          </a:p>
          <a:p>
            <a:pPr lvl="1"/>
            <a:r>
              <a:rPr lang="en-US" sz="2000" b="0" i="0" u="none" strike="noStrike" baseline="0" dirty="0">
                <a:solidFill>
                  <a:srgbClr val="000000"/>
                </a:solidFill>
                <a:latin typeface="Arial" panose="020B0604020202020204" pitchFamily="34" charset="0"/>
              </a:rPr>
              <a:t>Development tools, processes, and methodologies</a:t>
            </a:r>
          </a:p>
          <a:p>
            <a:r>
              <a:rPr lang="en-US" sz="2400" b="0" i="0" u="none" strike="noStrike" baseline="0" dirty="0">
                <a:solidFill>
                  <a:srgbClr val="000000"/>
                </a:solidFill>
                <a:latin typeface="Arial" panose="020B0604020202020204" pitchFamily="34" charset="0"/>
              </a:rPr>
              <a:t>A </a:t>
            </a:r>
            <a:r>
              <a:rPr lang="en-US" sz="2400" b="1" i="0" u="none" strike="noStrike" baseline="0" dirty="0">
                <a:solidFill>
                  <a:srgbClr val="000000"/>
                </a:solidFill>
                <a:latin typeface="Arial" panose="020B0604020202020204" pitchFamily="34" charset="0"/>
              </a:rPr>
              <a:t>Vocabulary</a:t>
            </a:r>
            <a:r>
              <a:rPr lang="en-US" sz="2400" i="0" u="none" strike="noStrike" baseline="0" dirty="0">
                <a:solidFill>
                  <a:srgbClr val="000000"/>
                </a:solidFill>
                <a:latin typeface="Arial" panose="020B0604020202020204" pitchFamily="34" charset="0"/>
              </a:rPr>
              <a:t> with some structure (XML, JSON, UML, YAML)</a:t>
            </a:r>
          </a:p>
          <a:p>
            <a:pPr lvl="1"/>
            <a:r>
              <a:rPr lang="en-US" sz="2000" b="0" dirty="0">
                <a:solidFill>
                  <a:srgbClr val="000000"/>
                </a:solidFill>
                <a:latin typeface="Arial" panose="020B0604020202020204" pitchFamily="34" charset="0"/>
              </a:rPr>
              <a:t>Defin</a:t>
            </a:r>
            <a:r>
              <a:rPr lang="en-US" sz="2000" dirty="0">
                <a:solidFill>
                  <a:srgbClr val="000000"/>
                </a:solidFill>
                <a:latin typeface="Arial" panose="020B0604020202020204" pitchFamily="34" charset="0"/>
              </a:rPr>
              <a:t>es format and structure of data in transit</a:t>
            </a:r>
          </a:p>
          <a:p>
            <a:pPr lvl="1"/>
            <a:r>
              <a:rPr lang="en-US" sz="2000" b="0" i="0" u="none" strike="noStrike" baseline="0" dirty="0">
                <a:solidFill>
                  <a:srgbClr val="000000"/>
                </a:solidFill>
                <a:latin typeface="Arial" panose="020B0604020202020204" pitchFamily="34" charset="0"/>
              </a:rPr>
              <a:t>Can be leveraged for </a:t>
            </a:r>
            <a:r>
              <a:rPr lang="en-US" sz="2000" dirty="0">
                <a:solidFill>
                  <a:srgbClr val="000000"/>
                </a:solidFill>
                <a:latin typeface="Arial" panose="020B0604020202020204" pitchFamily="34" charset="0"/>
              </a:rPr>
              <a:t>data at rest</a:t>
            </a:r>
            <a:endParaRPr lang="en-US" sz="2000" b="0" i="0" u="none" strike="noStrike" baseline="0" dirty="0">
              <a:solidFill>
                <a:srgbClr val="000000"/>
              </a:solidFill>
              <a:latin typeface="Arial" panose="020B0604020202020204" pitchFamily="34" charset="0"/>
            </a:endParaRPr>
          </a:p>
          <a:p>
            <a:pPr marL="0" indent="0">
              <a:buNone/>
            </a:pPr>
            <a:endParaRPr lang="en-US" sz="4400" b="1" dirty="0"/>
          </a:p>
        </p:txBody>
      </p:sp>
      <p:sp>
        <p:nvSpPr>
          <p:cNvPr id="3" name="Title 2">
            <a:extLst>
              <a:ext uri="{FF2B5EF4-FFF2-40B4-BE49-F238E27FC236}">
                <a16:creationId xmlns:a16="http://schemas.microsoft.com/office/drawing/2014/main" id="{728CC8C2-C7E0-4F57-9A00-25EF85AC7CBC}"/>
              </a:ext>
            </a:extLst>
          </p:cNvPr>
          <p:cNvSpPr>
            <a:spLocks noGrp="1"/>
          </p:cNvSpPr>
          <p:nvPr>
            <p:ph type="title"/>
          </p:nvPr>
        </p:nvSpPr>
        <p:spPr/>
        <p:txBody>
          <a:bodyPr>
            <a:normAutofit fontScale="90000"/>
          </a:bodyPr>
          <a:lstStyle/>
          <a:p>
            <a:r>
              <a:rPr lang="en-US" dirty="0"/>
              <a:t>What is NIEM</a:t>
            </a:r>
          </a:p>
        </p:txBody>
      </p:sp>
    </p:spTree>
    <p:extLst>
      <p:ext uri="{BB962C8B-B14F-4D97-AF65-F5344CB8AC3E}">
        <p14:creationId xmlns:p14="http://schemas.microsoft.com/office/powerpoint/2010/main" val="337775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NIEM adds context to Data-in-Motion </a:t>
            </a:r>
          </a:p>
        </p:txBody>
      </p:sp>
      <p:graphicFrame>
        <p:nvGraphicFramePr>
          <p:cNvPr id="4" name="Content Placeholder 3"/>
          <p:cNvGraphicFramePr>
            <a:graphicFrameLocks noGrp="1"/>
          </p:cNvGraphicFramePr>
          <p:nvPr>
            <p:ph idx="1"/>
          </p:nvPr>
        </p:nvGraphicFramePr>
        <p:xfrm>
          <a:off x="1825752" y="1527048"/>
          <a:ext cx="850392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8ED683A2-C47E-4F27-9695-91AA0C36A88A}"/>
                                            </p:graphicEl>
                                          </p:spTgt>
                                        </p:tgtEl>
                                        <p:attrNameLst>
                                          <p:attrName>style.visibility</p:attrName>
                                        </p:attrNameLst>
                                      </p:cBhvr>
                                      <p:to>
                                        <p:strVal val="visible"/>
                                      </p:to>
                                    </p:set>
                                    <p:animEffect transition="in" filter="fade">
                                      <p:cBhvr>
                                        <p:cTn id="7" dur="2000"/>
                                        <p:tgtEl>
                                          <p:spTgt spid="4">
                                            <p:graphicEl>
                                              <a:dgm id="{8ED683A2-C47E-4F27-9695-91AA0C36A88A}"/>
                                            </p:graphic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4">
                                            <p:graphicEl>
                                              <a:dgm id="{06434BD1-15CE-4781-A30E-13BEC5492AE8}"/>
                                            </p:graphicEl>
                                          </p:spTgt>
                                        </p:tgtEl>
                                        <p:attrNameLst>
                                          <p:attrName>style.visibility</p:attrName>
                                        </p:attrNameLst>
                                      </p:cBhvr>
                                      <p:to>
                                        <p:strVal val="visible"/>
                                      </p:to>
                                    </p:set>
                                    <p:animEffect transition="in" filter="fade">
                                      <p:cBhvr>
                                        <p:cTn id="11" dur="2000"/>
                                        <p:tgtEl>
                                          <p:spTgt spid="4">
                                            <p:graphicEl>
                                              <a:dgm id="{06434BD1-15CE-4781-A30E-13BEC5492AE8}"/>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graphicEl>
                                              <a:dgm id="{8C154533-3C07-44F9-9B1F-485E2F1878F7}"/>
                                            </p:graphicEl>
                                          </p:spTgt>
                                        </p:tgtEl>
                                        <p:attrNameLst>
                                          <p:attrName>style.visibility</p:attrName>
                                        </p:attrNameLst>
                                      </p:cBhvr>
                                      <p:to>
                                        <p:strVal val="visible"/>
                                      </p:to>
                                    </p:set>
                                    <p:animEffect transition="in" filter="fade">
                                      <p:cBhvr>
                                        <p:cTn id="14" dur="2000"/>
                                        <p:tgtEl>
                                          <p:spTgt spid="4">
                                            <p:graphicEl>
                                              <a:dgm id="{8C154533-3C07-44F9-9B1F-485E2F1878F7}"/>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graphicEl>
                                              <a:dgm id="{A4C70109-BE63-4683-98DB-6C6911B9C70F}"/>
                                            </p:graphicEl>
                                          </p:spTgt>
                                        </p:tgtEl>
                                        <p:attrNameLst>
                                          <p:attrName>style.visibility</p:attrName>
                                        </p:attrNameLst>
                                      </p:cBhvr>
                                      <p:to>
                                        <p:strVal val="visible"/>
                                      </p:to>
                                    </p:set>
                                    <p:animEffect transition="in" filter="fade">
                                      <p:cBhvr>
                                        <p:cTn id="17" dur="2000"/>
                                        <p:tgtEl>
                                          <p:spTgt spid="4">
                                            <p:graphicEl>
                                              <a:dgm id="{A4C70109-BE63-4683-98DB-6C6911B9C70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38BA68F7-55D0-47E4-B00E-AC43B2E05C5C}"/>
                                            </p:graphicEl>
                                          </p:spTgt>
                                        </p:tgtEl>
                                        <p:attrNameLst>
                                          <p:attrName>style.visibility</p:attrName>
                                        </p:attrNameLst>
                                      </p:cBhvr>
                                      <p:to>
                                        <p:strVal val="visible"/>
                                      </p:to>
                                    </p:set>
                                    <p:animEffect transition="in" filter="fade">
                                      <p:cBhvr>
                                        <p:cTn id="20" dur="2000"/>
                                        <p:tgtEl>
                                          <p:spTgt spid="4">
                                            <p:graphicEl>
                                              <a:dgm id="{38BA68F7-55D0-47E4-B00E-AC43B2E05C5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FC72948B-DACA-456D-B02A-86957A5FF4D2}"/>
                                            </p:graphicEl>
                                          </p:spTgt>
                                        </p:tgtEl>
                                        <p:attrNameLst>
                                          <p:attrName>style.visibility</p:attrName>
                                        </p:attrNameLst>
                                      </p:cBhvr>
                                      <p:to>
                                        <p:strVal val="visible"/>
                                      </p:to>
                                    </p:set>
                                    <p:animEffect transition="in" filter="fade">
                                      <p:cBhvr>
                                        <p:cTn id="23" dur="2000"/>
                                        <p:tgtEl>
                                          <p:spTgt spid="4">
                                            <p:graphicEl>
                                              <a:dgm id="{FC72948B-DACA-456D-B02A-86957A5FF4D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9853C00A-47BB-4B67-AAC6-2D2260A9AFF3}"/>
                                            </p:graphicEl>
                                          </p:spTgt>
                                        </p:tgtEl>
                                        <p:attrNameLst>
                                          <p:attrName>style.visibility</p:attrName>
                                        </p:attrNameLst>
                                      </p:cBhvr>
                                      <p:to>
                                        <p:strVal val="visible"/>
                                      </p:to>
                                    </p:set>
                                    <p:animEffect transition="in" filter="fade">
                                      <p:cBhvr>
                                        <p:cTn id="26" dur="2000"/>
                                        <p:tgtEl>
                                          <p:spTgt spid="4">
                                            <p:graphicEl>
                                              <a:dgm id="{9853C00A-47BB-4B67-AAC6-2D2260A9AFF3}"/>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8F5A67AF-4AFD-476A-9DC7-2160A0785738}"/>
                                            </p:graphicEl>
                                          </p:spTgt>
                                        </p:tgtEl>
                                        <p:attrNameLst>
                                          <p:attrName>style.visibility</p:attrName>
                                        </p:attrNameLst>
                                      </p:cBhvr>
                                      <p:to>
                                        <p:strVal val="visible"/>
                                      </p:to>
                                    </p:set>
                                    <p:animEffect transition="in" filter="fade">
                                      <p:cBhvr>
                                        <p:cTn id="29" dur="2000"/>
                                        <p:tgtEl>
                                          <p:spTgt spid="4">
                                            <p:graphicEl>
                                              <a:dgm id="{8F5A67AF-4AFD-476A-9DC7-2160A078573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CBE2F9B2-6252-4811-BA34-1B8662BACA98}"/>
                                            </p:graphicEl>
                                          </p:spTgt>
                                        </p:tgtEl>
                                        <p:attrNameLst>
                                          <p:attrName>style.visibility</p:attrName>
                                        </p:attrNameLst>
                                      </p:cBhvr>
                                      <p:to>
                                        <p:strVal val="visible"/>
                                      </p:to>
                                    </p:set>
                                    <p:animEffect transition="in" filter="fade">
                                      <p:cBhvr>
                                        <p:cTn id="32" dur="2000"/>
                                        <p:tgtEl>
                                          <p:spTgt spid="4">
                                            <p:graphicEl>
                                              <a:dgm id="{CBE2F9B2-6252-4811-BA34-1B8662BACA98}"/>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D80E94FF-3358-4E86-8914-2C9A52D3F2D7}"/>
                                            </p:graphicEl>
                                          </p:spTgt>
                                        </p:tgtEl>
                                        <p:attrNameLst>
                                          <p:attrName>style.visibility</p:attrName>
                                        </p:attrNameLst>
                                      </p:cBhvr>
                                      <p:to>
                                        <p:strVal val="visible"/>
                                      </p:to>
                                    </p:set>
                                    <p:animEffect transition="in" filter="fade">
                                      <p:cBhvr>
                                        <p:cTn id="35" dur="2000"/>
                                        <p:tgtEl>
                                          <p:spTgt spid="4">
                                            <p:graphicEl>
                                              <a:dgm id="{D80E94FF-3358-4E86-8914-2C9A52D3F2D7}"/>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DBD2B323-AD80-4B08-8C68-1D2EEC8DA266}"/>
                                            </p:graphicEl>
                                          </p:spTgt>
                                        </p:tgtEl>
                                        <p:attrNameLst>
                                          <p:attrName>style.visibility</p:attrName>
                                        </p:attrNameLst>
                                      </p:cBhvr>
                                      <p:to>
                                        <p:strVal val="visible"/>
                                      </p:to>
                                    </p:set>
                                    <p:animEffect transition="in" filter="fade">
                                      <p:cBhvr>
                                        <p:cTn id="38" dur="2000"/>
                                        <p:tgtEl>
                                          <p:spTgt spid="4">
                                            <p:graphicEl>
                                              <a:dgm id="{DBD2B323-AD80-4B08-8C68-1D2EEC8DA266}"/>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graphicEl>
                                              <a:dgm id="{4AECD3F0-561E-46D2-BDDD-628ADD22314F}"/>
                                            </p:graphicEl>
                                          </p:spTgt>
                                        </p:tgtEl>
                                        <p:attrNameLst>
                                          <p:attrName>style.visibility</p:attrName>
                                        </p:attrNameLst>
                                      </p:cBhvr>
                                      <p:to>
                                        <p:strVal val="visible"/>
                                      </p:to>
                                    </p:set>
                                    <p:animEffect transition="in" filter="fade">
                                      <p:cBhvr>
                                        <p:cTn id="41" dur="2000"/>
                                        <p:tgtEl>
                                          <p:spTgt spid="4">
                                            <p:graphicEl>
                                              <a:dgm id="{4AECD3F0-561E-46D2-BDDD-628ADD22314F}"/>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7DB27D3A-C7F0-4559-8E0A-1092A04652C0}"/>
                                            </p:graphicEl>
                                          </p:spTgt>
                                        </p:tgtEl>
                                        <p:attrNameLst>
                                          <p:attrName>style.visibility</p:attrName>
                                        </p:attrNameLst>
                                      </p:cBhvr>
                                      <p:to>
                                        <p:strVal val="visible"/>
                                      </p:to>
                                    </p:set>
                                    <p:animEffect transition="in" filter="fade">
                                      <p:cBhvr>
                                        <p:cTn id="44" dur="2000"/>
                                        <p:tgtEl>
                                          <p:spTgt spid="4">
                                            <p:graphicEl>
                                              <a:dgm id="{7DB27D3A-C7F0-4559-8E0A-1092A04652C0}"/>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B6BECEB0-51D3-4B57-BEA3-6D96D37551DA}"/>
                                            </p:graphicEl>
                                          </p:spTgt>
                                        </p:tgtEl>
                                        <p:attrNameLst>
                                          <p:attrName>style.visibility</p:attrName>
                                        </p:attrNameLst>
                                      </p:cBhvr>
                                      <p:to>
                                        <p:strVal val="visible"/>
                                      </p:to>
                                    </p:set>
                                    <p:animEffect transition="in" filter="fade">
                                      <p:cBhvr>
                                        <p:cTn id="47" dur="2000"/>
                                        <p:tgtEl>
                                          <p:spTgt spid="4">
                                            <p:graphicEl>
                                              <a:dgm id="{B6BECEB0-51D3-4B57-BEA3-6D96D37551DA}"/>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23F44E90-98CB-4EA3-AD0F-749E27B0A7BA}"/>
                                            </p:graphicEl>
                                          </p:spTgt>
                                        </p:tgtEl>
                                        <p:attrNameLst>
                                          <p:attrName>style.visibility</p:attrName>
                                        </p:attrNameLst>
                                      </p:cBhvr>
                                      <p:to>
                                        <p:strVal val="visible"/>
                                      </p:to>
                                    </p:set>
                                    <p:animEffect transition="in" filter="fade">
                                      <p:cBhvr>
                                        <p:cTn id="50" dur="2000"/>
                                        <p:tgtEl>
                                          <p:spTgt spid="4">
                                            <p:graphicEl>
                                              <a:dgm id="{23F44E90-98CB-4EA3-AD0F-749E27B0A7B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AtOnc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06873" y="174267"/>
            <a:ext cx="9879382" cy="572127"/>
          </a:xfrm>
          <a:prstGeom prst="rect">
            <a:avLst/>
          </a:prstGeom>
        </p:spPr>
        <p:txBody>
          <a:bodyPr tIns="0" anchor="t" anchorCtr="0">
            <a:noAutofit/>
          </a:bodyPr>
          <a:lstStyle>
            <a:lvl1pPr algn="l" defTabSz="608945" rtl="0" eaLnBrk="1" latinLnBrk="0" hangingPunct="1">
              <a:spcBef>
                <a:spcPct val="0"/>
              </a:spcBef>
              <a:buNone/>
              <a:defRPr sz="4200" b="1" i="0" kern="1200" spc="-100">
                <a:solidFill>
                  <a:srgbClr val="206680"/>
                </a:solidFill>
                <a:latin typeface="Tw Cen MT"/>
                <a:ea typeface="+mj-ea"/>
                <a:cs typeface="Tw Cen MT"/>
              </a:defRPr>
            </a:lvl1pPr>
          </a:lstStyle>
          <a:p>
            <a:r>
              <a:rPr lang="en-US" sz="3604" dirty="0"/>
              <a:t>NIEM NETWORK EFFECT</a:t>
            </a:r>
          </a:p>
        </p:txBody>
      </p:sp>
      <p:sp>
        <p:nvSpPr>
          <p:cNvPr id="4" name="Title 1"/>
          <p:cNvSpPr txBox="1">
            <a:spLocks/>
          </p:cNvSpPr>
          <p:nvPr/>
        </p:nvSpPr>
        <p:spPr>
          <a:xfrm>
            <a:off x="806873" y="719100"/>
            <a:ext cx="9879382" cy="558459"/>
          </a:xfrm>
          <a:prstGeom prst="rect">
            <a:avLst/>
          </a:prstGeom>
        </p:spPr>
        <p:txBody>
          <a:bodyPr vert="horz" lIns="91437" tIns="0" rIns="91437" bIns="0" rtlCol="0" anchor="t" anchorCtr="0">
            <a:normAutofit/>
          </a:bodyPr>
          <a:lstStyle>
            <a:lvl1pPr algn="l" defTabSz="608945" rtl="0" eaLnBrk="1" latinLnBrk="0" hangingPunct="1">
              <a:spcBef>
                <a:spcPct val="0"/>
              </a:spcBef>
              <a:buNone/>
              <a:defRPr sz="4200" b="1" i="0" kern="1200" spc="-100">
                <a:solidFill>
                  <a:schemeClr val="tx1"/>
                </a:solidFill>
                <a:latin typeface="Tw Cen MT"/>
                <a:ea typeface="+mj-ea"/>
                <a:cs typeface="Tw Cen MT"/>
              </a:defRPr>
            </a:lvl1pPr>
          </a:lstStyle>
          <a:p>
            <a:r>
              <a:rPr lang="en-US" sz="1577" spc="0" dirty="0">
                <a:solidFill>
                  <a:srgbClr val="206680"/>
                </a:solidFill>
                <a:latin typeface="Arial"/>
                <a:cs typeface="Arial"/>
              </a:rPr>
              <a:t>Sharing NIEM Functional Specifications Saves Money and Increases Efficiency</a:t>
            </a:r>
          </a:p>
        </p:txBody>
      </p:sp>
      <p:pic>
        <p:nvPicPr>
          <p:cNvPr id="5" name="Picture 4" descr="IEPD_reuse_shari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2939" y="1133750"/>
            <a:ext cx="4763463" cy="4989021"/>
          </a:xfrm>
          <a:prstGeom prst="rect">
            <a:avLst/>
          </a:prstGeom>
        </p:spPr>
      </p:pic>
      <p:sp>
        <p:nvSpPr>
          <p:cNvPr id="6" name="TextBox 5"/>
          <p:cNvSpPr txBox="1"/>
          <p:nvPr/>
        </p:nvSpPr>
        <p:spPr>
          <a:xfrm>
            <a:off x="1690018" y="1431666"/>
            <a:ext cx="3396666" cy="4550861"/>
          </a:xfrm>
          <a:prstGeom prst="rect">
            <a:avLst/>
          </a:prstGeom>
          <a:noFill/>
        </p:spPr>
        <p:txBody>
          <a:bodyPr wrap="square" rtlCol="0">
            <a:spAutoFit/>
          </a:bodyPr>
          <a:lstStyle/>
          <a:p>
            <a:r>
              <a:rPr lang="en-US" sz="1577" b="1" dirty="0">
                <a:solidFill>
                  <a:srgbClr val="728188"/>
                </a:solidFill>
                <a:latin typeface="Arial"/>
                <a:cs typeface="Arial"/>
              </a:rPr>
              <a:t>The results of the NIEM Cost Model pilot with </a:t>
            </a:r>
            <a:r>
              <a:rPr lang="en-US" sz="1577" b="1" dirty="0" err="1">
                <a:solidFill>
                  <a:srgbClr val="728188"/>
                </a:solidFill>
                <a:latin typeface="Arial"/>
                <a:cs typeface="Arial"/>
              </a:rPr>
              <a:t>recovery.gov</a:t>
            </a:r>
            <a:r>
              <a:rPr lang="en-US" sz="1577" b="1" dirty="0">
                <a:solidFill>
                  <a:srgbClr val="728188"/>
                </a:solidFill>
                <a:latin typeface="Arial"/>
                <a:cs typeface="Arial"/>
              </a:rPr>
              <a:t> confirmed the NIEM value proposition.</a:t>
            </a:r>
          </a:p>
          <a:p>
            <a:endParaRPr lang="en-US" sz="1051" dirty="0">
              <a:solidFill>
                <a:srgbClr val="728188"/>
              </a:solidFill>
              <a:latin typeface="Arial"/>
              <a:cs typeface="Arial"/>
            </a:endParaRPr>
          </a:p>
          <a:p>
            <a:r>
              <a:rPr lang="en-US" sz="1351" dirty="0">
                <a:solidFill>
                  <a:srgbClr val="728188"/>
                </a:solidFill>
                <a:latin typeface="Arial"/>
                <a:cs typeface="Arial"/>
              </a:rPr>
              <a:t>The cost of developing the initial NIEM exchange was 4% higher than that of a custom XML exchange, representing a larger upfront investment. </a:t>
            </a:r>
          </a:p>
          <a:p>
            <a:br>
              <a:rPr lang="en-US" sz="1351" dirty="0">
                <a:solidFill>
                  <a:srgbClr val="728188"/>
                </a:solidFill>
                <a:latin typeface="Arial"/>
                <a:cs typeface="Arial"/>
              </a:rPr>
            </a:br>
            <a:r>
              <a:rPr lang="en-US" sz="1351" dirty="0">
                <a:solidFill>
                  <a:srgbClr val="728188"/>
                </a:solidFill>
                <a:latin typeface="Arial"/>
                <a:cs typeface="Arial"/>
              </a:rPr>
              <a:t>The cost of developing additional NIEM exchanges was lower than that of custom XML exchanges:</a:t>
            </a:r>
          </a:p>
          <a:p>
            <a:endParaRPr lang="en-US" sz="1351" dirty="0">
              <a:solidFill>
                <a:srgbClr val="728188"/>
              </a:solidFill>
              <a:latin typeface="Arial"/>
              <a:cs typeface="Arial"/>
            </a:endParaRPr>
          </a:p>
          <a:p>
            <a:pPr marL="214541" indent="-214541">
              <a:buFont typeface="Arial"/>
              <a:buChar char="•"/>
            </a:pPr>
            <a:r>
              <a:rPr lang="en-US" sz="1351" b="1" dirty="0">
                <a:solidFill>
                  <a:srgbClr val="728188"/>
                </a:solidFill>
                <a:latin typeface="Arial"/>
                <a:cs typeface="Arial"/>
              </a:rPr>
              <a:t>The cost savings was 75% </a:t>
            </a:r>
            <a:r>
              <a:rPr lang="en-US" sz="1351" dirty="0">
                <a:solidFill>
                  <a:srgbClr val="728188"/>
                </a:solidFill>
                <a:latin typeface="Arial"/>
                <a:cs typeface="Arial"/>
              </a:rPr>
              <a:t> when using the same data as the original exchange.</a:t>
            </a:r>
          </a:p>
          <a:p>
            <a:endParaRPr lang="en-US" sz="1351" dirty="0">
              <a:solidFill>
                <a:srgbClr val="728188"/>
              </a:solidFill>
              <a:latin typeface="Arial"/>
              <a:cs typeface="Arial"/>
            </a:endParaRPr>
          </a:p>
          <a:p>
            <a:pPr marL="214541" indent="-214541">
              <a:buFont typeface="Arial"/>
              <a:buChar char="•"/>
            </a:pPr>
            <a:r>
              <a:rPr lang="en-US" sz="1351" b="1" dirty="0">
                <a:solidFill>
                  <a:srgbClr val="728188"/>
                </a:solidFill>
                <a:latin typeface="Arial"/>
                <a:cs typeface="Arial"/>
              </a:rPr>
              <a:t>The cost savings was 16% </a:t>
            </a:r>
            <a:r>
              <a:rPr lang="en-US" sz="1351" dirty="0">
                <a:solidFill>
                  <a:srgbClr val="728188"/>
                </a:solidFill>
                <a:latin typeface="Arial"/>
                <a:cs typeface="Arial"/>
              </a:rPr>
              <a:t>when using NIEM to develop an additional exchange with new data.</a:t>
            </a:r>
          </a:p>
        </p:txBody>
      </p:sp>
    </p:spTree>
    <p:extLst>
      <p:ext uri="{BB962C8B-B14F-4D97-AF65-F5344CB8AC3E}">
        <p14:creationId xmlns:p14="http://schemas.microsoft.com/office/powerpoint/2010/main" val="1369514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HP_216"/>
          <p:cNvSpPr>
            <a:spLocks noGrp="1" noChangeArrowheads="1"/>
          </p:cNvSpPr>
          <p:nvPr>
            <p:ph type="title" idx="4294967295"/>
          </p:nvPr>
        </p:nvSpPr>
        <p:spPr>
          <a:xfrm>
            <a:off x="0" y="274638"/>
            <a:ext cx="8229600" cy="533400"/>
          </a:xfrm>
        </p:spPr>
        <p:txBody>
          <a:bodyPr vert="horz" lIns="0" tIns="0" rIns="0" bIns="0" rtlCol="0" anchor="b">
            <a:normAutofit/>
          </a:bodyPr>
          <a:lstStyle/>
          <a:p>
            <a:pPr eaLnBrk="1" hangingPunct="1"/>
            <a:r>
              <a:rPr lang="en-US" sz="2800">
                <a:latin typeface="Calibri" pitchFamily="34" charset="0"/>
              </a:rPr>
              <a:t>Systems Development Life Cycle</a:t>
            </a:r>
          </a:p>
        </p:txBody>
      </p:sp>
      <p:sp>
        <p:nvSpPr>
          <p:cNvPr id="6147" name="Text Placeholder 4"/>
          <p:cNvSpPr txBox="1">
            <a:spLocks/>
          </p:cNvSpPr>
          <p:nvPr/>
        </p:nvSpPr>
        <p:spPr bwMode="auto">
          <a:xfrm>
            <a:off x="1752600" y="1143000"/>
            <a:ext cx="2560638" cy="1828800"/>
          </a:xfrm>
          <a:prstGeom prst="rect">
            <a:avLst/>
          </a:prstGeom>
          <a:noFill/>
          <a:ln w="9525">
            <a:noFill/>
            <a:miter lim="800000"/>
            <a:headEnd/>
            <a:tailEnd/>
          </a:ln>
        </p:spPr>
        <p:txBody>
          <a:bodyPr/>
          <a:lstStyle/>
          <a:p>
            <a:pPr marL="0" lvl="1" algn="ctr">
              <a:spcBef>
                <a:spcPct val="20000"/>
              </a:spcBef>
            </a:pPr>
            <a:r>
              <a:rPr lang="en-US" sz="2000">
                <a:cs typeface="Arial" charset="0"/>
              </a:rPr>
              <a:t>The Systems Development Life Cycle (SDLC) is a common methodology used for creating software</a:t>
            </a:r>
          </a:p>
        </p:txBody>
      </p:sp>
      <p:sp>
        <p:nvSpPr>
          <p:cNvPr id="40" name="Chevron 39"/>
          <p:cNvSpPr>
            <a:spLocks noChangeAspect="1"/>
          </p:cNvSpPr>
          <p:nvPr/>
        </p:nvSpPr>
        <p:spPr bwMode="auto">
          <a:xfrm>
            <a:off x="2516189" y="3360739"/>
            <a:ext cx="1031875" cy="441325"/>
          </a:xfrm>
          <a:prstGeom prst="chevron">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endParaRPr lang="en-US" dirty="0">
              <a:solidFill>
                <a:sysClr val="windowText" lastClr="000000"/>
              </a:solidFill>
              <a:cs typeface="Arial" pitchFamily="34" charset="0"/>
            </a:endParaRPr>
          </a:p>
        </p:txBody>
      </p:sp>
      <p:sp>
        <p:nvSpPr>
          <p:cNvPr id="6149" name="Text Placeholder 4"/>
          <p:cNvSpPr txBox="1">
            <a:spLocks/>
          </p:cNvSpPr>
          <p:nvPr/>
        </p:nvSpPr>
        <p:spPr bwMode="auto">
          <a:xfrm>
            <a:off x="1752600" y="4191000"/>
            <a:ext cx="2560638" cy="1828800"/>
          </a:xfrm>
          <a:prstGeom prst="rect">
            <a:avLst/>
          </a:prstGeom>
          <a:noFill/>
          <a:ln w="9525">
            <a:noFill/>
            <a:miter lim="800000"/>
            <a:headEnd/>
            <a:tailEnd/>
          </a:ln>
        </p:spPr>
        <p:txBody>
          <a:bodyPr anchor="ctr"/>
          <a:lstStyle/>
          <a:p>
            <a:pPr marL="0" lvl="1" algn="ctr">
              <a:spcBef>
                <a:spcPct val="20000"/>
              </a:spcBef>
            </a:pPr>
            <a:r>
              <a:rPr lang="en-US" sz="2000">
                <a:cs typeface="Arial" charset="0"/>
              </a:rPr>
              <a:t>The IEPD Lifecycle integrates closely with the phases of the SDLC</a:t>
            </a:r>
          </a:p>
        </p:txBody>
      </p:sp>
      <p:pic>
        <p:nvPicPr>
          <p:cNvPr id="6150" name="Picture 4"/>
          <p:cNvPicPr>
            <a:picLocks noChangeAspect="1" noChangeArrowheads="1"/>
          </p:cNvPicPr>
          <p:nvPr/>
        </p:nvPicPr>
        <p:blipFill>
          <a:blip r:embed="rId3" cstate="print"/>
          <a:srcRect/>
          <a:stretch>
            <a:fillRect/>
          </a:stretch>
        </p:blipFill>
        <p:spPr bwMode="auto">
          <a:xfrm>
            <a:off x="4210050" y="914400"/>
            <a:ext cx="6262688" cy="54864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Strategic Next Steps for NIEM</a:t>
            </a:r>
          </a:p>
        </p:txBody>
      </p:sp>
      <p:graphicFrame>
        <p:nvGraphicFramePr>
          <p:cNvPr id="4" name="Diagram 3"/>
          <p:cNvGraphicFramePr/>
          <p:nvPr/>
        </p:nvGraphicFramePr>
        <p:xfrm>
          <a:off x="1930400" y="1484851"/>
          <a:ext cx="8339328" cy="4639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04042"/>
            <a:ext cx="8229600" cy="766618"/>
          </a:xfrm>
        </p:spPr>
        <p:txBody>
          <a:bodyPr>
            <a:normAutofit/>
          </a:bodyPr>
          <a:lstStyle/>
          <a:p>
            <a:r>
              <a:rPr lang="en-US" dirty="0"/>
              <a:t>Establishing a NIEM domain</a:t>
            </a:r>
          </a:p>
        </p:txBody>
      </p:sp>
      <p:sp>
        <p:nvSpPr>
          <p:cNvPr id="14" name="Rectangle 7"/>
          <p:cNvSpPr>
            <a:spLocks noChangeArrowheads="1"/>
          </p:cNvSpPr>
          <p:nvPr/>
        </p:nvSpPr>
        <p:spPr bwMode="auto">
          <a:xfrm>
            <a:off x="6137866" y="1285569"/>
            <a:ext cx="4168246" cy="50292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137160" rIns="137160" anchor="ctr" anchorCtr="1"/>
          <a:lstStyle/>
          <a:p>
            <a:pPr marL="6350" indent="7938" algn="ctr" eaLnBrk="0" hangingPunct="0">
              <a:spcBef>
                <a:spcPct val="50000"/>
              </a:spcBef>
              <a:defRPr/>
            </a:pPr>
            <a:r>
              <a:rPr lang="en-US" sz="1300" b="1" dirty="0">
                <a:solidFill>
                  <a:schemeClr val="bg1"/>
                </a:solidFill>
              </a:rPr>
              <a:t>What are the criteria for deciding whether a new domain is needed?</a:t>
            </a:r>
          </a:p>
        </p:txBody>
      </p:sp>
      <p:sp>
        <p:nvSpPr>
          <p:cNvPr id="7" name="Text Placeholder 19"/>
          <p:cNvSpPr txBox="1">
            <a:spLocks/>
          </p:cNvSpPr>
          <p:nvPr/>
        </p:nvSpPr>
        <p:spPr>
          <a:xfrm>
            <a:off x="7503530" y="4111656"/>
            <a:ext cx="2707271" cy="848024"/>
          </a:xfrm>
          <a:prstGeom prst="rect">
            <a:avLst/>
          </a:prstGeom>
        </p:spPr>
        <p:txBody>
          <a:bodyPr vert="horz" lIns="45720" tIns="45720" rIns="45720" bIns="45720" rtlCol="0" anchor="ctr">
            <a:noAutofit/>
          </a:bodyPr>
          <a:lstStyle/>
          <a:p>
            <a:pPr defTabSz="457200">
              <a:spcBef>
                <a:spcPct val="0"/>
              </a:spcBef>
              <a:spcAft>
                <a:spcPts val="600"/>
              </a:spcAft>
              <a:defRPr/>
            </a:pPr>
            <a:r>
              <a:rPr lang="en-US" sz="1200" dirty="0">
                <a:solidFill>
                  <a:sysClr val="windowText" lastClr="000000"/>
                </a:solidFill>
                <a:latin typeface="Arial" charset="0"/>
                <a:cs typeface="Arial" charset="0"/>
              </a:rPr>
              <a:t>The domain sponsor is a Federal entity.</a:t>
            </a:r>
          </a:p>
        </p:txBody>
      </p:sp>
      <p:sp>
        <p:nvSpPr>
          <p:cNvPr id="8" name="Rectangle 7"/>
          <p:cNvSpPr>
            <a:spLocks noChangeArrowheads="1"/>
          </p:cNvSpPr>
          <p:nvPr/>
        </p:nvSpPr>
        <p:spPr bwMode="auto">
          <a:xfrm>
            <a:off x="6197241" y="4111655"/>
            <a:ext cx="1188720" cy="848024"/>
          </a:xfrm>
          <a:prstGeom prst="rect">
            <a:avLst/>
          </a:prstGeom>
          <a:solidFill>
            <a:schemeClr val="accent5">
              <a:lumMod val="75000"/>
            </a:schemeClr>
          </a:solidFill>
          <a:ln>
            <a:noFill/>
          </a:ln>
        </p:spPr>
        <p:txBody>
          <a:bodyPr vert="horz" lIns="45720" rIns="45720" anchor="ctr" anchorCtr="1"/>
          <a:lstStyle/>
          <a:p>
            <a:pPr marL="6350" indent="7938" algn="ctr" eaLnBrk="0" hangingPunct="0">
              <a:spcBef>
                <a:spcPct val="50000"/>
              </a:spcBef>
              <a:defRPr/>
            </a:pPr>
            <a:r>
              <a:rPr lang="en-US" sz="1200" b="1" dirty="0">
                <a:solidFill>
                  <a:schemeClr val="bg1"/>
                </a:solidFill>
                <a:latin typeface="Arial" charset="0"/>
                <a:cs typeface="Arial" charset="0"/>
              </a:rPr>
              <a:t>Type of Organization</a:t>
            </a:r>
            <a:endParaRPr lang="en-US" sz="1200" b="1" dirty="0">
              <a:solidFill>
                <a:schemeClr val="bg1"/>
              </a:solidFill>
            </a:endParaRPr>
          </a:p>
        </p:txBody>
      </p:sp>
      <p:sp>
        <p:nvSpPr>
          <p:cNvPr id="9" name="Rectangle 8"/>
          <p:cNvSpPr>
            <a:spLocks noChangeArrowheads="1"/>
          </p:cNvSpPr>
          <p:nvPr/>
        </p:nvSpPr>
        <p:spPr bwMode="auto">
          <a:xfrm>
            <a:off x="6197241" y="1989532"/>
            <a:ext cx="1188720" cy="848024"/>
          </a:xfrm>
          <a:prstGeom prst="rect">
            <a:avLst/>
          </a:prstGeom>
          <a:solidFill>
            <a:schemeClr val="accent5">
              <a:lumMod val="75000"/>
            </a:schemeClr>
          </a:solidFill>
          <a:ln>
            <a:noFill/>
          </a:ln>
        </p:spPr>
        <p:txBody>
          <a:bodyPr vert="horz" lIns="45720" rIns="45720" anchor="ctr" anchorCtr="1"/>
          <a:lstStyle/>
          <a:p>
            <a:pPr marL="6350" indent="7938" algn="ctr" eaLnBrk="0" hangingPunct="0">
              <a:spcBef>
                <a:spcPct val="50000"/>
              </a:spcBef>
              <a:defRPr/>
            </a:pPr>
            <a:r>
              <a:rPr lang="en-US" sz="1200" b="1" dirty="0">
                <a:solidFill>
                  <a:schemeClr val="bg1"/>
                </a:solidFill>
                <a:latin typeface="Arial" charset="0"/>
                <a:cs typeface="Arial" charset="0"/>
              </a:rPr>
              <a:t>New Data Elements</a:t>
            </a:r>
            <a:endParaRPr lang="en-US" sz="1200" b="1" dirty="0">
              <a:solidFill>
                <a:schemeClr val="bg1"/>
              </a:solidFill>
            </a:endParaRPr>
          </a:p>
        </p:txBody>
      </p:sp>
      <p:sp>
        <p:nvSpPr>
          <p:cNvPr id="10" name="Rectangle 9"/>
          <p:cNvSpPr>
            <a:spLocks noChangeArrowheads="1"/>
          </p:cNvSpPr>
          <p:nvPr/>
        </p:nvSpPr>
        <p:spPr bwMode="auto">
          <a:xfrm>
            <a:off x="6197241" y="3061799"/>
            <a:ext cx="1188720" cy="848024"/>
          </a:xfrm>
          <a:prstGeom prst="rect">
            <a:avLst/>
          </a:prstGeom>
          <a:solidFill>
            <a:schemeClr val="accent5">
              <a:lumMod val="75000"/>
            </a:schemeClr>
          </a:solidFill>
          <a:ln>
            <a:noFill/>
          </a:ln>
        </p:spPr>
        <p:txBody>
          <a:bodyPr vert="horz" lIns="45720" rIns="45720" anchor="ctr" anchorCtr="1"/>
          <a:lstStyle/>
          <a:p>
            <a:pPr marL="6350" indent="7938" algn="ctr" eaLnBrk="0" hangingPunct="0">
              <a:spcBef>
                <a:spcPct val="50000"/>
              </a:spcBef>
              <a:defRPr/>
            </a:pPr>
            <a:r>
              <a:rPr lang="en-US" sz="1200" b="1" dirty="0">
                <a:solidFill>
                  <a:schemeClr val="bg1"/>
                </a:solidFill>
                <a:latin typeface="Arial" charset="0"/>
                <a:cs typeface="Arial" charset="0"/>
              </a:rPr>
              <a:t>Large &amp; Diverse COI</a:t>
            </a:r>
            <a:endParaRPr lang="en-US" sz="1200" b="1" dirty="0">
              <a:solidFill>
                <a:schemeClr val="bg1"/>
              </a:solidFill>
            </a:endParaRPr>
          </a:p>
        </p:txBody>
      </p:sp>
      <p:sp>
        <p:nvSpPr>
          <p:cNvPr id="11" name="Text Placeholder 19"/>
          <p:cNvSpPr txBox="1">
            <a:spLocks/>
          </p:cNvSpPr>
          <p:nvPr/>
        </p:nvSpPr>
        <p:spPr>
          <a:xfrm>
            <a:off x="7495304" y="1989532"/>
            <a:ext cx="2715497" cy="848024"/>
          </a:xfrm>
          <a:prstGeom prst="rect">
            <a:avLst/>
          </a:prstGeom>
        </p:spPr>
        <p:txBody>
          <a:bodyPr vert="horz" lIns="45720" tIns="45720" rIns="45720" bIns="45720" rtlCol="0" anchor="ctr">
            <a:noAutofit/>
          </a:bodyPr>
          <a:lstStyle>
            <a:defPPr>
              <a:defRPr lang="en-US"/>
            </a:defPPr>
            <a:lvl1pPr marR="0" lvl="0" fontAlgn="auto">
              <a:lnSpc>
                <a:spcPct val="100000"/>
              </a:lnSpc>
              <a:spcBef>
                <a:spcPct val="0"/>
              </a:spcBef>
              <a:spcAft>
                <a:spcPts val="600"/>
              </a:spcAft>
              <a:buClrTx/>
              <a:buSzTx/>
              <a:tabLst/>
              <a:defRPr kumimoji="0" sz="1100" i="0" u="none" strike="noStrike" cap="none" spc="0" normalizeH="0" baseline="0">
                <a:ln>
                  <a:noFill/>
                </a:ln>
                <a:solidFill>
                  <a:sysClr val="windowText" lastClr="000000"/>
                </a:solidFill>
                <a:effectLst/>
                <a:uLnTx/>
                <a:uFillTx/>
                <a:latin typeface="Arial" charset="0"/>
                <a:cs typeface="Arial" charset="0"/>
              </a:defRPr>
            </a:lvl1pPr>
          </a:lstStyle>
          <a:p>
            <a:r>
              <a:rPr lang="en-US" sz="1200" dirty="0"/>
              <a:t>At least one third* of the data elements required for the planned information exchange(s) do not already exist in NIEM.</a:t>
            </a:r>
          </a:p>
        </p:txBody>
      </p:sp>
      <p:sp>
        <p:nvSpPr>
          <p:cNvPr id="12" name="Text Placeholder 19"/>
          <p:cNvSpPr txBox="1">
            <a:spLocks/>
          </p:cNvSpPr>
          <p:nvPr/>
        </p:nvSpPr>
        <p:spPr>
          <a:xfrm>
            <a:off x="7503530" y="3074135"/>
            <a:ext cx="2707270" cy="835689"/>
          </a:xfrm>
          <a:prstGeom prst="rect">
            <a:avLst/>
          </a:prstGeom>
        </p:spPr>
        <p:txBody>
          <a:bodyPr vert="horz" lIns="45720" tIns="45720" rIns="45720" bIns="45720" rtlCol="0" anchor="ctr">
            <a:noAutofit/>
          </a:bodyPr>
          <a:lstStyle>
            <a:defPPr>
              <a:defRPr lang="en-US"/>
            </a:defPPr>
            <a:lvl1pPr marR="0" lvl="0" fontAlgn="auto">
              <a:lnSpc>
                <a:spcPct val="100000"/>
              </a:lnSpc>
              <a:spcBef>
                <a:spcPct val="0"/>
              </a:spcBef>
              <a:spcAft>
                <a:spcPts val="600"/>
              </a:spcAft>
              <a:buClrTx/>
              <a:buSzTx/>
              <a:tabLst/>
              <a:defRPr kumimoji="0" sz="1100" i="0" u="none" strike="noStrike" cap="none" spc="0" normalizeH="0" baseline="0">
                <a:ln>
                  <a:noFill/>
                </a:ln>
                <a:solidFill>
                  <a:sysClr val="windowText" lastClr="000000"/>
                </a:solidFill>
                <a:effectLst/>
                <a:uLnTx/>
                <a:uFillTx/>
                <a:latin typeface="Arial" charset="0"/>
                <a:cs typeface="Arial" charset="0"/>
              </a:defRPr>
            </a:lvl1pPr>
          </a:lstStyle>
          <a:p>
            <a:r>
              <a:rPr lang="en-US" sz="1200" dirty="0"/>
              <a:t>The community of interest for the mission space is comprised of  diverse and numerous stakeholder groups.</a:t>
            </a:r>
          </a:p>
        </p:txBody>
      </p:sp>
      <p:sp>
        <p:nvSpPr>
          <p:cNvPr id="13" name="Rectangle 7"/>
          <p:cNvSpPr>
            <a:spLocks noChangeArrowheads="1"/>
          </p:cNvSpPr>
          <p:nvPr/>
        </p:nvSpPr>
        <p:spPr bwMode="auto">
          <a:xfrm>
            <a:off x="1904667" y="1285570"/>
            <a:ext cx="3742708" cy="50292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182880" rIns="182880" anchor="ctr" anchorCtr="1"/>
          <a:lstStyle/>
          <a:p>
            <a:pPr marL="6350" indent="7938" algn="ctr" eaLnBrk="0" hangingPunct="0">
              <a:spcBef>
                <a:spcPct val="50000"/>
              </a:spcBef>
              <a:defRPr/>
            </a:pPr>
            <a:r>
              <a:rPr lang="en-US" sz="1300" b="1" dirty="0">
                <a:solidFill>
                  <a:schemeClr val="bg1"/>
                </a:solidFill>
              </a:rPr>
              <a:t>What does it mean to establish a new NIEM domain?</a:t>
            </a:r>
          </a:p>
        </p:txBody>
      </p:sp>
      <p:sp>
        <p:nvSpPr>
          <p:cNvPr id="17" name="Text Placeholder 19"/>
          <p:cNvSpPr txBox="1">
            <a:spLocks/>
          </p:cNvSpPr>
          <p:nvPr/>
        </p:nvSpPr>
        <p:spPr>
          <a:xfrm>
            <a:off x="1916542" y="1952755"/>
            <a:ext cx="3730832" cy="2301254"/>
          </a:xfrm>
          <a:prstGeom prst="rect">
            <a:avLst/>
          </a:prstGeom>
        </p:spPr>
        <p:txBody>
          <a:bodyPr vert="horz" lIns="45720" tIns="45720" rIns="45720" bIns="45720" rtlCol="0" anchor="t">
            <a:noAutofit/>
          </a:bodyPr>
          <a:lstStyle>
            <a:defPPr>
              <a:defRPr lang="en-US"/>
            </a:defPPr>
            <a:lvl1pPr marR="0" lvl="0" fontAlgn="auto">
              <a:lnSpc>
                <a:spcPct val="100000"/>
              </a:lnSpc>
              <a:spcBef>
                <a:spcPct val="0"/>
              </a:spcBef>
              <a:spcAft>
                <a:spcPts val="600"/>
              </a:spcAft>
              <a:buClrTx/>
              <a:buSzTx/>
              <a:tabLst/>
              <a:defRPr kumimoji="0" sz="1100" i="0" u="none" strike="noStrike" cap="none" spc="0" normalizeH="0" baseline="0">
                <a:ln>
                  <a:noFill/>
                </a:ln>
                <a:solidFill>
                  <a:sysClr val="windowText" lastClr="000000"/>
                </a:solidFill>
                <a:effectLst/>
                <a:uLnTx/>
                <a:uFillTx/>
                <a:latin typeface="Arial" charset="0"/>
                <a:cs typeface="Arial" charset="0"/>
              </a:defRPr>
            </a:lvl1pPr>
          </a:lstStyle>
          <a:p>
            <a:pPr marL="171450" indent="-171450">
              <a:buFont typeface="Arial" pitchFamily="34" charset="0"/>
              <a:buChar char="•"/>
            </a:pPr>
            <a:r>
              <a:rPr lang="en-US" sz="1200" dirty="0">
                <a:solidFill>
                  <a:srgbClr val="000000"/>
                </a:solidFill>
                <a:latin typeface="Arial" pitchFamily="34" charset="0"/>
                <a:cs typeface="Arial" pitchFamily="34" charset="0"/>
              </a:rPr>
              <a:t>Creating a </a:t>
            </a:r>
            <a:r>
              <a:rPr lang="en-US" sz="1200" b="1" dirty="0">
                <a:solidFill>
                  <a:srgbClr val="000000"/>
                </a:solidFill>
                <a:latin typeface="Arial" pitchFamily="34" charset="0"/>
                <a:cs typeface="Arial" pitchFamily="34" charset="0"/>
              </a:rPr>
              <a:t>data model </a:t>
            </a:r>
            <a:r>
              <a:rPr lang="en-US" sz="1200" dirty="0">
                <a:solidFill>
                  <a:srgbClr val="000000"/>
                </a:solidFill>
                <a:latin typeface="Arial" pitchFamily="34" charset="0"/>
                <a:cs typeface="Arial" pitchFamily="34" charset="0"/>
              </a:rPr>
              <a:t>focused around a mission space that is not already addressed by NIEM.</a:t>
            </a:r>
          </a:p>
          <a:p>
            <a:pPr marL="182880"/>
            <a:r>
              <a:rPr lang="en-US" sz="1200" i="1" dirty="0">
                <a:solidFill>
                  <a:srgbClr val="000000"/>
                </a:solidFill>
                <a:latin typeface="Arial" pitchFamily="34" charset="0"/>
                <a:cs typeface="Arial" pitchFamily="34" charset="0"/>
              </a:rPr>
              <a:t>The new domain’s data model will contain data elements that do not already exist in NIEM core or in other domains data models.</a:t>
            </a:r>
          </a:p>
          <a:p>
            <a:pPr marL="171450" indent="-171450">
              <a:spcBef>
                <a:spcPts val="0"/>
              </a:spcBef>
              <a:spcAft>
                <a:spcPts val="400"/>
              </a:spcAft>
              <a:buFont typeface="Arial" pitchFamily="34" charset="0"/>
              <a:buChar char="•"/>
            </a:pPr>
            <a:r>
              <a:rPr lang="en-US" sz="1200" dirty="0">
                <a:solidFill>
                  <a:srgbClr val="000000"/>
                </a:solidFill>
                <a:latin typeface="Arial" pitchFamily="34" charset="0"/>
                <a:cs typeface="Arial" pitchFamily="34" charset="0"/>
              </a:rPr>
              <a:t>Forming a </a:t>
            </a:r>
            <a:r>
              <a:rPr lang="en-US" sz="1200" b="1" dirty="0">
                <a:solidFill>
                  <a:srgbClr val="000000"/>
                </a:solidFill>
                <a:latin typeface="Arial" pitchFamily="34" charset="0"/>
                <a:cs typeface="Arial" pitchFamily="34" charset="0"/>
              </a:rPr>
              <a:t>community of interest (COI) </a:t>
            </a:r>
            <a:r>
              <a:rPr lang="en-US" sz="1200" dirty="0">
                <a:solidFill>
                  <a:srgbClr val="000000"/>
                </a:solidFill>
                <a:latin typeface="Arial" pitchFamily="34" charset="0"/>
                <a:cs typeface="Arial" pitchFamily="34" charset="0"/>
              </a:rPr>
              <a:t>comprised of stakeholders that are aligned to the domain’s mission space by virtue of affiliation, interest, or responsibilities.</a:t>
            </a:r>
          </a:p>
        </p:txBody>
      </p:sp>
      <p:grpSp>
        <p:nvGrpSpPr>
          <p:cNvPr id="18" name="Group 11"/>
          <p:cNvGrpSpPr>
            <a:grpSpLocks noChangeAspect="1"/>
          </p:cNvGrpSpPr>
          <p:nvPr/>
        </p:nvGrpSpPr>
        <p:grpSpPr bwMode="auto">
          <a:xfrm>
            <a:off x="2781145" y="4177198"/>
            <a:ext cx="1805217" cy="1802083"/>
            <a:chOff x="1462" y="1669"/>
            <a:chExt cx="990" cy="1111"/>
          </a:xfrm>
        </p:grpSpPr>
        <p:sp>
          <p:nvSpPr>
            <p:cNvPr id="19" name="Freeform 12"/>
            <p:cNvSpPr>
              <a:spLocks/>
            </p:cNvSpPr>
            <p:nvPr/>
          </p:nvSpPr>
          <p:spPr bwMode="gray">
            <a:xfrm rot="-5400000">
              <a:off x="1253" y="1878"/>
              <a:ext cx="1035" cy="617"/>
            </a:xfrm>
            <a:custGeom>
              <a:avLst/>
              <a:gdLst>
                <a:gd name="T0" fmla="*/ 0 w 2175"/>
                <a:gd name="T1" fmla="*/ 0 h 1259"/>
                <a:gd name="T2" fmla="*/ 0 w 2175"/>
                <a:gd name="T3" fmla="*/ 0 h 1259"/>
                <a:gd name="T4" fmla="*/ 0 w 2175"/>
                <a:gd name="T5" fmla="*/ 0 h 1259"/>
                <a:gd name="T6" fmla="*/ 0 w 2175"/>
                <a:gd name="T7" fmla="*/ 0 h 1259"/>
                <a:gd name="T8" fmla="*/ 0 w 2175"/>
                <a:gd name="T9" fmla="*/ 0 h 1259"/>
                <a:gd name="T10" fmla="*/ 0 w 2175"/>
                <a:gd name="T11" fmla="*/ 0 h 1259"/>
                <a:gd name="T12" fmla="*/ 0 w 2175"/>
                <a:gd name="T13" fmla="*/ 0 h 1259"/>
                <a:gd name="T14" fmla="*/ 0 w 2175"/>
                <a:gd name="T15" fmla="*/ 0 h 1259"/>
                <a:gd name="T16" fmla="*/ 0 w 2175"/>
                <a:gd name="T17" fmla="*/ 0 h 1259"/>
                <a:gd name="T18" fmla="*/ 0 w 2175"/>
                <a:gd name="T19" fmla="*/ 0 h 1259"/>
                <a:gd name="T20" fmla="*/ 0 w 2175"/>
                <a:gd name="T21" fmla="*/ 0 h 1259"/>
                <a:gd name="T22" fmla="*/ 0 w 2175"/>
                <a:gd name="T23" fmla="*/ 0 h 1259"/>
                <a:gd name="T24" fmla="*/ 0 w 2175"/>
                <a:gd name="T25" fmla="*/ 0 h 1259"/>
                <a:gd name="T26" fmla="*/ 0 w 2175"/>
                <a:gd name="T27" fmla="*/ 0 h 1259"/>
                <a:gd name="T28" fmla="*/ 0 w 2175"/>
                <a:gd name="T29" fmla="*/ 0 h 1259"/>
                <a:gd name="T30" fmla="*/ 0 w 2175"/>
                <a:gd name="T31" fmla="*/ 0 h 1259"/>
                <a:gd name="T32" fmla="*/ 0 w 2175"/>
                <a:gd name="T33" fmla="*/ 0 h 1259"/>
                <a:gd name="T34" fmla="*/ 0 w 2175"/>
                <a:gd name="T35" fmla="*/ 0 h 1259"/>
                <a:gd name="T36" fmla="*/ 0 w 2175"/>
                <a:gd name="T37" fmla="*/ 0 h 1259"/>
                <a:gd name="T38" fmla="*/ 0 w 2175"/>
                <a:gd name="T39" fmla="*/ 0 h 1259"/>
                <a:gd name="T40" fmla="*/ 0 w 2175"/>
                <a:gd name="T41" fmla="*/ 0 h 1259"/>
                <a:gd name="T42" fmla="*/ 0 w 2175"/>
                <a:gd name="T43" fmla="*/ 0 h 1259"/>
                <a:gd name="T44" fmla="*/ 0 w 2175"/>
                <a:gd name="T45" fmla="*/ 0 h 1259"/>
                <a:gd name="T46" fmla="*/ 0 w 2175"/>
                <a:gd name="T47" fmla="*/ 0 h 1259"/>
                <a:gd name="T48" fmla="*/ 0 w 2175"/>
                <a:gd name="T49" fmla="*/ 0 h 1259"/>
                <a:gd name="T50" fmla="*/ 0 w 2175"/>
                <a:gd name="T51" fmla="*/ 0 h 1259"/>
                <a:gd name="T52" fmla="*/ 0 w 2175"/>
                <a:gd name="T53" fmla="*/ 0 h 1259"/>
                <a:gd name="T54" fmla="*/ 0 w 2175"/>
                <a:gd name="T55" fmla="*/ 0 h 1259"/>
                <a:gd name="T56" fmla="*/ 0 w 2175"/>
                <a:gd name="T57" fmla="*/ 0 h 1259"/>
                <a:gd name="T58" fmla="*/ 0 w 2175"/>
                <a:gd name="T59" fmla="*/ 0 h 1259"/>
                <a:gd name="T60" fmla="*/ 0 w 2175"/>
                <a:gd name="T61" fmla="*/ 0 h 1259"/>
                <a:gd name="T62" fmla="*/ 0 w 2175"/>
                <a:gd name="T63" fmla="*/ 0 h 1259"/>
                <a:gd name="T64" fmla="*/ 0 w 2175"/>
                <a:gd name="T65" fmla="*/ 0 h 1259"/>
                <a:gd name="T66" fmla="*/ 0 w 2175"/>
                <a:gd name="T67" fmla="*/ 0 h 1259"/>
                <a:gd name="T68" fmla="*/ 0 w 2175"/>
                <a:gd name="T69" fmla="*/ 0 h 1259"/>
                <a:gd name="T70" fmla="*/ 0 w 2175"/>
                <a:gd name="T71" fmla="*/ 0 h 1259"/>
                <a:gd name="T72" fmla="*/ 0 w 2175"/>
                <a:gd name="T73" fmla="*/ 0 h 1259"/>
                <a:gd name="T74" fmla="*/ 0 w 2175"/>
                <a:gd name="T75" fmla="*/ 0 h 1259"/>
                <a:gd name="T76" fmla="*/ 0 w 2175"/>
                <a:gd name="T77" fmla="*/ 0 h 1259"/>
                <a:gd name="T78" fmla="*/ 0 w 2175"/>
                <a:gd name="T79" fmla="*/ 0 h 1259"/>
                <a:gd name="T80" fmla="*/ 0 w 2175"/>
                <a:gd name="T81" fmla="*/ 0 h 1259"/>
                <a:gd name="T82" fmla="*/ 0 w 2175"/>
                <a:gd name="T83" fmla="*/ 0 h 1259"/>
                <a:gd name="T84" fmla="*/ 0 w 2175"/>
                <a:gd name="T85" fmla="*/ 0 h 1259"/>
                <a:gd name="T86" fmla="*/ 0 w 2175"/>
                <a:gd name="T87" fmla="*/ 0 h 1259"/>
                <a:gd name="T88" fmla="*/ 0 w 2175"/>
                <a:gd name="T89" fmla="*/ 0 h 1259"/>
                <a:gd name="T90" fmla="*/ 0 w 2175"/>
                <a:gd name="T91" fmla="*/ 0 h 1259"/>
                <a:gd name="T92" fmla="*/ 0 w 2175"/>
                <a:gd name="T93" fmla="*/ 0 h 1259"/>
                <a:gd name="T94" fmla="*/ 0 w 2175"/>
                <a:gd name="T95" fmla="*/ 0 h 1259"/>
                <a:gd name="T96" fmla="*/ 0 w 2175"/>
                <a:gd name="T97" fmla="*/ 0 h 1259"/>
                <a:gd name="T98" fmla="*/ 0 w 2175"/>
                <a:gd name="T99" fmla="*/ 0 h 1259"/>
                <a:gd name="T100" fmla="*/ 0 w 2175"/>
                <a:gd name="T101" fmla="*/ 0 h 1259"/>
                <a:gd name="T102" fmla="*/ 0 w 2175"/>
                <a:gd name="T103" fmla="*/ 0 h 1259"/>
                <a:gd name="T104" fmla="*/ 0 w 2175"/>
                <a:gd name="T105" fmla="*/ 0 h 1259"/>
                <a:gd name="T106" fmla="*/ 0 w 2175"/>
                <a:gd name="T107" fmla="*/ 0 h 1259"/>
                <a:gd name="T108" fmla="*/ 0 w 2175"/>
                <a:gd name="T109" fmla="*/ 0 h 1259"/>
                <a:gd name="T110" fmla="*/ 0 w 2175"/>
                <a:gd name="T111" fmla="*/ 0 h 1259"/>
                <a:gd name="T112" fmla="*/ 0 w 2175"/>
                <a:gd name="T113" fmla="*/ 0 h 1259"/>
                <a:gd name="T114" fmla="*/ 0 w 2175"/>
                <a:gd name="T115" fmla="*/ 0 h 1259"/>
                <a:gd name="T116" fmla="*/ 0 w 2175"/>
                <a:gd name="T117" fmla="*/ 0 h 1259"/>
                <a:gd name="T118" fmla="*/ 0 w 2175"/>
                <a:gd name="T119" fmla="*/ 0 h 12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75"/>
                <a:gd name="T181" fmla="*/ 0 h 1259"/>
                <a:gd name="T182" fmla="*/ 2175 w 2175"/>
                <a:gd name="T183" fmla="*/ 1259 h 125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75" h="1259">
                  <a:moveTo>
                    <a:pt x="2034" y="1013"/>
                  </a:moveTo>
                  <a:lnTo>
                    <a:pt x="2034" y="1013"/>
                  </a:lnTo>
                  <a:lnTo>
                    <a:pt x="2035" y="1013"/>
                  </a:lnTo>
                  <a:lnTo>
                    <a:pt x="2037" y="1013"/>
                  </a:lnTo>
                  <a:lnTo>
                    <a:pt x="2039" y="1013"/>
                  </a:lnTo>
                  <a:lnTo>
                    <a:pt x="2041" y="1013"/>
                  </a:lnTo>
                  <a:lnTo>
                    <a:pt x="2044" y="1013"/>
                  </a:lnTo>
                  <a:lnTo>
                    <a:pt x="2048" y="1013"/>
                  </a:lnTo>
                  <a:lnTo>
                    <a:pt x="2052" y="1013"/>
                  </a:lnTo>
                  <a:lnTo>
                    <a:pt x="2056" y="1013"/>
                  </a:lnTo>
                  <a:lnTo>
                    <a:pt x="2061" y="1013"/>
                  </a:lnTo>
                  <a:lnTo>
                    <a:pt x="2067" y="1013"/>
                  </a:lnTo>
                  <a:lnTo>
                    <a:pt x="2073" y="1013"/>
                  </a:lnTo>
                  <a:lnTo>
                    <a:pt x="2080" y="1013"/>
                  </a:lnTo>
                  <a:lnTo>
                    <a:pt x="2088" y="1013"/>
                  </a:lnTo>
                  <a:lnTo>
                    <a:pt x="2096" y="1013"/>
                  </a:lnTo>
                  <a:lnTo>
                    <a:pt x="2104" y="1013"/>
                  </a:lnTo>
                  <a:lnTo>
                    <a:pt x="2113" y="1013"/>
                  </a:lnTo>
                  <a:lnTo>
                    <a:pt x="2120" y="1013"/>
                  </a:lnTo>
                  <a:lnTo>
                    <a:pt x="2128" y="1013"/>
                  </a:lnTo>
                  <a:lnTo>
                    <a:pt x="2135" y="1013"/>
                  </a:lnTo>
                  <a:lnTo>
                    <a:pt x="2141" y="1013"/>
                  </a:lnTo>
                  <a:lnTo>
                    <a:pt x="2147" y="1013"/>
                  </a:lnTo>
                  <a:lnTo>
                    <a:pt x="2152" y="1013"/>
                  </a:lnTo>
                  <a:lnTo>
                    <a:pt x="2157" y="1013"/>
                  </a:lnTo>
                  <a:lnTo>
                    <a:pt x="2161" y="1013"/>
                  </a:lnTo>
                  <a:lnTo>
                    <a:pt x="2164" y="1013"/>
                  </a:lnTo>
                  <a:lnTo>
                    <a:pt x="2167" y="1013"/>
                  </a:lnTo>
                  <a:lnTo>
                    <a:pt x="2170" y="1013"/>
                  </a:lnTo>
                  <a:lnTo>
                    <a:pt x="2172" y="1013"/>
                  </a:lnTo>
                  <a:lnTo>
                    <a:pt x="2173" y="1013"/>
                  </a:lnTo>
                  <a:lnTo>
                    <a:pt x="2174" y="1013"/>
                  </a:lnTo>
                  <a:lnTo>
                    <a:pt x="2173" y="1013"/>
                  </a:lnTo>
                  <a:lnTo>
                    <a:pt x="2171" y="1014"/>
                  </a:lnTo>
                  <a:lnTo>
                    <a:pt x="2166" y="1017"/>
                  </a:lnTo>
                  <a:lnTo>
                    <a:pt x="2161" y="1020"/>
                  </a:lnTo>
                  <a:lnTo>
                    <a:pt x="2153" y="1025"/>
                  </a:lnTo>
                  <a:lnTo>
                    <a:pt x="2144" y="1030"/>
                  </a:lnTo>
                  <a:lnTo>
                    <a:pt x="2133" y="1036"/>
                  </a:lnTo>
                  <a:lnTo>
                    <a:pt x="2120" y="1043"/>
                  </a:lnTo>
                  <a:lnTo>
                    <a:pt x="2106" y="1051"/>
                  </a:lnTo>
                  <a:lnTo>
                    <a:pt x="2090" y="1060"/>
                  </a:lnTo>
                  <a:lnTo>
                    <a:pt x="2072" y="1070"/>
                  </a:lnTo>
                  <a:lnTo>
                    <a:pt x="2053" y="1081"/>
                  </a:lnTo>
                  <a:lnTo>
                    <a:pt x="2032" y="1093"/>
                  </a:lnTo>
                  <a:lnTo>
                    <a:pt x="2010" y="1106"/>
                  </a:lnTo>
                  <a:lnTo>
                    <a:pt x="1985" y="1120"/>
                  </a:lnTo>
                  <a:lnTo>
                    <a:pt x="1959" y="1135"/>
                  </a:lnTo>
                  <a:lnTo>
                    <a:pt x="1933" y="1150"/>
                  </a:lnTo>
                  <a:lnTo>
                    <a:pt x="1909" y="1164"/>
                  </a:lnTo>
                  <a:lnTo>
                    <a:pt x="1886" y="1177"/>
                  </a:lnTo>
                  <a:lnTo>
                    <a:pt x="1865" y="1189"/>
                  </a:lnTo>
                  <a:lnTo>
                    <a:pt x="1846" y="1200"/>
                  </a:lnTo>
                  <a:lnTo>
                    <a:pt x="1828" y="1210"/>
                  </a:lnTo>
                  <a:lnTo>
                    <a:pt x="1812" y="1219"/>
                  </a:lnTo>
                  <a:lnTo>
                    <a:pt x="1798" y="1227"/>
                  </a:lnTo>
                  <a:lnTo>
                    <a:pt x="1786" y="1234"/>
                  </a:lnTo>
                  <a:lnTo>
                    <a:pt x="1775" y="1240"/>
                  </a:lnTo>
                  <a:lnTo>
                    <a:pt x="1765" y="1246"/>
                  </a:lnTo>
                  <a:lnTo>
                    <a:pt x="1758" y="1250"/>
                  </a:lnTo>
                  <a:lnTo>
                    <a:pt x="1752" y="1253"/>
                  </a:lnTo>
                  <a:lnTo>
                    <a:pt x="1748" y="1256"/>
                  </a:lnTo>
                  <a:lnTo>
                    <a:pt x="1745" y="1257"/>
                  </a:lnTo>
                  <a:lnTo>
                    <a:pt x="1744" y="1258"/>
                  </a:lnTo>
                  <a:lnTo>
                    <a:pt x="1744" y="1257"/>
                  </a:lnTo>
                  <a:lnTo>
                    <a:pt x="1741" y="1256"/>
                  </a:lnTo>
                  <a:lnTo>
                    <a:pt x="1737" y="1253"/>
                  </a:lnTo>
                  <a:lnTo>
                    <a:pt x="1731" y="1250"/>
                  </a:lnTo>
                  <a:lnTo>
                    <a:pt x="1723" y="1246"/>
                  </a:lnTo>
                  <a:lnTo>
                    <a:pt x="1714" y="1240"/>
                  </a:lnTo>
                  <a:lnTo>
                    <a:pt x="1703" y="1234"/>
                  </a:lnTo>
                  <a:lnTo>
                    <a:pt x="1690" y="1227"/>
                  </a:lnTo>
                  <a:lnTo>
                    <a:pt x="1676" y="1219"/>
                  </a:lnTo>
                  <a:lnTo>
                    <a:pt x="1660" y="1210"/>
                  </a:lnTo>
                  <a:lnTo>
                    <a:pt x="1642" y="1200"/>
                  </a:lnTo>
                  <a:lnTo>
                    <a:pt x="1623" y="1189"/>
                  </a:lnTo>
                  <a:lnTo>
                    <a:pt x="1602" y="1177"/>
                  </a:lnTo>
                  <a:lnTo>
                    <a:pt x="1579" y="1164"/>
                  </a:lnTo>
                  <a:lnTo>
                    <a:pt x="1555" y="1150"/>
                  </a:lnTo>
                  <a:lnTo>
                    <a:pt x="1529" y="1135"/>
                  </a:lnTo>
                  <a:lnTo>
                    <a:pt x="1503" y="1120"/>
                  </a:lnTo>
                  <a:lnTo>
                    <a:pt x="1478" y="1106"/>
                  </a:lnTo>
                  <a:lnTo>
                    <a:pt x="1455" y="1093"/>
                  </a:lnTo>
                  <a:lnTo>
                    <a:pt x="1434" y="1081"/>
                  </a:lnTo>
                  <a:lnTo>
                    <a:pt x="1415" y="1070"/>
                  </a:lnTo>
                  <a:lnTo>
                    <a:pt x="1397" y="1060"/>
                  </a:lnTo>
                  <a:lnTo>
                    <a:pt x="1381" y="1051"/>
                  </a:lnTo>
                  <a:lnTo>
                    <a:pt x="1367" y="1043"/>
                  </a:lnTo>
                  <a:lnTo>
                    <a:pt x="1354" y="1036"/>
                  </a:lnTo>
                  <a:lnTo>
                    <a:pt x="1343" y="1030"/>
                  </a:lnTo>
                  <a:lnTo>
                    <a:pt x="1334" y="1025"/>
                  </a:lnTo>
                  <a:lnTo>
                    <a:pt x="1326" y="1020"/>
                  </a:lnTo>
                  <a:lnTo>
                    <a:pt x="1320" y="1017"/>
                  </a:lnTo>
                  <a:lnTo>
                    <a:pt x="1316" y="1014"/>
                  </a:lnTo>
                  <a:lnTo>
                    <a:pt x="1314" y="1013"/>
                  </a:lnTo>
                  <a:lnTo>
                    <a:pt x="1313" y="1013"/>
                  </a:lnTo>
                  <a:lnTo>
                    <a:pt x="1314" y="1013"/>
                  </a:lnTo>
                  <a:lnTo>
                    <a:pt x="1315" y="1013"/>
                  </a:lnTo>
                  <a:lnTo>
                    <a:pt x="1317" y="1013"/>
                  </a:lnTo>
                  <a:lnTo>
                    <a:pt x="1320" y="1013"/>
                  </a:lnTo>
                  <a:lnTo>
                    <a:pt x="1323" y="1013"/>
                  </a:lnTo>
                  <a:lnTo>
                    <a:pt x="1327" y="1013"/>
                  </a:lnTo>
                  <a:lnTo>
                    <a:pt x="1331" y="1013"/>
                  </a:lnTo>
                  <a:lnTo>
                    <a:pt x="1336" y="1013"/>
                  </a:lnTo>
                  <a:lnTo>
                    <a:pt x="1341" y="1013"/>
                  </a:lnTo>
                  <a:lnTo>
                    <a:pt x="1347" y="1013"/>
                  </a:lnTo>
                  <a:lnTo>
                    <a:pt x="1354" y="1013"/>
                  </a:lnTo>
                  <a:lnTo>
                    <a:pt x="1361" y="1013"/>
                  </a:lnTo>
                  <a:lnTo>
                    <a:pt x="1369" y="1013"/>
                  </a:lnTo>
                  <a:lnTo>
                    <a:pt x="1377" y="1013"/>
                  </a:lnTo>
                  <a:lnTo>
                    <a:pt x="1386" y="1013"/>
                  </a:lnTo>
                  <a:lnTo>
                    <a:pt x="1395" y="1013"/>
                  </a:lnTo>
                  <a:lnTo>
                    <a:pt x="1403" y="1013"/>
                  </a:lnTo>
                  <a:lnTo>
                    <a:pt x="1411" y="1013"/>
                  </a:lnTo>
                  <a:lnTo>
                    <a:pt x="1418" y="1013"/>
                  </a:lnTo>
                  <a:lnTo>
                    <a:pt x="1424" y="1013"/>
                  </a:lnTo>
                  <a:lnTo>
                    <a:pt x="1430" y="1013"/>
                  </a:lnTo>
                  <a:lnTo>
                    <a:pt x="1436" y="1013"/>
                  </a:lnTo>
                  <a:lnTo>
                    <a:pt x="1440" y="1013"/>
                  </a:lnTo>
                  <a:lnTo>
                    <a:pt x="1445" y="1013"/>
                  </a:lnTo>
                  <a:lnTo>
                    <a:pt x="1448" y="1013"/>
                  </a:lnTo>
                  <a:lnTo>
                    <a:pt x="1452" y="1013"/>
                  </a:lnTo>
                  <a:lnTo>
                    <a:pt x="1454" y="1013"/>
                  </a:lnTo>
                  <a:lnTo>
                    <a:pt x="1456" y="1013"/>
                  </a:lnTo>
                  <a:lnTo>
                    <a:pt x="1458" y="1013"/>
                  </a:lnTo>
                  <a:lnTo>
                    <a:pt x="1459" y="1013"/>
                  </a:lnTo>
                  <a:lnTo>
                    <a:pt x="1459" y="1012"/>
                  </a:lnTo>
                  <a:lnTo>
                    <a:pt x="1459" y="1011"/>
                  </a:lnTo>
                  <a:lnTo>
                    <a:pt x="1459" y="1010"/>
                  </a:lnTo>
                  <a:lnTo>
                    <a:pt x="1459" y="1009"/>
                  </a:lnTo>
                  <a:lnTo>
                    <a:pt x="1459" y="1007"/>
                  </a:lnTo>
                  <a:lnTo>
                    <a:pt x="1459" y="1006"/>
                  </a:lnTo>
                  <a:lnTo>
                    <a:pt x="1458" y="1003"/>
                  </a:lnTo>
                  <a:lnTo>
                    <a:pt x="1458" y="1001"/>
                  </a:lnTo>
                  <a:lnTo>
                    <a:pt x="1458" y="998"/>
                  </a:lnTo>
                  <a:lnTo>
                    <a:pt x="1458" y="995"/>
                  </a:lnTo>
                  <a:lnTo>
                    <a:pt x="1458" y="992"/>
                  </a:lnTo>
                  <a:lnTo>
                    <a:pt x="1458" y="988"/>
                  </a:lnTo>
                  <a:lnTo>
                    <a:pt x="1458" y="985"/>
                  </a:lnTo>
                  <a:lnTo>
                    <a:pt x="1458" y="980"/>
                  </a:lnTo>
                  <a:lnTo>
                    <a:pt x="1458" y="976"/>
                  </a:lnTo>
                  <a:lnTo>
                    <a:pt x="1457" y="971"/>
                  </a:lnTo>
                  <a:lnTo>
                    <a:pt x="1457" y="966"/>
                  </a:lnTo>
                  <a:lnTo>
                    <a:pt x="1456" y="961"/>
                  </a:lnTo>
                  <a:lnTo>
                    <a:pt x="1456" y="955"/>
                  </a:lnTo>
                  <a:lnTo>
                    <a:pt x="1454" y="948"/>
                  </a:lnTo>
                  <a:lnTo>
                    <a:pt x="1453" y="942"/>
                  </a:lnTo>
                  <a:lnTo>
                    <a:pt x="1452" y="934"/>
                  </a:lnTo>
                  <a:lnTo>
                    <a:pt x="1450" y="927"/>
                  </a:lnTo>
                  <a:lnTo>
                    <a:pt x="1448" y="919"/>
                  </a:lnTo>
                  <a:lnTo>
                    <a:pt x="1446" y="911"/>
                  </a:lnTo>
                  <a:lnTo>
                    <a:pt x="1444" y="902"/>
                  </a:lnTo>
                  <a:lnTo>
                    <a:pt x="1441" y="893"/>
                  </a:lnTo>
                  <a:lnTo>
                    <a:pt x="1438" y="883"/>
                  </a:lnTo>
                  <a:lnTo>
                    <a:pt x="1435" y="873"/>
                  </a:lnTo>
                  <a:lnTo>
                    <a:pt x="1432" y="863"/>
                  </a:lnTo>
                  <a:lnTo>
                    <a:pt x="1429" y="853"/>
                  </a:lnTo>
                  <a:lnTo>
                    <a:pt x="1425" y="842"/>
                  </a:lnTo>
                  <a:lnTo>
                    <a:pt x="1421" y="831"/>
                  </a:lnTo>
                  <a:lnTo>
                    <a:pt x="1416" y="820"/>
                  </a:lnTo>
                  <a:lnTo>
                    <a:pt x="1411" y="809"/>
                  </a:lnTo>
                  <a:lnTo>
                    <a:pt x="1405" y="798"/>
                  </a:lnTo>
                  <a:lnTo>
                    <a:pt x="1398" y="787"/>
                  </a:lnTo>
                  <a:lnTo>
                    <a:pt x="1391" y="777"/>
                  </a:lnTo>
                  <a:lnTo>
                    <a:pt x="1384" y="766"/>
                  </a:lnTo>
                  <a:lnTo>
                    <a:pt x="1376" y="755"/>
                  </a:lnTo>
                  <a:lnTo>
                    <a:pt x="1368" y="744"/>
                  </a:lnTo>
                  <a:lnTo>
                    <a:pt x="1359" y="733"/>
                  </a:lnTo>
                  <a:lnTo>
                    <a:pt x="1349" y="723"/>
                  </a:lnTo>
                  <a:lnTo>
                    <a:pt x="1339" y="712"/>
                  </a:lnTo>
                  <a:lnTo>
                    <a:pt x="1329" y="701"/>
                  </a:lnTo>
                  <a:lnTo>
                    <a:pt x="1317" y="690"/>
                  </a:lnTo>
                  <a:lnTo>
                    <a:pt x="1306" y="680"/>
                  </a:lnTo>
                  <a:lnTo>
                    <a:pt x="1294" y="669"/>
                  </a:lnTo>
                  <a:lnTo>
                    <a:pt x="1282" y="659"/>
                  </a:lnTo>
                  <a:lnTo>
                    <a:pt x="1269" y="650"/>
                  </a:lnTo>
                  <a:lnTo>
                    <a:pt x="1256" y="641"/>
                  </a:lnTo>
                  <a:lnTo>
                    <a:pt x="1243" y="633"/>
                  </a:lnTo>
                  <a:lnTo>
                    <a:pt x="1229" y="625"/>
                  </a:lnTo>
                  <a:lnTo>
                    <a:pt x="1215" y="617"/>
                  </a:lnTo>
                  <a:lnTo>
                    <a:pt x="1201" y="611"/>
                  </a:lnTo>
                  <a:lnTo>
                    <a:pt x="1187" y="604"/>
                  </a:lnTo>
                  <a:lnTo>
                    <a:pt x="1172" y="599"/>
                  </a:lnTo>
                  <a:lnTo>
                    <a:pt x="1157" y="594"/>
                  </a:lnTo>
                  <a:lnTo>
                    <a:pt x="1142" y="589"/>
                  </a:lnTo>
                  <a:lnTo>
                    <a:pt x="1126" y="585"/>
                  </a:lnTo>
                  <a:lnTo>
                    <a:pt x="1110" y="581"/>
                  </a:lnTo>
                  <a:lnTo>
                    <a:pt x="1094" y="578"/>
                  </a:lnTo>
                  <a:lnTo>
                    <a:pt x="1077" y="576"/>
                  </a:lnTo>
                  <a:lnTo>
                    <a:pt x="1060" y="574"/>
                  </a:lnTo>
                  <a:lnTo>
                    <a:pt x="1044" y="572"/>
                  </a:lnTo>
                  <a:lnTo>
                    <a:pt x="1028" y="571"/>
                  </a:lnTo>
                  <a:lnTo>
                    <a:pt x="1012" y="571"/>
                  </a:lnTo>
                  <a:lnTo>
                    <a:pt x="997" y="571"/>
                  </a:lnTo>
                  <a:lnTo>
                    <a:pt x="981" y="571"/>
                  </a:lnTo>
                  <a:lnTo>
                    <a:pt x="966" y="572"/>
                  </a:lnTo>
                  <a:lnTo>
                    <a:pt x="951" y="574"/>
                  </a:lnTo>
                  <a:lnTo>
                    <a:pt x="937" y="576"/>
                  </a:lnTo>
                  <a:lnTo>
                    <a:pt x="923" y="578"/>
                  </a:lnTo>
                  <a:lnTo>
                    <a:pt x="909" y="581"/>
                  </a:lnTo>
                  <a:lnTo>
                    <a:pt x="895" y="584"/>
                  </a:lnTo>
                  <a:lnTo>
                    <a:pt x="881" y="588"/>
                  </a:lnTo>
                  <a:lnTo>
                    <a:pt x="868" y="592"/>
                  </a:lnTo>
                  <a:lnTo>
                    <a:pt x="855" y="597"/>
                  </a:lnTo>
                  <a:lnTo>
                    <a:pt x="842" y="603"/>
                  </a:lnTo>
                  <a:lnTo>
                    <a:pt x="830" y="608"/>
                  </a:lnTo>
                  <a:lnTo>
                    <a:pt x="818" y="614"/>
                  </a:lnTo>
                  <a:lnTo>
                    <a:pt x="806" y="620"/>
                  </a:lnTo>
                  <a:lnTo>
                    <a:pt x="795" y="626"/>
                  </a:lnTo>
                  <a:lnTo>
                    <a:pt x="784" y="632"/>
                  </a:lnTo>
                  <a:lnTo>
                    <a:pt x="773" y="638"/>
                  </a:lnTo>
                  <a:lnTo>
                    <a:pt x="763" y="645"/>
                  </a:lnTo>
                  <a:lnTo>
                    <a:pt x="753" y="651"/>
                  </a:lnTo>
                  <a:lnTo>
                    <a:pt x="743" y="658"/>
                  </a:lnTo>
                  <a:lnTo>
                    <a:pt x="734" y="665"/>
                  </a:lnTo>
                  <a:lnTo>
                    <a:pt x="725" y="672"/>
                  </a:lnTo>
                  <a:lnTo>
                    <a:pt x="716" y="679"/>
                  </a:lnTo>
                  <a:lnTo>
                    <a:pt x="708" y="687"/>
                  </a:lnTo>
                  <a:lnTo>
                    <a:pt x="700" y="694"/>
                  </a:lnTo>
                  <a:lnTo>
                    <a:pt x="693" y="702"/>
                  </a:lnTo>
                  <a:lnTo>
                    <a:pt x="685" y="709"/>
                  </a:lnTo>
                  <a:lnTo>
                    <a:pt x="679" y="717"/>
                  </a:lnTo>
                  <a:lnTo>
                    <a:pt x="672" y="725"/>
                  </a:lnTo>
                  <a:lnTo>
                    <a:pt x="666" y="732"/>
                  </a:lnTo>
                  <a:lnTo>
                    <a:pt x="660" y="740"/>
                  </a:lnTo>
                  <a:lnTo>
                    <a:pt x="654" y="747"/>
                  </a:lnTo>
                  <a:lnTo>
                    <a:pt x="648" y="755"/>
                  </a:lnTo>
                  <a:lnTo>
                    <a:pt x="643" y="762"/>
                  </a:lnTo>
                  <a:lnTo>
                    <a:pt x="638" y="769"/>
                  </a:lnTo>
                  <a:lnTo>
                    <a:pt x="633" y="776"/>
                  </a:lnTo>
                  <a:lnTo>
                    <a:pt x="629" y="783"/>
                  </a:lnTo>
                  <a:lnTo>
                    <a:pt x="625" y="790"/>
                  </a:lnTo>
                  <a:lnTo>
                    <a:pt x="621" y="797"/>
                  </a:lnTo>
                  <a:lnTo>
                    <a:pt x="617" y="804"/>
                  </a:lnTo>
                  <a:lnTo>
                    <a:pt x="614" y="811"/>
                  </a:lnTo>
                  <a:lnTo>
                    <a:pt x="610" y="817"/>
                  </a:lnTo>
                  <a:lnTo>
                    <a:pt x="608" y="824"/>
                  </a:lnTo>
                  <a:lnTo>
                    <a:pt x="605" y="830"/>
                  </a:lnTo>
                  <a:lnTo>
                    <a:pt x="602" y="836"/>
                  </a:lnTo>
                  <a:lnTo>
                    <a:pt x="600" y="842"/>
                  </a:lnTo>
                  <a:lnTo>
                    <a:pt x="598" y="847"/>
                  </a:lnTo>
                  <a:lnTo>
                    <a:pt x="596" y="851"/>
                  </a:lnTo>
                  <a:lnTo>
                    <a:pt x="594" y="856"/>
                  </a:lnTo>
                  <a:lnTo>
                    <a:pt x="592" y="860"/>
                  </a:lnTo>
                  <a:lnTo>
                    <a:pt x="591" y="863"/>
                  </a:lnTo>
                  <a:lnTo>
                    <a:pt x="590" y="866"/>
                  </a:lnTo>
                  <a:lnTo>
                    <a:pt x="589" y="869"/>
                  </a:lnTo>
                  <a:lnTo>
                    <a:pt x="588" y="871"/>
                  </a:lnTo>
                  <a:lnTo>
                    <a:pt x="587" y="873"/>
                  </a:lnTo>
                  <a:lnTo>
                    <a:pt x="586" y="874"/>
                  </a:lnTo>
                  <a:lnTo>
                    <a:pt x="586" y="875"/>
                  </a:lnTo>
                  <a:lnTo>
                    <a:pt x="586" y="876"/>
                  </a:lnTo>
                  <a:lnTo>
                    <a:pt x="585" y="876"/>
                  </a:lnTo>
                  <a:lnTo>
                    <a:pt x="583" y="875"/>
                  </a:lnTo>
                  <a:lnTo>
                    <a:pt x="580" y="873"/>
                  </a:lnTo>
                  <a:lnTo>
                    <a:pt x="576" y="871"/>
                  </a:lnTo>
                  <a:lnTo>
                    <a:pt x="570" y="868"/>
                  </a:lnTo>
                  <a:lnTo>
                    <a:pt x="564" y="864"/>
                  </a:lnTo>
                  <a:lnTo>
                    <a:pt x="556" y="860"/>
                  </a:lnTo>
                  <a:lnTo>
                    <a:pt x="547" y="854"/>
                  </a:lnTo>
                  <a:lnTo>
                    <a:pt x="537" y="849"/>
                  </a:lnTo>
                  <a:lnTo>
                    <a:pt x="525" y="842"/>
                  </a:lnTo>
                  <a:lnTo>
                    <a:pt x="512" y="835"/>
                  </a:lnTo>
                  <a:lnTo>
                    <a:pt x="498" y="827"/>
                  </a:lnTo>
                  <a:lnTo>
                    <a:pt x="483" y="819"/>
                  </a:lnTo>
                  <a:lnTo>
                    <a:pt x="467" y="810"/>
                  </a:lnTo>
                  <a:lnTo>
                    <a:pt x="449" y="800"/>
                  </a:lnTo>
                  <a:lnTo>
                    <a:pt x="431" y="789"/>
                  </a:lnTo>
                  <a:lnTo>
                    <a:pt x="412" y="779"/>
                  </a:lnTo>
                  <a:lnTo>
                    <a:pt x="394" y="769"/>
                  </a:lnTo>
                  <a:lnTo>
                    <a:pt x="378" y="760"/>
                  </a:lnTo>
                  <a:lnTo>
                    <a:pt x="363" y="751"/>
                  </a:lnTo>
                  <a:lnTo>
                    <a:pt x="349" y="743"/>
                  </a:lnTo>
                  <a:lnTo>
                    <a:pt x="336" y="736"/>
                  </a:lnTo>
                  <a:lnTo>
                    <a:pt x="325" y="730"/>
                  </a:lnTo>
                  <a:lnTo>
                    <a:pt x="315" y="724"/>
                  </a:lnTo>
                  <a:lnTo>
                    <a:pt x="305" y="719"/>
                  </a:lnTo>
                  <a:lnTo>
                    <a:pt x="298" y="715"/>
                  </a:lnTo>
                  <a:lnTo>
                    <a:pt x="291" y="711"/>
                  </a:lnTo>
                  <a:lnTo>
                    <a:pt x="286" y="708"/>
                  </a:lnTo>
                  <a:lnTo>
                    <a:pt x="281" y="705"/>
                  </a:lnTo>
                  <a:lnTo>
                    <a:pt x="278" y="704"/>
                  </a:lnTo>
                  <a:lnTo>
                    <a:pt x="276" y="703"/>
                  </a:lnTo>
                  <a:lnTo>
                    <a:pt x="276" y="702"/>
                  </a:lnTo>
                  <a:lnTo>
                    <a:pt x="275" y="703"/>
                  </a:lnTo>
                  <a:lnTo>
                    <a:pt x="274" y="704"/>
                  </a:lnTo>
                  <a:lnTo>
                    <a:pt x="271" y="705"/>
                  </a:lnTo>
                  <a:lnTo>
                    <a:pt x="267" y="707"/>
                  </a:lnTo>
                  <a:lnTo>
                    <a:pt x="262" y="710"/>
                  </a:lnTo>
                  <a:lnTo>
                    <a:pt x="256" y="713"/>
                  </a:lnTo>
                  <a:lnTo>
                    <a:pt x="249" y="717"/>
                  </a:lnTo>
                  <a:lnTo>
                    <a:pt x="241" y="722"/>
                  </a:lnTo>
                  <a:lnTo>
                    <a:pt x="232" y="727"/>
                  </a:lnTo>
                  <a:lnTo>
                    <a:pt x="222" y="733"/>
                  </a:lnTo>
                  <a:lnTo>
                    <a:pt x="211" y="739"/>
                  </a:lnTo>
                  <a:lnTo>
                    <a:pt x="198" y="746"/>
                  </a:lnTo>
                  <a:lnTo>
                    <a:pt x="185" y="754"/>
                  </a:lnTo>
                  <a:lnTo>
                    <a:pt x="170" y="762"/>
                  </a:lnTo>
                  <a:lnTo>
                    <a:pt x="155" y="771"/>
                  </a:lnTo>
                  <a:lnTo>
                    <a:pt x="138" y="780"/>
                  </a:lnTo>
                  <a:lnTo>
                    <a:pt x="121" y="790"/>
                  </a:lnTo>
                  <a:lnTo>
                    <a:pt x="106" y="799"/>
                  </a:lnTo>
                  <a:lnTo>
                    <a:pt x="91" y="807"/>
                  </a:lnTo>
                  <a:lnTo>
                    <a:pt x="78" y="815"/>
                  </a:lnTo>
                  <a:lnTo>
                    <a:pt x="65" y="822"/>
                  </a:lnTo>
                  <a:lnTo>
                    <a:pt x="54" y="828"/>
                  </a:lnTo>
                  <a:lnTo>
                    <a:pt x="44" y="834"/>
                  </a:lnTo>
                  <a:lnTo>
                    <a:pt x="35" y="839"/>
                  </a:lnTo>
                  <a:lnTo>
                    <a:pt x="26" y="844"/>
                  </a:lnTo>
                  <a:lnTo>
                    <a:pt x="19" y="847"/>
                  </a:lnTo>
                  <a:lnTo>
                    <a:pt x="14" y="851"/>
                  </a:lnTo>
                  <a:lnTo>
                    <a:pt x="9" y="854"/>
                  </a:lnTo>
                  <a:lnTo>
                    <a:pt x="5" y="856"/>
                  </a:lnTo>
                  <a:lnTo>
                    <a:pt x="2" y="857"/>
                  </a:lnTo>
                  <a:lnTo>
                    <a:pt x="1" y="858"/>
                  </a:lnTo>
                  <a:lnTo>
                    <a:pt x="0" y="858"/>
                  </a:lnTo>
                  <a:lnTo>
                    <a:pt x="0" y="856"/>
                  </a:lnTo>
                  <a:lnTo>
                    <a:pt x="1" y="855"/>
                  </a:lnTo>
                  <a:lnTo>
                    <a:pt x="1" y="853"/>
                  </a:lnTo>
                  <a:lnTo>
                    <a:pt x="2" y="850"/>
                  </a:lnTo>
                  <a:lnTo>
                    <a:pt x="2" y="847"/>
                  </a:lnTo>
                  <a:lnTo>
                    <a:pt x="3" y="844"/>
                  </a:lnTo>
                  <a:lnTo>
                    <a:pt x="3" y="840"/>
                  </a:lnTo>
                  <a:lnTo>
                    <a:pt x="4" y="836"/>
                  </a:lnTo>
                  <a:lnTo>
                    <a:pt x="5" y="831"/>
                  </a:lnTo>
                  <a:lnTo>
                    <a:pt x="6" y="826"/>
                  </a:lnTo>
                  <a:lnTo>
                    <a:pt x="7" y="821"/>
                  </a:lnTo>
                  <a:lnTo>
                    <a:pt x="8" y="815"/>
                  </a:lnTo>
                  <a:lnTo>
                    <a:pt x="9" y="808"/>
                  </a:lnTo>
                  <a:lnTo>
                    <a:pt x="10" y="801"/>
                  </a:lnTo>
                  <a:lnTo>
                    <a:pt x="11" y="794"/>
                  </a:lnTo>
                  <a:lnTo>
                    <a:pt x="13" y="786"/>
                  </a:lnTo>
                  <a:lnTo>
                    <a:pt x="15" y="778"/>
                  </a:lnTo>
                  <a:lnTo>
                    <a:pt x="17" y="769"/>
                  </a:lnTo>
                  <a:lnTo>
                    <a:pt x="20" y="760"/>
                  </a:lnTo>
                  <a:lnTo>
                    <a:pt x="22" y="751"/>
                  </a:lnTo>
                  <a:lnTo>
                    <a:pt x="25" y="741"/>
                  </a:lnTo>
                  <a:lnTo>
                    <a:pt x="28" y="730"/>
                  </a:lnTo>
                  <a:lnTo>
                    <a:pt x="32" y="719"/>
                  </a:lnTo>
                  <a:lnTo>
                    <a:pt x="35" y="708"/>
                  </a:lnTo>
                  <a:lnTo>
                    <a:pt x="39" y="697"/>
                  </a:lnTo>
                  <a:lnTo>
                    <a:pt x="44" y="685"/>
                  </a:lnTo>
                  <a:lnTo>
                    <a:pt x="48" y="672"/>
                  </a:lnTo>
                  <a:lnTo>
                    <a:pt x="53" y="659"/>
                  </a:lnTo>
                  <a:lnTo>
                    <a:pt x="58" y="646"/>
                  </a:lnTo>
                  <a:lnTo>
                    <a:pt x="63" y="632"/>
                  </a:lnTo>
                  <a:lnTo>
                    <a:pt x="69" y="618"/>
                  </a:lnTo>
                  <a:lnTo>
                    <a:pt x="75" y="604"/>
                  </a:lnTo>
                  <a:lnTo>
                    <a:pt x="81" y="590"/>
                  </a:lnTo>
                  <a:lnTo>
                    <a:pt x="88" y="575"/>
                  </a:lnTo>
                  <a:lnTo>
                    <a:pt x="96" y="560"/>
                  </a:lnTo>
                  <a:lnTo>
                    <a:pt x="104" y="546"/>
                  </a:lnTo>
                  <a:lnTo>
                    <a:pt x="112" y="531"/>
                  </a:lnTo>
                  <a:lnTo>
                    <a:pt x="121" y="515"/>
                  </a:lnTo>
                  <a:lnTo>
                    <a:pt x="130" y="500"/>
                  </a:lnTo>
                  <a:lnTo>
                    <a:pt x="140" y="485"/>
                  </a:lnTo>
                  <a:lnTo>
                    <a:pt x="150" y="469"/>
                  </a:lnTo>
                  <a:lnTo>
                    <a:pt x="161" y="453"/>
                  </a:lnTo>
                  <a:lnTo>
                    <a:pt x="172" y="437"/>
                  </a:lnTo>
                  <a:lnTo>
                    <a:pt x="184" y="421"/>
                  </a:lnTo>
                  <a:lnTo>
                    <a:pt x="196" y="405"/>
                  </a:lnTo>
                  <a:lnTo>
                    <a:pt x="209" y="388"/>
                  </a:lnTo>
                  <a:lnTo>
                    <a:pt x="222" y="372"/>
                  </a:lnTo>
                  <a:lnTo>
                    <a:pt x="235" y="356"/>
                  </a:lnTo>
                  <a:lnTo>
                    <a:pt x="249" y="340"/>
                  </a:lnTo>
                  <a:lnTo>
                    <a:pt x="263" y="324"/>
                  </a:lnTo>
                  <a:lnTo>
                    <a:pt x="278" y="309"/>
                  </a:lnTo>
                  <a:lnTo>
                    <a:pt x="293" y="294"/>
                  </a:lnTo>
                  <a:lnTo>
                    <a:pt x="308" y="279"/>
                  </a:lnTo>
                  <a:lnTo>
                    <a:pt x="324" y="264"/>
                  </a:lnTo>
                  <a:lnTo>
                    <a:pt x="340" y="250"/>
                  </a:lnTo>
                  <a:lnTo>
                    <a:pt x="357" y="236"/>
                  </a:lnTo>
                  <a:lnTo>
                    <a:pt x="374" y="222"/>
                  </a:lnTo>
                  <a:lnTo>
                    <a:pt x="391" y="209"/>
                  </a:lnTo>
                  <a:lnTo>
                    <a:pt x="408" y="196"/>
                  </a:lnTo>
                  <a:lnTo>
                    <a:pt x="426" y="183"/>
                  </a:lnTo>
                  <a:lnTo>
                    <a:pt x="445" y="170"/>
                  </a:lnTo>
                  <a:lnTo>
                    <a:pt x="464" y="158"/>
                  </a:lnTo>
                  <a:lnTo>
                    <a:pt x="483" y="146"/>
                  </a:lnTo>
                  <a:lnTo>
                    <a:pt x="502" y="134"/>
                  </a:lnTo>
                  <a:lnTo>
                    <a:pt x="522" y="123"/>
                  </a:lnTo>
                  <a:lnTo>
                    <a:pt x="543" y="113"/>
                  </a:lnTo>
                  <a:lnTo>
                    <a:pt x="563" y="102"/>
                  </a:lnTo>
                  <a:lnTo>
                    <a:pt x="584" y="93"/>
                  </a:lnTo>
                  <a:lnTo>
                    <a:pt x="606" y="83"/>
                  </a:lnTo>
                  <a:lnTo>
                    <a:pt x="627" y="74"/>
                  </a:lnTo>
                  <a:lnTo>
                    <a:pt x="649" y="66"/>
                  </a:lnTo>
                  <a:lnTo>
                    <a:pt x="672" y="58"/>
                  </a:lnTo>
                  <a:lnTo>
                    <a:pt x="695" y="50"/>
                  </a:lnTo>
                  <a:lnTo>
                    <a:pt x="718" y="43"/>
                  </a:lnTo>
                  <a:lnTo>
                    <a:pt x="741" y="36"/>
                  </a:lnTo>
                  <a:lnTo>
                    <a:pt x="765" y="30"/>
                  </a:lnTo>
                  <a:lnTo>
                    <a:pt x="790" y="24"/>
                  </a:lnTo>
                  <a:lnTo>
                    <a:pt x="814" y="19"/>
                  </a:lnTo>
                  <a:lnTo>
                    <a:pt x="839" y="14"/>
                  </a:lnTo>
                  <a:lnTo>
                    <a:pt x="864" y="10"/>
                  </a:lnTo>
                  <a:lnTo>
                    <a:pt x="890" y="6"/>
                  </a:lnTo>
                  <a:lnTo>
                    <a:pt x="915" y="4"/>
                  </a:lnTo>
                  <a:lnTo>
                    <a:pt x="941" y="2"/>
                  </a:lnTo>
                  <a:lnTo>
                    <a:pt x="967" y="1"/>
                  </a:lnTo>
                  <a:lnTo>
                    <a:pt x="994" y="0"/>
                  </a:lnTo>
                  <a:lnTo>
                    <a:pt x="1020" y="0"/>
                  </a:lnTo>
                  <a:lnTo>
                    <a:pt x="1047" y="1"/>
                  </a:lnTo>
                  <a:lnTo>
                    <a:pt x="1074" y="3"/>
                  </a:lnTo>
                  <a:lnTo>
                    <a:pt x="1101" y="5"/>
                  </a:lnTo>
                  <a:lnTo>
                    <a:pt x="1128" y="9"/>
                  </a:lnTo>
                  <a:lnTo>
                    <a:pt x="1156" y="13"/>
                  </a:lnTo>
                  <a:lnTo>
                    <a:pt x="1184" y="17"/>
                  </a:lnTo>
                  <a:lnTo>
                    <a:pt x="1212" y="22"/>
                  </a:lnTo>
                  <a:lnTo>
                    <a:pt x="1240" y="29"/>
                  </a:lnTo>
                  <a:lnTo>
                    <a:pt x="1268" y="35"/>
                  </a:lnTo>
                  <a:lnTo>
                    <a:pt x="1296" y="43"/>
                  </a:lnTo>
                  <a:lnTo>
                    <a:pt x="1323" y="51"/>
                  </a:lnTo>
                  <a:lnTo>
                    <a:pt x="1350" y="60"/>
                  </a:lnTo>
                  <a:lnTo>
                    <a:pt x="1377" y="70"/>
                  </a:lnTo>
                  <a:lnTo>
                    <a:pt x="1403" y="80"/>
                  </a:lnTo>
                  <a:lnTo>
                    <a:pt x="1429" y="91"/>
                  </a:lnTo>
                  <a:lnTo>
                    <a:pt x="1455" y="103"/>
                  </a:lnTo>
                  <a:lnTo>
                    <a:pt x="1480" y="115"/>
                  </a:lnTo>
                  <a:lnTo>
                    <a:pt x="1505" y="128"/>
                  </a:lnTo>
                  <a:lnTo>
                    <a:pt x="1530" y="142"/>
                  </a:lnTo>
                  <a:lnTo>
                    <a:pt x="1554" y="157"/>
                  </a:lnTo>
                  <a:lnTo>
                    <a:pt x="1577" y="172"/>
                  </a:lnTo>
                  <a:lnTo>
                    <a:pt x="1601" y="188"/>
                  </a:lnTo>
                  <a:lnTo>
                    <a:pt x="1624" y="205"/>
                  </a:lnTo>
                  <a:lnTo>
                    <a:pt x="1647" y="222"/>
                  </a:lnTo>
                  <a:lnTo>
                    <a:pt x="1669" y="240"/>
                  </a:lnTo>
                  <a:lnTo>
                    <a:pt x="1690" y="258"/>
                  </a:lnTo>
                  <a:lnTo>
                    <a:pt x="1711" y="277"/>
                  </a:lnTo>
                  <a:lnTo>
                    <a:pt x="1731" y="296"/>
                  </a:lnTo>
                  <a:lnTo>
                    <a:pt x="1750" y="315"/>
                  </a:lnTo>
                  <a:lnTo>
                    <a:pt x="1769" y="334"/>
                  </a:lnTo>
                  <a:lnTo>
                    <a:pt x="1787" y="353"/>
                  </a:lnTo>
                  <a:lnTo>
                    <a:pt x="1804" y="373"/>
                  </a:lnTo>
                  <a:lnTo>
                    <a:pt x="1821" y="393"/>
                  </a:lnTo>
                  <a:lnTo>
                    <a:pt x="1837" y="414"/>
                  </a:lnTo>
                  <a:lnTo>
                    <a:pt x="1852" y="435"/>
                  </a:lnTo>
                  <a:lnTo>
                    <a:pt x="1867" y="456"/>
                  </a:lnTo>
                  <a:lnTo>
                    <a:pt x="1881" y="477"/>
                  </a:lnTo>
                  <a:lnTo>
                    <a:pt x="1894" y="498"/>
                  </a:lnTo>
                  <a:lnTo>
                    <a:pt x="1906" y="520"/>
                  </a:lnTo>
                  <a:lnTo>
                    <a:pt x="1918" y="542"/>
                  </a:lnTo>
                  <a:lnTo>
                    <a:pt x="1929" y="564"/>
                  </a:lnTo>
                  <a:lnTo>
                    <a:pt x="1940" y="586"/>
                  </a:lnTo>
                  <a:lnTo>
                    <a:pt x="1950" y="608"/>
                  </a:lnTo>
                  <a:lnTo>
                    <a:pt x="1959" y="629"/>
                  </a:lnTo>
                  <a:lnTo>
                    <a:pt x="1968" y="650"/>
                  </a:lnTo>
                  <a:lnTo>
                    <a:pt x="1976" y="671"/>
                  </a:lnTo>
                  <a:lnTo>
                    <a:pt x="1983" y="692"/>
                  </a:lnTo>
                  <a:lnTo>
                    <a:pt x="1990" y="712"/>
                  </a:lnTo>
                  <a:lnTo>
                    <a:pt x="1996" y="732"/>
                  </a:lnTo>
                  <a:lnTo>
                    <a:pt x="2002" y="752"/>
                  </a:lnTo>
                  <a:lnTo>
                    <a:pt x="2007" y="772"/>
                  </a:lnTo>
                  <a:lnTo>
                    <a:pt x="2011" y="791"/>
                  </a:lnTo>
                  <a:lnTo>
                    <a:pt x="2015" y="810"/>
                  </a:lnTo>
                  <a:lnTo>
                    <a:pt x="2018" y="829"/>
                  </a:lnTo>
                  <a:lnTo>
                    <a:pt x="2020" y="848"/>
                  </a:lnTo>
                  <a:lnTo>
                    <a:pt x="2022" y="866"/>
                  </a:lnTo>
                  <a:lnTo>
                    <a:pt x="2024" y="884"/>
                  </a:lnTo>
                  <a:lnTo>
                    <a:pt x="2025" y="901"/>
                  </a:lnTo>
                  <a:lnTo>
                    <a:pt x="2026" y="916"/>
                  </a:lnTo>
                  <a:lnTo>
                    <a:pt x="2027" y="930"/>
                  </a:lnTo>
                  <a:lnTo>
                    <a:pt x="2028" y="943"/>
                  </a:lnTo>
                  <a:lnTo>
                    <a:pt x="2029" y="955"/>
                  </a:lnTo>
                  <a:lnTo>
                    <a:pt x="2030" y="966"/>
                  </a:lnTo>
                  <a:lnTo>
                    <a:pt x="2031" y="976"/>
                  </a:lnTo>
                  <a:lnTo>
                    <a:pt x="2032" y="985"/>
                  </a:lnTo>
                  <a:lnTo>
                    <a:pt x="2032" y="992"/>
                  </a:lnTo>
                  <a:lnTo>
                    <a:pt x="2033" y="998"/>
                  </a:lnTo>
                  <a:lnTo>
                    <a:pt x="2033" y="1003"/>
                  </a:lnTo>
                  <a:lnTo>
                    <a:pt x="2034" y="1007"/>
                  </a:lnTo>
                  <a:lnTo>
                    <a:pt x="2034" y="1010"/>
                  </a:lnTo>
                  <a:lnTo>
                    <a:pt x="2034" y="1012"/>
                  </a:lnTo>
                  <a:lnTo>
                    <a:pt x="2034" y="1013"/>
                  </a:lnTo>
                  <a:close/>
                </a:path>
              </a:pathLst>
            </a:custGeom>
            <a:solidFill>
              <a:schemeClr val="accent5">
                <a:lumMod val="75000"/>
              </a:schemeClr>
            </a:solidFill>
            <a:ln w="6350">
              <a:noFill/>
              <a:round/>
              <a:headEnd/>
              <a:tailEnd/>
            </a:ln>
          </p:spPr>
          <p:txBody>
            <a:bodyPr vert="eaVert" wrap="none" anchor="ctr"/>
            <a:lstStyle/>
            <a:p>
              <a:endParaRPr lang="en-US" dirty="0"/>
            </a:p>
          </p:txBody>
        </p:sp>
        <p:sp>
          <p:nvSpPr>
            <p:cNvPr id="20" name="Freeform 13"/>
            <p:cNvSpPr>
              <a:spLocks/>
            </p:cNvSpPr>
            <p:nvPr/>
          </p:nvSpPr>
          <p:spPr bwMode="gray">
            <a:xfrm rot="-5400000">
              <a:off x="1624" y="1952"/>
              <a:ext cx="1038" cy="617"/>
            </a:xfrm>
            <a:custGeom>
              <a:avLst/>
              <a:gdLst>
                <a:gd name="T0" fmla="*/ 0 w 2181"/>
                <a:gd name="T1" fmla="*/ 0 h 1259"/>
                <a:gd name="T2" fmla="*/ 0 w 2181"/>
                <a:gd name="T3" fmla="*/ 0 h 1259"/>
                <a:gd name="T4" fmla="*/ 0 w 2181"/>
                <a:gd name="T5" fmla="*/ 0 h 1259"/>
                <a:gd name="T6" fmla="*/ 0 w 2181"/>
                <a:gd name="T7" fmla="*/ 0 h 1259"/>
                <a:gd name="T8" fmla="*/ 0 w 2181"/>
                <a:gd name="T9" fmla="*/ 0 h 1259"/>
                <a:gd name="T10" fmla="*/ 0 w 2181"/>
                <a:gd name="T11" fmla="*/ 0 h 1259"/>
                <a:gd name="T12" fmla="*/ 0 w 2181"/>
                <a:gd name="T13" fmla="*/ 0 h 1259"/>
                <a:gd name="T14" fmla="*/ 0 w 2181"/>
                <a:gd name="T15" fmla="*/ 0 h 1259"/>
                <a:gd name="T16" fmla="*/ 0 w 2181"/>
                <a:gd name="T17" fmla="*/ 0 h 1259"/>
                <a:gd name="T18" fmla="*/ 0 w 2181"/>
                <a:gd name="T19" fmla="*/ 0 h 1259"/>
                <a:gd name="T20" fmla="*/ 0 w 2181"/>
                <a:gd name="T21" fmla="*/ 0 h 1259"/>
                <a:gd name="T22" fmla="*/ 0 w 2181"/>
                <a:gd name="T23" fmla="*/ 0 h 1259"/>
                <a:gd name="T24" fmla="*/ 0 w 2181"/>
                <a:gd name="T25" fmla="*/ 0 h 1259"/>
                <a:gd name="T26" fmla="*/ 0 w 2181"/>
                <a:gd name="T27" fmla="*/ 0 h 1259"/>
                <a:gd name="T28" fmla="*/ 0 w 2181"/>
                <a:gd name="T29" fmla="*/ 0 h 1259"/>
                <a:gd name="T30" fmla="*/ 0 w 2181"/>
                <a:gd name="T31" fmla="*/ 0 h 1259"/>
                <a:gd name="T32" fmla="*/ 0 w 2181"/>
                <a:gd name="T33" fmla="*/ 0 h 1259"/>
                <a:gd name="T34" fmla="*/ 0 w 2181"/>
                <a:gd name="T35" fmla="*/ 0 h 1259"/>
                <a:gd name="T36" fmla="*/ 0 w 2181"/>
                <a:gd name="T37" fmla="*/ 0 h 1259"/>
                <a:gd name="T38" fmla="*/ 0 w 2181"/>
                <a:gd name="T39" fmla="*/ 0 h 1259"/>
                <a:gd name="T40" fmla="*/ 0 w 2181"/>
                <a:gd name="T41" fmla="*/ 0 h 1259"/>
                <a:gd name="T42" fmla="*/ 0 w 2181"/>
                <a:gd name="T43" fmla="*/ 0 h 1259"/>
                <a:gd name="T44" fmla="*/ 0 w 2181"/>
                <a:gd name="T45" fmla="*/ 0 h 1259"/>
                <a:gd name="T46" fmla="*/ 0 w 2181"/>
                <a:gd name="T47" fmla="*/ 0 h 1259"/>
                <a:gd name="T48" fmla="*/ 0 w 2181"/>
                <a:gd name="T49" fmla="*/ 0 h 1259"/>
                <a:gd name="T50" fmla="*/ 0 w 2181"/>
                <a:gd name="T51" fmla="*/ 0 h 1259"/>
                <a:gd name="T52" fmla="*/ 0 w 2181"/>
                <a:gd name="T53" fmla="*/ 0 h 1259"/>
                <a:gd name="T54" fmla="*/ 0 w 2181"/>
                <a:gd name="T55" fmla="*/ 0 h 1259"/>
                <a:gd name="T56" fmla="*/ 0 w 2181"/>
                <a:gd name="T57" fmla="*/ 0 h 1259"/>
                <a:gd name="T58" fmla="*/ 0 w 2181"/>
                <a:gd name="T59" fmla="*/ 0 h 1259"/>
                <a:gd name="T60" fmla="*/ 0 w 2181"/>
                <a:gd name="T61" fmla="*/ 0 h 1259"/>
                <a:gd name="T62" fmla="*/ 0 w 2181"/>
                <a:gd name="T63" fmla="*/ 0 h 1259"/>
                <a:gd name="T64" fmla="*/ 0 w 2181"/>
                <a:gd name="T65" fmla="*/ 0 h 1259"/>
                <a:gd name="T66" fmla="*/ 0 w 2181"/>
                <a:gd name="T67" fmla="*/ 0 h 1259"/>
                <a:gd name="T68" fmla="*/ 0 w 2181"/>
                <a:gd name="T69" fmla="*/ 0 h 1259"/>
                <a:gd name="T70" fmla="*/ 0 w 2181"/>
                <a:gd name="T71" fmla="*/ 0 h 1259"/>
                <a:gd name="T72" fmla="*/ 0 w 2181"/>
                <a:gd name="T73" fmla="*/ 0 h 1259"/>
                <a:gd name="T74" fmla="*/ 0 w 2181"/>
                <a:gd name="T75" fmla="*/ 0 h 1259"/>
                <a:gd name="T76" fmla="*/ 0 w 2181"/>
                <a:gd name="T77" fmla="*/ 0 h 1259"/>
                <a:gd name="T78" fmla="*/ 0 w 2181"/>
                <a:gd name="T79" fmla="*/ 0 h 1259"/>
                <a:gd name="T80" fmla="*/ 0 w 2181"/>
                <a:gd name="T81" fmla="*/ 0 h 1259"/>
                <a:gd name="T82" fmla="*/ 0 w 2181"/>
                <a:gd name="T83" fmla="*/ 0 h 1259"/>
                <a:gd name="T84" fmla="*/ 0 w 2181"/>
                <a:gd name="T85" fmla="*/ 0 h 1259"/>
                <a:gd name="T86" fmla="*/ 0 w 2181"/>
                <a:gd name="T87" fmla="*/ 0 h 1259"/>
                <a:gd name="T88" fmla="*/ 0 w 2181"/>
                <a:gd name="T89" fmla="*/ 0 h 1259"/>
                <a:gd name="T90" fmla="*/ 0 w 2181"/>
                <a:gd name="T91" fmla="*/ 0 h 1259"/>
                <a:gd name="T92" fmla="*/ 0 w 2181"/>
                <a:gd name="T93" fmla="*/ 0 h 1259"/>
                <a:gd name="T94" fmla="*/ 0 w 2181"/>
                <a:gd name="T95" fmla="*/ 0 h 1259"/>
                <a:gd name="T96" fmla="*/ 0 w 2181"/>
                <a:gd name="T97" fmla="*/ 0 h 1259"/>
                <a:gd name="T98" fmla="*/ 0 w 2181"/>
                <a:gd name="T99" fmla="*/ 0 h 1259"/>
                <a:gd name="T100" fmla="*/ 0 w 2181"/>
                <a:gd name="T101" fmla="*/ 0 h 1259"/>
                <a:gd name="T102" fmla="*/ 0 w 2181"/>
                <a:gd name="T103" fmla="*/ 0 h 1259"/>
                <a:gd name="T104" fmla="*/ 0 w 2181"/>
                <a:gd name="T105" fmla="*/ 0 h 1259"/>
                <a:gd name="T106" fmla="*/ 0 w 2181"/>
                <a:gd name="T107" fmla="*/ 0 h 1259"/>
                <a:gd name="T108" fmla="*/ 0 w 2181"/>
                <a:gd name="T109" fmla="*/ 0 h 1259"/>
                <a:gd name="T110" fmla="*/ 0 w 2181"/>
                <a:gd name="T111" fmla="*/ 0 h 1259"/>
                <a:gd name="T112" fmla="*/ 0 w 2181"/>
                <a:gd name="T113" fmla="*/ 0 h 1259"/>
                <a:gd name="T114" fmla="*/ 0 w 2181"/>
                <a:gd name="T115" fmla="*/ 0 h 1259"/>
                <a:gd name="T116" fmla="*/ 0 w 2181"/>
                <a:gd name="T117" fmla="*/ 0 h 125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81"/>
                <a:gd name="T178" fmla="*/ 0 h 1259"/>
                <a:gd name="T179" fmla="*/ 2181 w 2181"/>
                <a:gd name="T180" fmla="*/ 1259 h 125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81" h="1259">
                  <a:moveTo>
                    <a:pt x="729" y="331"/>
                  </a:moveTo>
                  <a:lnTo>
                    <a:pt x="728" y="321"/>
                  </a:lnTo>
                  <a:lnTo>
                    <a:pt x="727" y="311"/>
                  </a:lnTo>
                  <a:lnTo>
                    <a:pt x="726" y="302"/>
                  </a:lnTo>
                  <a:lnTo>
                    <a:pt x="725" y="294"/>
                  </a:lnTo>
                  <a:lnTo>
                    <a:pt x="724" y="286"/>
                  </a:lnTo>
                  <a:lnTo>
                    <a:pt x="723" y="279"/>
                  </a:lnTo>
                  <a:lnTo>
                    <a:pt x="722" y="273"/>
                  </a:lnTo>
                  <a:lnTo>
                    <a:pt x="722" y="267"/>
                  </a:lnTo>
                  <a:lnTo>
                    <a:pt x="721" y="262"/>
                  </a:lnTo>
                  <a:lnTo>
                    <a:pt x="721" y="257"/>
                  </a:lnTo>
                  <a:lnTo>
                    <a:pt x="720" y="254"/>
                  </a:lnTo>
                  <a:lnTo>
                    <a:pt x="720" y="251"/>
                  </a:lnTo>
                  <a:lnTo>
                    <a:pt x="720" y="248"/>
                  </a:lnTo>
                  <a:lnTo>
                    <a:pt x="719" y="247"/>
                  </a:lnTo>
                  <a:lnTo>
                    <a:pt x="719" y="246"/>
                  </a:lnTo>
                  <a:lnTo>
                    <a:pt x="719" y="245"/>
                  </a:lnTo>
                  <a:lnTo>
                    <a:pt x="720" y="245"/>
                  </a:lnTo>
                  <a:lnTo>
                    <a:pt x="722" y="245"/>
                  </a:lnTo>
                  <a:lnTo>
                    <a:pt x="724" y="245"/>
                  </a:lnTo>
                  <a:lnTo>
                    <a:pt x="726" y="245"/>
                  </a:lnTo>
                  <a:lnTo>
                    <a:pt x="729" y="245"/>
                  </a:lnTo>
                  <a:lnTo>
                    <a:pt x="733" y="245"/>
                  </a:lnTo>
                  <a:lnTo>
                    <a:pt x="737" y="245"/>
                  </a:lnTo>
                  <a:lnTo>
                    <a:pt x="742" y="245"/>
                  </a:lnTo>
                  <a:lnTo>
                    <a:pt x="747" y="245"/>
                  </a:lnTo>
                  <a:lnTo>
                    <a:pt x="753" y="245"/>
                  </a:lnTo>
                  <a:lnTo>
                    <a:pt x="759" y="245"/>
                  </a:lnTo>
                  <a:lnTo>
                    <a:pt x="766" y="245"/>
                  </a:lnTo>
                  <a:lnTo>
                    <a:pt x="774" y="245"/>
                  </a:lnTo>
                  <a:lnTo>
                    <a:pt x="782" y="245"/>
                  </a:lnTo>
                  <a:lnTo>
                    <a:pt x="790" y="245"/>
                  </a:lnTo>
                  <a:lnTo>
                    <a:pt x="799" y="245"/>
                  </a:lnTo>
                  <a:lnTo>
                    <a:pt x="807" y="245"/>
                  </a:lnTo>
                  <a:lnTo>
                    <a:pt x="814" y="245"/>
                  </a:lnTo>
                  <a:lnTo>
                    <a:pt x="821" y="245"/>
                  </a:lnTo>
                  <a:lnTo>
                    <a:pt x="828" y="245"/>
                  </a:lnTo>
                  <a:lnTo>
                    <a:pt x="833" y="245"/>
                  </a:lnTo>
                  <a:lnTo>
                    <a:pt x="839" y="245"/>
                  </a:lnTo>
                  <a:lnTo>
                    <a:pt x="843" y="245"/>
                  </a:lnTo>
                  <a:lnTo>
                    <a:pt x="848" y="245"/>
                  </a:lnTo>
                  <a:lnTo>
                    <a:pt x="851" y="245"/>
                  </a:lnTo>
                  <a:lnTo>
                    <a:pt x="854" y="245"/>
                  </a:lnTo>
                  <a:lnTo>
                    <a:pt x="857" y="245"/>
                  </a:lnTo>
                  <a:lnTo>
                    <a:pt x="859" y="245"/>
                  </a:lnTo>
                  <a:lnTo>
                    <a:pt x="860" y="245"/>
                  </a:lnTo>
                  <a:lnTo>
                    <a:pt x="861" y="245"/>
                  </a:lnTo>
                  <a:lnTo>
                    <a:pt x="860" y="245"/>
                  </a:lnTo>
                  <a:lnTo>
                    <a:pt x="858" y="243"/>
                  </a:lnTo>
                  <a:lnTo>
                    <a:pt x="854" y="241"/>
                  </a:lnTo>
                  <a:lnTo>
                    <a:pt x="848" y="238"/>
                  </a:lnTo>
                  <a:lnTo>
                    <a:pt x="840" y="233"/>
                  </a:lnTo>
                  <a:lnTo>
                    <a:pt x="831" y="228"/>
                  </a:lnTo>
                  <a:lnTo>
                    <a:pt x="820" y="222"/>
                  </a:lnTo>
                  <a:lnTo>
                    <a:pt x="807" y="215"/>
                  </a:lnTo>
                  <a:lnTo>
                    <a:pt x="793" y="207"/>
                  </a:lnTo>
                  <a:lnTo>
                    <a:pt x="777" y="198"/>
                  </a:lnTo>
                  <a:lnTo>
                    <a:pt x="760" y="187"/>
                  </a:lnTo>
                  <a:lnTo>
                    <a:pt x="740" y="176"/>
                  </a:lnTo>
                  <a:lnTo>
                    <a:pt x="719" y="165"/>
                  </a:lnTo>
                  <a:lnTo>
                    <a:pt x="697" y="152"/>
                  </a:lnTo>
                  <a:lnTo>
                    <a:pt x="672" y="138"/>
                  </a:lnTo>
                  <a:lnTo>
                    <a:pt x="646" y="123"/>
                  </a:lnTo>
                  <a:lnTo>
                    <a:pt x="620" y="108"/>
                  </a:lnTo>
                  <a:lnTo>
                    <a:pt x="596" y="94"/>
                  </a:lnTo>
                  <a:lnTo>
                    <a:pt x="573" y="81"/>
                  </a:lnTo>
                  <a:lnTo>
                    <a:pt x="552" y="69"/>
                  </a:lnTo>
                  <a:lnTo>
                    <a:pt x="533" y="58"/>
                  </a:lnTo>
                  <a:lnTo>
                    <a:pt x="515" y="48"/>
                  </a:lnTo>
                  <a:lnTo>
                    <a:pt x="499" y="39"/>
                  </a:lnTo>
                  <a:lnTo>
                    <a:pt x="485" y="31"/>
                  </a:lnTo>
                  <a:lnTo>
                    <a:pt x="473" y="24"/>
                  </a:lnTo>
                  <a:lnTo>
                    <a:pt x="462" y="18"/>
                  </a:lnTo>
                  <a:lnTo>
                    <a:pt x="453" y="12"/>
                  </a:lnTo>
                  <a:lnTo>
                    <a:pt x="445" y="8"/>
                  </a:lnTo>
                  <a:lnTo>
                    <a:pt x="439" y="5"/>
                  </a:lnTo>
                  <a:lnTo>
                    <a:pt x="435" y="2"/>
                  </a:lnTo>
                  <a:lnTo>
                    <a:pt x="432" y="1"/>
                  </a:lnTo>
                  <a:lnTo>
                    <a:pt x="432" y="0"/>
                  </a:lnTo>
                  <a:lnTo>
                    <a:pt x="431" y="1"/>
                  </a:lnTo>
                  <a:lnTo>
                    <a:pt x="428" y="2"/>
                  </a:lnTo>
                  <a:lnTo>
                    <a:pt x="424" y="5"/>
                  </a:lnTo>
                  <a:lnTo>
                    <a:pt x="418" y="8"/>
                  </a:lnTo>
                  <a:lnTo>
                    <a:pt x="410" y="12"/>
                  </a:lnTo>
                  <a:lnTo>
                    <a:pt x="401" y="18"/>
                  </a:lnTo>
                  <a:lnTo>
                    <a:pt x="390" y="24"/>
                  </a:lnTo>
                  <a:lnTo>
                    <a:pt x="378" y="31"/>
                  </a:lnTo>
                  <a:lnTo>
                    <a:pt x="363" y="39"/>
                  </a:lnTo>
                  <a:lnTo>
                    <a:pt x="347" y="48"/>
                  </a:lnTo>
                  <a:lnTo>
                    <a:pt x="330" y="58"/>
                  </a:lnTo>
                  <a:lnTo>
                    <a:pt x="310" y="69"/>
                  </a:lnTo>
                  <a:lnTo>
                    <a:pt x="289" y="81"/>
                  </a:lnTo>
                  <a:lnTo>
                    <a:pt x="266" y="94"/>
                  </a:lnTo>
                  <a:lnTo>
                    <a:pt x="242" y="108"/>
                  </a:lnTo>
                  <a:lnTo>
                    <a:pt x="216" y="123"/>
                  </a:lnTo>
                  <a:lnTo>
                    <a:pt x="190" y="138"/>
                  </a:lnTo>
                  <a:lnTo>
                    <a:pt x="165" y="152"/>
                  </a:lnTo>
                  <a:lnTo>
                    <a:pt x="142" y="165"/>
                  </a:lnTo>
                  <a:lnTo>
                    <a:pt x="121" y="176"/>
                  </a:lnTo>
                  <a:lnTo>
                    <a:pt x="102" y="187"/>
                  </a:lnTo>
                  <a:lnTo>
                    <a:pt x="84" y="198"/>
                  </a:lnTo>
                  <a:lnTo>
                    <a:pt x="68" y="207"/>
                  </a:lnTo>
                  <a:lnTo>
                    <a:pt x="54" y="215"/>
                  </a:lnTo>
                  <a:lnTo>
                    <a:pt x="41" y="222"/>
                  </a:lnTo>
                  <a:lnTo>
                    <a:pt x="30" y="228"/>
                  </a:lnTo>
                  <a:lnTo>
                    <a:pt x="21" y="233"/>
                  </a:lnTo>
                  <a:lnTo>
                    <a:pt x="13" y="238"/>
                  </a:lnTo>
                  <a:lnTo>
                    <a:pt x="8" y="241"/>
                  </a:lnTo>
                  <a:lnTo>
                    <a:pt x="3" y="243"/>
                  </a:lnTo>
                  <a:lnTo>
                    <a:pt x="1" y="245"/>
                  </a:lnTo>
                  <a:lnTo>
                    <a:pt x="0" y="245"/>
                  </a:lnTo>
                  <a:lnTo>
                    <a:pt x="1" y="245"/>
                  </a:lnTo>
                  <a:lnTo>
                    <a:pt x="2" y="245"/>
                  </a:lnTo>
                  <a:lnTo>
                    <a:pt x="4" y="245"/>
                  </a:lnTo>
                  <a:lnTo>
                    <a:pt x="7" y="245"/>
                  </a:lnTo>
                  <a:lnTo>
                    <a:pt x="10" y="245"/>
                  </a:lnTo>
                  <a:lnTo>
                    <a:pt x="14" y="245"/>
                  </a:lnTo>
                  <a:lnTo>
                    <a:pt x="18" y="245"/>
                  </a:lnTo>
                  <a:lnTo>
                    <a:pt x="23" y="245"/>
                  </a:lnTo>
                  <a:lnTo>
                    <a:pt x="28" y="245"/>
                  </a:lnTo>
                  <a:lnTo>
                    <a:pt x="34" y="245"/>
                  </a:lnTo>
                  <a:lnTo>
                    <a:pt x="40" y="245"/>
                  </a:lnTo>
                  <a:lnTo>
                    <a:pt x="47" y="245"/>
                  </a:lnTo>
                  <a:lnTo>
                    <a:pt x="55" y="245"/>
                  </a:lnTo>
                  <a:lnTo>
                    <a:pt x="63" y="245"/>
                  </a:lnTo>
                  <a:lnTo>
                    <a:pt x="72" y="245"/>
                  </a:lnTo>
                  <a:lnTo>
                    <a:pt x="81" y="245"/>
                  </a:lnTo>
                  <a:lnTo>
                    <a:pt x="89" y="245"/>
                  </a:lnTo>
                  <a:lnTo>
                    <a:pt x="96" y="245"/>
                  </a:lnTo>
                  <a:lnTo>
                    <a:pt x="103" y="245"/>
                  </a:lnTo>
                  <a:lnTo>
                    <a:pt x="110" y="245"/>
                  </a:lnTo>
                  <a:lnTo>
                    <a:pt x="116" y="245"/>
                  </a:lnTo>
                  <a:lnTo>
                    <a:pt x="121" y="245"/>
                  </a:lnTo>
                  <a:lnTo>
                    <a:pt x="126" y="245"/>
                  </a:lnTo>
                  <a:lnTo>
                    <a:pt x="130" y="245"/>
                  </a:lnTo>
                  <a:lnTo>
                    <a:pt x="134" y="245"/>
                  </a:lnTo>
                  <a:lnTo>
                    <a:pt x="137" y="245"/>
                  </a:lnTo>
                  <a:lnTo>
                    <a:pt x="139" y="245"/>
                  </a:lnTo>
                  <a:lnTo>
                    <a:pt x="141" y="245"/>
                  </a:lnTo>
                  <a:lnTo>
                    <a:pt x="143" y="245"/>
                  </a:lnTo>
                  <a:lnTo>
                    <a:pt x="144" y="245"/>
                  </a:lnTo>
                  <a:lnTo>
                    <a:pt x="144" y="246"/>
                  </a:lnTo>
                  <a:lnTo>
                    <a:pt x="144" y="247"/>
                  </a:lnTo>
                  <a:lnTo>
                    <a:pt x="144" y="250"/>
                  </a:lnTo>
                  <a:lnTo>
                    <a:pt x="144" y="254"/>
                  </a:lnTo>
                  <a:lnTo>
                    <a:pt x="145" y="259"/>
                  </a:lnTo>
                  <a:lnTo>
                    <a:pt x="145" y="264"/>
                  </a:lnTo>
                  <a:lnTo>
                    <a:pt x="146" y="271"/>
                  </a:lnTo>
                  <a:lnTo>
                    <a:pt x="146" y="279"/>
                  </a:lnTo>
                  <a:lnTo>
                    <a:pt x="147" y="288"/>
                  </a:lnTo>
                  <a:lnTo>
                    <a:pt x="147" y="298"/>
                  </a:lnTo>
                  <a:lnTo>
                    <a:pt x="148" y="309"/>
                  </a:lnTo>
                  <a:lnTo>
                    <a:pt x="149" y="322"/>
                  </a:lnTo>
                  <a:lnTo>
                    <a:pt x="150" y="335"/>
                  </a:lnTo>
                  <a:lnTo>
                    <a:pt x="151" y="349"/>
                  </a:lnTo>
                  <a:lnTo>
                    <a:pt x="152" y="364"/>
                  </a:lnTo>
                  <a:lnTo>
                    <a:pt x="153" y="381"/>
                  </a:lnTo>
                  <a:lnTo>
                    <a:pt x="154" y="398"/>
                  </a:lnTo>
                  <a:lnTo>
                    <a:pt x="157" y="416"/>
                  </a:lnTo>
                  <a:lnTo>
                    <a:pt x="160" y="434"/>
                  </a:lnTo>
                  <a:lnTo>
                    <a:pt x="164" y="453"/>
                  </a:lnTo>
                  <a:lnTo>
                    <a:pt x="168" y="473"/>
                  </a:lnTo>
                  <a:lnTo>
                    <a:pt x="174" y="493"/>
                  </a:lnTo>
                  <a:lnTo>
                    <a:pt x="180" y="514"/>
                  </a:lnTo>
                  <a:lnTo>
                    <a:pt x="187" y="535"/>
                  </a:lnTo>
                  <a:lnTo>
                    <a:pt x="195" y="557"/>
                  </a:lnTo>
                  <a:lnTo>
                    <a:pt x="203" y="580"/>
                  </a:lnTo>
                  <a:lnTo>
                    <a:pt x="212" y="603"/>
                  </a:lnTo>
                  <a:lnTo>
                    <a:pt x="222" y="627"/>
                  </a:lnTo>
                  <a:lnTo>
                    <a:pt x="233" y="652"/>
                  </a:lnTo>
                  <a:lnTo>
                    <a:pt x="245" y="677"/>
                  </a:lnTo>
                  <a:lnTo>
                    <a:pt x="257" y="702"/>
                  </a:lnTo>
                  <a:lnTo>
                    <a:pt x="271" y="729"/>
                  </a:lnTo>
                  <a:lnTo>
                    <a:pt x="285" y="755"/>
                  </a:lnTo>
                  <a:lnTo>
                    <a:pt x="300" y="781"/>
                  </a:lnTo>
                  <a:lnTo>
                    <a:pt x="316" y="806"/>
                  </a:lnTo>
                  <a:lnTo>
                    <a:pt x="332" y="831"/>
                  </a:lnTo>
                  <a:lnTo>
                    <a:pt x="350" y="855"/>
                  </a:lnTo>
                  <a:lnTo>
                    <a:pt x="369" y="879"/>
                  </a:lnTo>
                  <a:lnTo>
                    <a:pt x="388" y="902"/>
                  </a:lnTo>
                  <a:lnTo>
                    <a:pt x="408" y="924"/>
                  </a:lnTo>
                  <a:lnTo>
                    <a:pt x="430" y="947"/>
                  </a:lnTo>
                  <a:lnTo>
                    <a:pt x="452" y="968"/>
                  </a:lnTo>
                  <a:lnTo>
                    <a:pt x="475" y="989"/>
                  </a:lnTo>
                  <a:lnTo>
                    <a:pt x="499" y="1010"/>
                  </a:lnTo>
                  <a:lnTo>
                    <a:pt x="523" y="1030"/>
                  </a:lnTo>
                  <a:lnTo>
                    <a:pt x="549" y="1050"/>
                  </a:lnTo>
                  <a:lnTo>
                    <a:pt x="576" y="1069"/>
                  </a:lnTo>
                  <a:lnTo>
                    <a:pt x="603" y="1087"/>
                  </a:lnTo>
                  <a:lnTo>
                    <a:pt x="631" y="1105"/>
                  </a:lnTo>
                  <a:lnTo>
                    <a:pt x="660" y="1122"/>
                  </a:lnTo>
                  <a:lnTo>
                    <a:pt x="688" y="1138"/>
                  </a:lnTo>
                  <a:lnTo>
                    <a:pt x="717" y="1152"/>
                  </a:lnTo>
                  <a:lnTo>
                    <a:pt x="746" y="1166"/>
                  </a:lnTo>
                  <a:lnTo>
                    <a:pt x="775" y="1179"/>
                  </a:lnTo>
                  <a:lnTo>
                    <a:pt x="805" y="1191"/>
                  </a:lnTo>
                  <a:lnTo>
                    <a:pt x="834" y="1202"/>
                  </a:lnTo>
                  <a:lnTo>
                    <a:pt x="864" y="1212"/>
                  </a:lnTo>
                  <a:lnTo>
                    <a:pt x="894" y="1221"/>
                  </a:lnTo>
                  <a:lnTo>
                    <a:pt x="925" y="1229"/>
                  </a:lnTo>
                  <a:lnTo>
                    <a:pt x="955" y="1236"/>
                  </a:lnTo>
                  <a:lnTo>
                    <a:pt x="986" y="1242"/>
                  </a:lnTo>
                  <a:lnTo>
                    <a:pt x="1017" y="1247"/>
                  </a:lnTo>
                  <a:lnTo>
                    <a:pt x="1048" y="1251"/>
                  </a:lnTo>
                  <a:lnTo>
                    <a:pt x="1080" y="1254"/>
                  </a:lnTo>
                  <a:lnTo>
                    <a:pt x="1111" y="1256"/>
                  </a:lnTo>
                  <a:lnTo>
                    <a:pt x="1143" y="1257"/>
                  </a:lnTo>
                  <a:lnTo>
                    <a:pt x="1174" y="1258"/>
                  </a:lnTo>
                  <a:lnTo>
                    <a:pt x="1205" y="1257"/>
                  </a:lnTo>
                  <a:lnTo>
                    <a:pt x="1236" y="1255"/>
                  </a:lnTo>
                  <a:lnTo>
                    <a:pt x="1267" y="1253"/>
                  </a:lnTo>
                  <a:lnTo>
                    <a:pt x="1298" y="1249"/>
                  </a:lnTo>
                  <a:lnTo>
                    <a:pt x="1328" y="1245"/>
                  </a:lnTo>
                  <a:lnTo>
                    <a:pt x="1359" y="1239"/>
                  </a:lnTo>
                  <a:lnTo>
                    <a:pt x="1389" y="1233"/>
                  </a:lnTo>
                  <a:lnTo>
                    <a:pt x="1419" y="1226"/>
                  </a:lnTo>
                  <a:lnTo>
                    <a:pt x="1449" y="1217"/>
                  </a:lnTo>
                  <a:lnTo>
                    <a:pt x="1479" y="1208"/>
                  </a:lnTo>
                  <a:lnTo>
                    <a:pt x="1509" y="1198"/>
                  </a:lnTo>
                  <a:lnTo>
                    <a:pt x="1539" y="1187"/>
                  </a:lnTo>
                  <a:lnTo>
                    <a:pt x="1568" y="1175"/>
                  </a:lnTo>
                  <a:lnTo>
                    <a:pt x="1598" y="1162"/>
                  </a:lnTo>
                  <a:lnTo>
                    <a:pt x="1626" y="1149"/>
                  </a:lnTo>
                  <a:lnTo>
                    <a:pt x="1654" y="1135"/>
                  </a:lnTo>
                  <a:lnTo>
                    <a:pt x="1681" y="1120"/>
                  </a:lnTo>
                  <a:lnTo>
                    <a:pt x="1708" y="1104"/>
                  </a:lnTo>
                  <a:lnTo>
                    <a:pt x="1733" y="1088"/>
                  </a:lnTo>
                  <a:lnTo>
                    <a:pt x="1758" y="1071"/>
                  </a:lnTo>
                  <a:lnTo>
                    <a:pt x="1783" y="1053"/>
                  </a:lnTo>
                  <a:lnTo>
                    <a:pt x="1807" y="1035"/>
                  </a:lnTo>
                  <a:lnTo>
                    <a:pt x="1830" y="1016"/>
                  </a:lnTo>
                  <a:lnTo>
                    <a:pt x="1852" y="996"/>
                  </a:lnTo>
                  <a:lnTo>
                    <a:pt x="1874" y="976"/>
                  </a:lnTo>
                  <a:lnTo>
                    <a:pt x="1896" y="955"/>
                  </a:lnTo>
                  <a:lnTo>
                    <a:pt x="1916" y="933"/>
                  </a:lnTo>
                  <a:lnTo>
                    <a:pt x="1936" y="911"/>
                  </a:lnTo>
                  <a:lnTo>
                    <a:pt x="1955" y="888"/>
                  </a:lnTo>
                  <a:lnTo>
                    <a:pt x="1973" y="864"/>
                  </a:lnTo>
                  <a:lnTo>
                    <a:pt x="1991" y="841"/>
                  </a:lnTo>
                  <a:lnTo>
                    <a:pt x="2008" y="818"/>
                  </a:lnTo>
                  <a:lnTo>
                    <a:pt x="2023" y="796"/>
                  </a:lnTo>
                  <a:lnTo>
                    <a:pt x="2038" y="774"/>
                  </a:lnTo>
                  <a:lnTo>
                    <a:pt x="2052" y="752"/>
                  </a:lnTo>
                  <a:lnTo>
                    <a:pt x="2065" y="730"/>
                  </a:lnTo>
                  <a:lnTo>
                    <a:pt x="2077" y="709"/>
                  </a:lnTo>
                  <a:lnTo>
                    <a:pt x="2089" y="688"/>
                  </a:lnTo>
                  <a:lnTo>
                    <a:pt x="2099" y="667"/>
                  </a:lnTo>
                  <a:lnTo>
                    <a:pt x="2109" y="646"/>
                  </a:lnTo>
                  <a:lnTo>
                    <a:pt x="2117" y="626"/>
                  </a:lnTo>
                  <a:lnTo>
                    <a:pt x="2125" y="606"/>
                  </a:lnTo>
                  <a:lnTo>
                    <a:pt x="2132" y="586"/>
                  </a:lnTo>
                  <a:lnTo>
                    <a:pt x="2138" y="567"/>
                  </a:lnTo>
                  <a:lnTo>
                    <a:pt x="2143" y="548"/>
                  </a:lnTo>
                  <a:lnTo>
                    <a:pt x="2147" y="529"/>
                  </a:lnTo>
                  <a:lnTo>
                    <a:pt x="2152" y="512"/>
                  </a:lnTo>
                  <a:lnTo>
                    <a:pt x="2155" y="496"/>
                  </a:lnTo>
                  <a:lnTo>
                    <a:pt x="2159" y="481"/>
                  </a:lnTo>
                  <a:lnTo>
                    <a:pt x="2162" y="467"/>
                  </a:lnTo>
                  <a:lnTo>
                    <a:pt x="2165" y="455"/>
                  </a:lnTo>
                  <a:lnTo>
                    <a:pt x="2168" y="444"/>
                  </a:lnTo>
                  <a:lnTo>
                    <a:pt x="2171" y="434"/>
                  </a:lnTo>
                  <a:lnTo>
                    <a:pt x="2173" y="425"/>
                  </a:lnTo>
                  <a:lnTo>
                    <a:pt x="2175" y="417"/>
                  </a:lnTo>
                  <a:lnTo>
                    <a:pt x="2176" y="410"/>
                  </a:lnTo>
                  <a:lnTo>
                    <a:pt x="2178" y="405"/>
                  </a:lnTo>
                  <a:lnTo>
                    <a:pt x="2179" y="401"/>
                  </a:lnTo>
                  <a:lnTo>
                    <a:pt x="2179" y="398"/>
                  </a:lnTo>
                  <a:lnTo>
                    <a:pt x="2180" y="396"/>
                  </a:lnTo>
                  <a:lnTo>
                    <a:pt x="2179" y="396"/>
                  </a:lnTo>
                  <a:lnTo>
                    <a:pt x="2178" y="397"/>
                  </a:lnTo>
                  <a:lnTo>
                    <a:pt x="2175" y="398"/>
                  </a:lnTo>
                  <a:lnTo>
                    <a:pt x="2171" y="401"/>
                  </a:lnTo>
                  <a:lnTo>
                    <a:pt x="2166" y="403"/>
                  </a:lnTo>
                  <a:lnTo>
                    <a:pt x="2160" y="407"/>
                  </a:lnTo>
                  <a:lnTo>
                    <a:pt x="2153" y="411"/>
                  </a:lnTo>
                  <a:lnTo>
                    <a:pt x="2145" y="416"/>
                  </a:lnTo>
                  <a:lnTo>
                    <a:pt x="2136" y="421"/>
                  </a:lnTo>
                  <a:lnTo>
                    <a:pt x="2125" y="427"/>
                  </a:lnTo>
                  <a:lnTo>
                    <a:pt x="2114" y="433"/>
                  </a:lnTo>
                  <a:lnTo>
                    <a:pt x="2101" y="441"/>
                  </a:lnTo>
                  <a:lnTo>
                    <a:pt x="2088" y="448"/>
                  </a:lnTo>
                  <a:lnTo>
                    <a:pt x="2073" y="457"/>
                  </a:lnTo>
                  <a:lnTo>
                    <a:pt x="2057" y="466"/>
                  </a:lnTo>
                  <a:lnTo>
                    <a:pt x="2040" y="476"/>
                  </a:lnTo>
                  <a:lnTo>
                    <a:pt x="2023" y="485"/>
                  </a:lnTo>
                  <a:lnTo>
                    <a:pt x="2007" y="494"/>
                  </a:lnTo>
                  <a:lnTo>
                    <a:pt x="1992" y="503"/>
                  </a:lnTo>
                  <a:lnTo>
                    <a:pt x="1979" y="511"/>
                  </a:lnTo>
                  <a:lnTo>
                    <a:pt x="1966" y="518"/>
                  </a:lnTo>
                  <a:lnTo>
                    <a:pt x="1955" y="524"/>
                  </a:lnTo>
                  <a:lnTo>
                    <a:pt x="1944" y="530"/>
                  </a:lnTo>
                  <a:lnTo>
                    <a:pt x="1935" y="536"/>
                  </a:lnTo>
                  <a:lnTo>
                    <a:pt x="1927" y="540"/>
                  </a:lnTo>
                  <a:lnTo>
                    <a:pt x="1920" y="544"/>
                  </a:lnTo>
                  <a:lnTo>
                    <a:pt x="1914" y="548"/>
                  </a:lnTo>
                  <a:lnTo>
                    <a:pt x="1909" y="551"/>
                  </a:lnTo>
                  <a:lnTo>
                    <a:pt x="1905" y="553"/>
                  </a:lnTo>
                  <a:lnTo>
                    <a:pt x="1902" y="554"/>
                  </a:lnTo>
                  <a:lnTo>
                    <a:pt x="1901" y="555"/>
                  </a:lnTo>
                  <a:lnTo>
                    <a:pt x="1900" y="556"/>
                  </a:lnTo>
                  <a:lnTo>
                    <a:pt x="1900" y="555"/>
                  </a:lnTo>
                  <a:lnTo>
                    <a:pt x="1898" y="554"/>
                  </a:lnTo>
                  <a:lnTo>
                    <a:pt x="1895" y="553"/>
                  </a:lnTo>
                  <a:lnTo>
                    <a:pt x="1890" y="550"/>
                  </a:lnTo>
                  <a:lnTo>
                    <a:pt x="1885" y="547"/>
                  </a:lnTo>
                  <a:lnTo>
                    <a:pt x="1878" y="543"/>
                  </a:lnTo>
                  <a:lnTo>
                    <a:pt x="1870" y="539"/>
                  </a:lnTo>
                  <a:lnTo>
                    <a:pt x="1861" y="534"/>
                  </a:lnTo>
                  <a:lnTo>
                    <a:pt x="1851" y="528"/>
                  </a:lnTo>
                  <a:lnTo>
                    <a:pt x="1840" y="521"/>
                  </a:lnTo>
                  <a:lnTo>
                    <a:pt x="1827" y="514"/>
                  </a:lnTo>
                  <a:lnTo>
                    <a:pt x="1813" y="506"/>
                  </a:lnTo>
                  <a:lnTo>
                    <a:pt x="1798" y="498"/>
                  </a:lnTo>
                  <a:lnTo>
                    <a:pt x="1782" y="488"/>
                  </a:lnTo>
                  <a:lnTo>
                    <a:pt x="1764" y="478"/>
                  </a:lnTo>
                  <a:lnTo>
                    <a:pt x="1745" y="468"/>
                  </a:lnTo>
                  <a:lnTo>
                    <a:pt x="1727" y="457"/>
                  </a:lnTo>
                  <a:lnTo>
                    <a:pt x="1709" y="447"/>
                  </a:lnTo>
                  <a:lnTo>
                    <a:pt x="1693" y="438"/>
                  </a:lnTo>
                  <a:lnTo>
                    <a:pt x="1678" y="429"/>
                  </a:lnTo>
                  <a:lnTo>
                    <a:pt x="1664" y="421"/>
                  </a:lnTo>
                  <a:lnTo>
                    <a:pt x="1651" y="414"/>
                  </a:lnTo>
                  <a:lnTo>
                    <a:pt x="1639" y="408"/>
                  </a:lnTo>
                  <a:lnTo>
                    <a:pt x="1629" y="402"/>
                  </a:lnTo>
                  <a:lnTo>
                    <a:pt x="1620" y="397"/>
                  </a:lnTo>
                  <a:lnTo>
                    <a:pt x="1612" y="392"/>
                  </a:lnTo>
                  <a:lnTo>
                    <a:pt x="1606" y="388"/>
                  </a:lnTo>
                  <a:lnTo>
                    <a:pt x="1600" y="385"/>
                  </a:lnTo>
                  <a:lnTo>
                    <a:pt x="1596" y="383"/>
                  </a:lnTo>
                  <a:lnTo>
                    <a:pt x="1593" y="381"/>
                  </a:lnTo>
                  <a:lnTo>
                    <a:pt x="1591" y="380"/>
                  </a:lnTo>
                  <a:lnTo>
                    <a:pt x="1590" y="380"/>
                  </a:lnTo>
                  <a:lnTo>
                    <a:pt x="1590" y="381"/>
                  </a:lnTo>
                  <a:lnTo>
                    <a:pt x="1589" y="383"/>
                  </a:lnTo>
                  <a:lnTo>
                    <a:pt x="1588" y="385"/>
                  </a:lnTo>
                  <a:lnTo>
                    <a:pt x="1587" y="388"/>
                  </a:lnTo>
                  <a:lnTo>
                    <a:pt x="1586" y="391"/>
                  </a:lnTo>
                  <a:lnTo>
                    <a:pt x="1584" y="395"/>
                  </a:lnTo>
                  <a:lnTo>
                    <a:pt x="1582" y="400"/>
                  </a:lnTo>
                  <a:lnTo>
                    <a:pt x="1580" y="405"/>
                  </a:lnTo>
                  <a:lnTo>
                    <a:pt x="1577" y="411"/>
                  </a:lnTo>
                  <a:lnTo>
                    <a:pt x="1574" y="418"/>
                  </a:lnTo>
                  <a:lnTo>
                    <a:pt x="1571" y="425"/>
                  </a:lnTo>
                  <a:lnTo>
                    <a:pt x="1568" y="433"/>
                  </a:lnTo>
                  <a:lnTo>
                    <a:pt x="1564" y="441"/>
                  </a:lnTo>
                  <a:lnTo>
                    <a:pt x="1561" y="450"/>
                  </a:lnTo>
                  <a:lnTo>
                    <a:pt x="1556" y="460"/>
                  </a:lnTo>
                  <a:lnTo>
                    <a:pt x="1552" y="470"/>
                  </a:lnTo>
                  <a:lnTo>
                    <a:pt x="1547" y="480"/>
                  </a:lnTo>
                  <a:lnTo>
                    <a:pt x="1541" y="490"/>
                  </a:lnTo>
                  <a:lnTo>
                    <a:pt x="1534" y="500"/>
                  </a:lnTo>
                  <a:lnTo>
                    <a:pt x="1526" y="510"/>
                  </a:lnTo>
                  <a:lnTo>
                    <a:pt x="1518" y="520"/>
                  </a:lnTo>
                  <a:lnTo>
                    <a:pt x="1510" y="530"/>
                  </a:lnTo>
                  <a:lnTo>
                    <a:pt x="1500" y="541"/>
                  </a:lnTo>
                  <a:lnTo>
                    <a:pt x="1490" y="551"/>
                  </a:lnTo>
                  <a:lnTo>
                    <a:pt x="1479" y="561"/>
                  </a:lnTo>
                  <a:lnTo>
                    <a:pt x="1467" y="571"/>
                  </a:lnTo>
                  <a:lnTo>
                    <a:pt x="1455" y="581"/>
                  </a:lnTo>
                  <a:lnTo>
                    <a:pt x="1442" y="592"/>
                  </a:lnTo>
                  <a:lnTo>
                    <a:pt x="1428" y="602"/>
                  </a:lnTo>
                  <a:lnTo>
                    <a:pt x="1414" y="612"/>
                  </a:lnTo>
                  <a:lnTo>
                    <a:pt x="1399" y="623"/>
                  </a:lnTo>
                  <a:lnTo>
                    <a:pt x="1383" y="633"/>
                  </a:lnTo>
                  <a:lnTo>
                    <a:pt x="1367" y="642"/>
                  </a:lnTo>
                  <a:lnTo>
                    <a:pt x="1350" y="650"/>
                  </a:lnTo>
                  <a:lnTo>
                    <a:pt x="1333" y="657"/>
                  </a:lnTo>
                  <a:lnTo>
                    <a:pt x="1316" y="664"/>
                  </a:lnTo>
                  <a:lnTo>
                    <a:pt x="1298" y="670"/>
                  </a:lnTo>
                  <a:lnTo>
                    <a:pt x="1280" y="674"/>
                  </a:lnTo>
                  <a:lnTo>
                    <a:pt x="1262" y="678"/>
                  </a:lnTo>
                  <a:lnTo>
                    <a:pt x="1243" y="681"/>
                  </a:lnTo>
                  <a:lnTo>
                    <a:pt x="1223" y="684"/>
                  </a:lnTo>
                  <a:lnTo>
                    <a:pt x="1204" y="685"/>
                  </a:lnTo>
                  <a:lnTo>
                    <a:pt x="1184" y="686"/>
                  </a:lnTo>
                  <a:lnTo>
                    <a:pt x="1163" y="685"/>
                  </a:lnTo>
                  <a:lnTo>
                    <a:pt x="1142" y="684"/>
                  </a:lnTo>
                  <a:lnTo>
                    <a:pt x="1121" y="682"/>
                  </a:lnTo>
                  <a:lnTo>
                    <a:pt x="1099" y="679"/>
                  </a:lnTo>
                  <a:lnTo>
                    <a:pt x="1077" y="675"/>
                  </a:lnTo>
                  <a:lnTo>
                    <a:pt x="1056" y="671"/>
                  </a:lnTo>
                  <a:lnTo>
                    <a:pt x="1036" y="666"/>
                  </a:lnTo>
                  <a:lnTo>
                    <a:pt x="1016" y="660"/>
                  </a:lnTo>
                  <a:lnTo>
                    <a:pt x="997" y="654"/>
                  </a:lnTo>
                  <a:lnTo>
                    <a:pt x="979" y="646"/>
                  </a:lnTo>
                  <a:lnTo>
                    <a:pt x="961" y="638"/>
                  </a:lnTo>
                  <a:lnTo>
                    <a:pt x="944" y="630"/>
                  </a:lnTo>
                  <a:lnTo>
                    <a:pt x="928" y="620"/>
                  </a:lnTo>
                  <a:lnTo>
                    <a:pt x="912" y="610"/>
                  </a:lnTo>
                  <a:lnTo>
                    <a:pt x="897" y="599"/>
                  </a:lnTo>
                  <a:lnTo>
                    <a:pt x="882" y="588"/>
                  </a:lnTo>
                  <a:lnTo>
                    <a:pt x="869" y="576"/>
                  </a:lnTo>
                  <a:lnTo>
                    <a:pt x="855" y="563"/>
                  </a:lnTo>
                  <a:lnTo>
                    <a:pt x="843" y="549"/>
                  </a:lnTo>
                  <a:lnTo>
                    <a:pt x="831" y="535"/>
                  </a:lnTo>
                  <a:lnTo>
                    <a:pt x="820" y="520"/>
                  </a:lnTo>
                  <a:lnTo>
                    <a:pt x="809" y="506"/>
                  </a:lnTo>
                  <a:lnTo>
                    <a:pt x="800" y="492"/>
                  </a:lnTo>
                  <a:lnTo>
                    <a:pt x="790" y="478"/>
                  </a:lnTo>
                  <a:lnTo>
                    <a:pt x="782" y="464"/>
                  </a:lnTo>
                  <a:lnTo>
                    <a:pt x="774" y="451"/>
                  </a:lnTo>
                  <a:lnTo>
                    <a:pt x="766" y="438"/>
                  </a:lnTo>
                  <a:lnTo>
                    <a:pt x="760" y="425"/>
                  </a:lnTo>
                  <a:lnTo>
                    <a:pt x="754" y="413"/>
                  </a:lnTo>
                  <a:lnTo>
                    <a:pt x="748" y="400"/>
                  </a:lnTo>
                  <a:lnTo>
                    <a:pt x="743" y="388"/>
                  </a:lnTo>
                  <a:lnTo>
                    <a:pt x="739" y="376"/>
                  </a:lnTo>
                  <a:lnTo>
                    <a:pt x="736" y="365"/>
                  </a:lnTo>
                  <a:lnTo>
                    <a:pt x="733" y="353"/>
                  </a:lnTo>
                  <a:lnTo>
                    <a:pt x="731" y="342"/>
                  </a:lnTo>
                  <a:lnTo>
                    <a:pt x="729" y="331"/>
                  </a:lnTo>
                  <a:close/>
                </a:path>
              </a:pathLst>
            </a:custGeom>
            <a:solidFill>
              <a:schemeClr val="accent5">
                <a:lumMod val="60000"/>
                <a:lumOff val="40000"/>
              </a:schemeClr>
            </a:solidFill>
            <a:ln>
              <a:noFill/>
            </a:ln>
            <a:extLst>
              <a:ext uri="{91240B29-F687-4F45-9708-019B960494DF}">
                <a14:hiddenLine xmlns:a14="http://schemas.microsoft.com/office/drawing/2010/main" w="6350">
                  <a:solidFill>
                    <a:srgbClr val="000000"/>
                  </a:solidFill>
                  <a:round/>
                  <a:headEnd/>
                  <a:tailEnd/>
                </a14:hiddenLine>
              </a:ext>
            </a:extLst>
          </p:spPr>
          <p:txBody>
            <a:bodyPr vert="eaVert" wrap="none" anchor="ctr"/>
            <a:lstStyle/>
            <a:p>
              <a:pPr>
                <a:defRPr/>
              </a:pPr>
              <a:endParaRPr lang="en-US" dirty="0"/>
            </a:p>
          </p:txBody>
        </p:sp>
      </p:grpSp>
      <p:sp>
        <p:nvSpPr>
          <p:cNvPr id="21" name="TextBox 9"/>
          <p:cNvSpPr txBox="1">
            <a:spLocks noChangeArrowheads="1"/>
          </p:cNvSpPr>
          <p:nvPr/>
        </p:nvSpPr>
        <p:spPr bwMode="auto">
          <a:xfrm>
            <a:off x="3081640" y="4923207"/>
            <a:ext cx="1219200" cy="276999"/>
          </a:xfrm>
          <a:prstGeom prst="rect">
            <a:avLst/>
          </a:prstGeom>
          <a:noFill/>
          <a:ln w="9525">
            <a:noFill/>
            <a:miter lim="800000"/>
            <a:headEnd/>
            <a:tailEnd/>
          </a:ln>
        </p:spPr>
        <p:txBody>
          <a:bodyPr>
            <a:spAutoFit/>
          </a:bodyPr>
          <a:lstStyle/>
          <a:p>
            <a:pPr algn="ctr"/>
            <a:r>
              <a:rPr lang="en-US" sz="1200" b="1" dirty="0">
                <a:solidFill>
                  <a:srgbClr val="000000"/>
                </a:solidFill>
              </a:rPr>
              <a:t>Domain</a:t>
            </a:r>
          </a:p>
        </p:txBody>
      </p:sp>
      <p:sp>
        <p:nvSpPr>
          <p:cNvPr id="22" name="TextBox 10"/>
          <p:cNvSpPr txBox="1">
            <a:spLocks noChangeArrowheads="1"/>
          </p:cNvSpPr>
          <p:nvPr/>
        </p:nvSpPr>
        <p:spPr bwMode="auto">
          <a:xfrm>
            <a:off x="4392192" y="4158330"/>
            <a:ext cx="1153585" cy="461665"/>
          </a:xfrm>
          <a:prstGeom prst="rect">
            <a:avLst/>
          </a:prstGeom>
          <a:noFill/>
          <a:ln w="9525">
            <a:noFill/>
            <a:miter lim="800000"/>
            <a:headEnd/>
            <a:tailEnd/>
          </a:ln>
        </p:spPr>
        <p:txBody>
          <a:bodyPr wrap="square">
            <a:spAutoFit/>
          </a:bodyPr>
          <a:lstStyle/>
          <a:p>
            <a:pPr algn="ctr"/>
            <a:r>
              <a:rPr lang="en-US" sz="1200" b="1" dirty="0">
                <a:solidFill>
                  <a:srgbClr val="000000"/>
                </a:solidFill>
              </a:rPr>
              <a:t>Domain Data Model</a:t>
            </a:r>
          </a:p>
        </p:txBody>
      </p:sp>
      <p:sp>
        <p:nvSpPr>
          <p:cNvPr id="23" name="TextBox 11"/>
          <p:cNvSpPr txBox="1">
            <a:spLocks noChangeArrowheads="1"/>
          </p:cNvSpPr>
          <p:nvPr/>
        </p:nvSpPr>
        <p:spPr bwMode="auto">
          <a:xfrm>
            <a:off x="1962722" y="4114789"/>
            <a:ext cx="1102434" cy="461665"/>
          </a:xfrm>
          <a:prstGeom prst="rect">
            <a:avLst/>
          </a:prstGeom>
          <a:noFill/>
          <a:ln w="9525">
            <a:noFill/>
            <a:miter lim="800000"/>
            <a:headEnd/>
            <a:tailEnd/>
          </a:ln>
        </p:spPr>
        <p:txBody>
          <a:bodyPr wrap="square">
            <a:spAutoFit/>
          </a:bodyPr>
          <a:lstStyle/>
          <a:p>
            <a:pPr algn="ctr"/>
            <a:r>
              <a:rPr lang="en-US" sz="1200" b="1" dirty="0">
                <a:solidFill>
                  <a:srgbClr val="000000"/>
                </a:solidFill>
              </a:rPr>
              <a:t>Community of Interest</a:t>
            </a:r>
          </a:p>
        </p:txBody>
      </p:sp>
      <p:cxnSp>
        <p:nvCxnSpPr>
          <p:cNvPr id="24" name="Straight Arrow Connector 23"/>
          <p:cNvCxnSpPr/>
          <p:nvPr/>
        </p:nvCxnSpPr>
        <p:spPr>
          <a:xfrm flipH="1">
            <a:off x="4567895" y="4590022"/>
            <a:ext cx="164592"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17832" y="4587855"/>
            <a:ext cx="152400" cy="176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 Placeholder 19"/>
          <p:cNvSpPr txBox="1">
            <a:spLocks/>
          </p:cNvSpPr>
          <p:nvPr/>
        </p:nvSpPr>
        <p:spPr>
          <a:xfrm>
            <a:off x="6197241" y="5863714"/>
            <a:ext cx="4013560" cy="848024"/>
          </a:xfrm>
          <a:prstGeom prst="rect">
            <a:avLst/>
          </a:prstGeom>
        </p:spPr>
        <p:txBody>
          <a:bodyPr vert="horz" lIns="45720" tIns="45720" rIns="45720" bIns="45720" rtlCol="0" anchor="ctr">
            <a:noAutofit/>
          </a:bodyPr>
          <a:lstStyle>
            <a:defPPr>
              <a:defRPr lang="en-US"/>
            </a:defPPr>
            <a:lvl1pPr marR="0" lvl="0" fontAlgn="auto">
              <a:lnSpc>
                <a:spcPct val="100000"/>
              </a:lnSpc>
              <a:spcBef>
                <a:spcPct val="0"/>
              </a:spcBef>
              <a:spcAft>
                <a:spcPts val="600"/>
              </a:spcAft>
              <a:buClrTx/>
              <a:buSzTx/>
              <a:tabLst/>
              <a:defRPr kumimoji="0" sz="1100" i="0" u="none" strike="noStrike" cap="none" spc="0" normalizeH="0" baseline="0">
                <a:ln>
                  <a:noFill/>
                </a:ln>
                <a:solidFill>
                  <a:sysClr val="windowText" lastClr="000000"/>
                </a:solidFill>
                <a:effectLst/>
                <a:uLnTx/>
                <a:uFillTx/>
                <a:latin typeface="Arial" charset="0"/>
                <a:cs typeface="Arial" charset="0"/>
              </a:defRPr>
            </a:lvl1pPr>
          </a:lstStyle>
          <a:p>
            <a:r>
              <a:rPr lang="en-US" sz="1000" dirty="0"/>
              <a:t>*This is not a strict rule, but a guideline intended to guide decision making.</a:t>
            </a:r>
          </a:p>
        </p:txBody>
      </p:sp>
      <p:sp>
        <p:nvSpPr>
          <p:cNvPr id="27" name="Text Placeholder 19"/>
          <p:cNvSpPr txBox="1">
            <a:spLocks/>
          </p:cNvSpPr>
          <p:nvPr/>
        </p:nvSpPr>
        <p:spPr>
          <a:xfrm>
            <a:off x="7501127" y="5146316"/>
            <a:ext cx="2707271" cy="848024"/>
          </a:xfrm>
          <a:prstGeom prst="rect">
            <a:avLst/>
          </a:prstGeom>
        </p:spPr>
        <p:txBody>
          <a:bodyPr vert="horz" lIns="45720" tIns="45720" rIns="45720" bIns="45720" rtlCol="0" anchor="ctr">
            <a:noAutofit/>
          </a:bodyPr>
          <a:lstStyle/>
          <a:p>
            <a:pPr defTabSz="457200">
              <a:spcBef>
                <a:spcPct val="0"/>
              </a:spcBef>
              <a:spcAft>
                <a:spcPts val="600"/>
              </a:spcAft>
              <a:defRPr/>
            </a:pPr>
            <a:r>
              <a:rPr lang="en-US" sz="1200" dirty="0">
                <a:solidFill>
                  <a:sysClr val="windowText" lastClr="000000"/>
                </a:solidFill>
                <a:latin typeface="Arial" charset="0"/>
                <a:cs typeface="Arial" charset="0"/>
              </a:rPr>
              <a:t>At least four* information exchanges have been developed/will be developed.</a:t>
            </a:r>
          </a:p>
        </p:txBody>
      </p:sp>
      <p:sp>
        <p:nvSpPr>
          <p:cNvPr id="28" name="Rectangle 27"/>
          <p:cNvSpPr>
            <a:spLocks noChangeArrowheads="1"/>
          </p:cNvSpPr>
          <p:nvPr/>
        </p:nvSpPr>
        <p:spPr bwMode="auto">
          <a:xfrm>
            <a:off x="6194838" y="5146315"/>
            <a:ext cx="1188720" cy="848024"/>
          </a:xfrm>
          <a:prstGeom prst="rect">
            <a:avLst/>
          </a:prstGeom>
          <a:solidFill>
            <a:schemeClr val="accent5">
              <a:lumMod val="75000"/>
            </a:schemeClr>
          </a:solidFill>
          <a:ln>
            <a:noFill/>
          </a:ln>
        </p:spPr>
        <p:txBody>
          <a:bodyPr vert="horz" lIns="45720" rIns="45720" anchor="ctr" anchorCtr="1"/>
          <a:lstStyle/>
          <a:p>
            <a:pPr marL="6350" indent="7938" algn="ctr" eaLnBrk="0" hangingPunct="0">
              <a:spcBef>
                <a:spcPct val="50000"/>
              </a:spcBef>
              <a:defRPr/>
            </a:pPr>
            <a:r>
              <a:rPr lang="en-US" sz="1200" b="1" dirty="0">
                <a:solidFill>
                  <a:schemeClr val="bg1"/>
                </a:solidFill>
                <a:latin typeface="Arial" charset="0"/>
                <a:cs typeface="Arial" charset="0"/>
              </a:rPr>
              <a:t>Multiple Exchanges</a:t>
            </a:r>
            <a:endParaRPr lang="en-US" sz="1200" b="1" dirty="0">
              <a:solidFill>
                <a:schemeClr val="bg1"/>
              </a:solidFill>
            </a:endParaRPr>
          </a:p>
        </p:txBody>
      </p:sp>
    </p:spTree>
    <p:extLst>
      <p:ext uri="{BB962C8B-B14F-4D97-AF65-F5344CB8AC3E}">
        <p14:creationId xmlns:p14="http://schemas.microsoft.com/office/powerpoint/2010/main" val="1927719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6332"/>
            <a:ext cx="8229600" cy="811358"/>
          </a:xfrm>
        </p:spPr>
        <p:txBody>
          <a:bodyPr/>
          <a:lstStyle/>
          <a:p>
            <a:r>
              <a:rPr lang="en-US" dirty="0"/>
              <a:t>Domain Establishment Process</a:t>
            </a:r>
          </a:p>
        </p:txBody>
      </p:sp>
      <p:sp>
        <p:nvSpPr>
          <p:cNvPr id="4" name="AutoShape 9"/>
          <p:cNvSpPr>
            <a:spLocks noChangeArrowheads="1"/>
          </p:cNvSpPr>
          <p:nvPr/>
        </p:nvSpPr>
        <p:spPr bwMode="gray">
          <a:xfrm>
            <a:off x="2111823" y="1097707"/>
            <a:ext cx="2148840" cy="554038"/>
          </a:xfrm>
          <a:prstGeom prst="chevron">
            <a:avLst>
              <a:gd name="adj" fmla="val 32240"/>
            </a:avLst>
          </a:prstGeom>
          <a:solidFill>
            <a:schemeClr val="accent5">
              <a:lumMod val="75000"/>
            </a:schemeClr>
          </a:solidFill>
          <a:ln w="9525" cap="rnd" algn="ctr">
            <a:noFill/>
            <a:miter lim="800000"/>
            <a:headEnd/>
            <a:tailEnd/>
          </a:ln>
        </p:spPr>
        <p:txBody>
          <a:bodyPr anchor="ctr" anchorCtr="1"/>
          <a:lstStyle/>
          <a:p>
            <a:pPr algn="ctr" eaLnBrk="0" hangingPunct="0">
              <a:lnSpc>
                <a:spcPct val="106000"/>
              </a:lnSpc>
            </a:pPr>
            <a:r>
              <a:rPr lang="en-US" sz="1200" b="1" dirty="0">
                <a:solidFill>
                  <a:srgbClr val="FFFFFF"/>
                </a:solidFill>
              </a:rPr>
              <a:t>Identify Initial Domain Scope</a:t>
            </a:r>
          </a:p>
        </p:txBody>
      </p:sp>
      <p:sp>
        <p:nvSpPr>
          <p:cNvPr id="6" name="AutoShape 11"/>
          <p:cNvSpPr>
            <a:spLocks noChangeArrowheads="1"/>
          </p:cNvSpPr>
          <p:nvPr/>
        </p:nvSpPr>
        <p:spPr bwMode="gray">
          <a:xfrm>
            <a:off x="4151614" y="1097707"/>
            <a:ext cx="2148840" cy="554038"/>
          </a:xfrm>
          <a:prstGeom prst="chevron">
            <a:avLst>
              <a:gd name="adj" fmla="val 32238"/>
            </a:avLst>
          </a:prstGeom>
          <a:solidFill>
            <a:schemeClr val="accent5">
              <a:lumMod val="75000"/>
            </a:schemeClr>
          </a:solidFill>
          <a:ln w="9525" cap="rnd" algn="ctr">
            <a:noFill/>
            <a:miter lim="800000"/>
            <a:headEnd/>
            <a:tailEnd/>
          </a:ln>
        </p:spPr>
        <p:txBody>
          <a:bodyPr lIns="0" rIns="0" anchor="ctr" anchorCtr="1"/>
          <a:lstStyle/>
          <a:p>
            <a:pPr algn="ctr" eaLnBrk="0" hangingPunct="0">
              <a:lnSpc>
                <a:spcPct val="106000"/>
              </a:lnSpc>
            </a:pPr>
            <a:r>
              <a:rPr lang="en-US" sz="1200" b="1" dirty="0">
                <a:solidFill>
                  <a:srgbClr val="FFFFFF"/>
                </a:solidFill>
              </a:rPr>
              <a:t>Determine Initial COI</a:t>
            </a:r>
          </a:p>
        </p:txBody>
      </p:sp>
      <p:sp>
        <p:nvSpPr>
          <p:cNvPr id="19" name="AutoShape 9"/>
          <p:cNvSpPr>
            <a:spLocks noChangeArrowheads="1"/>
          </p:cNvSpPr>
          <p:nvPr/>
        </p:nvSpPr>
        <p:spPr bwMode="gray">
          <a:xfrm>
            <a:off x="6176891" y="1097707"/>
            <a:ext cx="2148840" cy="554038"/>
          </a:xfrm>
          <a:prstGeom prst="chevron">
            <a:avLst>
              <a:gd name="adj" fmla="val 32240"/>
            </a:avLst>
          </a:prstGeom>
          <a:solidFill>
            <a:schemeClr val="accent5">
              <a:lumMod val="75000"/>
            </a:schemeClr>
          </a:solidFill>
          <a:ln w="9525" cap="rnd" algn="ctr">
            <a:noFill/>
            <a:miter lim="800000"/>
            <a:headEnd/>
            <a:tailEnd/>
          </a:ln>
        </p:spPr>
        <p:txBody>
          <a:bodyPr anchor="ctr" anchorCtr="1"/>
          <a:lstStyle/>
          <a:p>
            <a:pPr algn="ctr" eaLnBrk="0" hangingPunct="0">
              <a:lnSpc>
                <a:spcPct val="106000"/>
              </a:lnSpc>
            </a:pPr>
            <a:r>
              <a:rPr lang="en-US" sz="1200" b="1" dirty="0">
                <a:solidFill>
                  <a:srgbClr val="FFFFFF"/>
                </a:solidFill>
              </a:rPr>
              <a:t>Define Domain Governance Model</a:t>
            </a:r>
          </a:p>
        </p:txBody>
      </p:sp>
      <p:sp>
        <p:nvSpPr>
          <p:cNvPr id="20" name="AutoShape 11"/>
          <p:cNvSpPr>
            <a:spLocks noChangeArrowheads="1"/>
          </p:cNvSpPr>
          <p:nvPr/>
        </p:nvSpPr>
        <p:spPr bwMode="gray">
          <a:xfrm>
            <a:off x="8216681" y="1097707"/>
            <a:ext cx="2103120" cy="554038"/>
          </a:xfrm>
          <a:prstGeom prst="chevron">
            <a:avLst>
              <a:gd name="adj" fmla="val 32238"/>
            </a:avLst>
          </a:prstGeom>
          <a:solidFill>
            <a:schemeClr val="accent5">
              <a:lumMod val="75000"/>
            </a:schemeClr>
          </a:solidFill>
          <a:ln w="9525" cap="rnd" algn="ctr">
            <a:noFill/>
            <a:miter lim="800000"/>
            <a:headEnd/>
            <a:tailEnd/>
          </a:ln>
        </p:spPr>
        <p:txBody>
          <a:bodyPr lIns="0" rIns="0" anchor="ctr" anchorCtr="1"/>
          <a:lstStyle/>
          <a:p>
            <a:pPr algn="ctr" eaLnBrk="0" hangingPunct="0">
              <a:lnSpc>
                <a:spcPct val="106000"/>
              </a:lnSpc>
            </a:pPr>
            <a:r>
              <a:rPr lang="en-US" sz="1200" b="1" dirty="0">
                <a:solidFill>
                  <a:srgbClr val="FFFFFF"/>
                </a:solidFill>
              </a:rPr>
              <a:t>Formalize Domain</a:t>
            </a:r>
          </a:p>
        </p:txBody>
      </p:sp>
      <p:sp>
        <p:nvSpPr>
          <p:cNvPr id="22" name="Rectangle 7"/>
          <p:cNvSpPr>
            <a:spLocks noChangeArrowheads="1"/>
          </p:cNvSpPr>
          <p:nvPr/>
        </p:nvSpPr>
        <p:spPr bwMode="auto">
          <a:xfrm>
            <a:off x="1812312" y="1817216"/>
            <a:ext cx="285000" cy="2560320"/>
          </a:xfrm>
          <a:prstGeom prst="rect">
            <a:avLst/>
          </a:prstGeom>
          <a:solidFill>
            <a:schemeClr val="bg1">
              <a:lumMod val="50000"/>
            </a:schemeClr>
          </a:solidFill>
          <a:ln>
            <a:noFill/>
          </a:ln>
        </p:spPr>
        <p:txBody>
          <a:bodyPr vert="vert270" lIns="45720" rIns="45720" anchor="ctr" anchorCtr="1"/>
          <a:lstStyle/>
          <a:p>
            <a:pPr marL="6350" indent="7938" algn="ctr" eaLnBrk="0" hangingPunct="0">
              <a:spcBef>
                <a:spcPct val="50000"/>
              </a:spcBef>
              <a:defRPr/>
            </a:pPr>
            <a:r>
              <a:rPr lang="en-US" sz="1200" b="1" dirty="0">
                <a:solidFill>
                  <a:schemeClr val="bg1"/>
                </a:solidFill>
              </a:rPr>
              <a:t>Steps</a:t>
            </a:r>
          </a:p>
        </p:txBody>
      </p:sp>
      <p:sp>
        <p:nvSpPr>
          <p:cNvPr id="23" name="Rectangle 7"/>
          <p:cNvSpPr>
            <a:spLocks noChangeArrowheads="1"/>
          </p:cNvSpPr>
          <p:nvPr/>
        </p:nvSpPr>
        <p:spPr bwMode="auto">
          <a:xfrm>
            <a:off x="1812312" y="4463150"/>
            <a:ext cx="314025" cy="1188720"/>
          </a:xfrm>
          <a:prstGeom prst="rect">
            <a:avLst/>
          </a:prstGeom>
          <a:solidFill>
            <a:schemeClr val="bg1">
              <a:lumMod val="50000"/>
            </a:schemeClr>
          </a:solidFill>
          <a:ln>
            <a:noFill/>
          </a:ln>
        </p:spPr>
        <p:txBody>
          <a:bodyPr vert="vert270" lIns="45720" rIns="45720" anchor="ctr" anchorCtr="1"/>
          <a:lstStyle/>
          <a:p>
            <a:pPr marL="6350" indent="7938" algn="ctr" eaLnBrk="0" hangingPunct="0">
              <a:spcBef>
                <a:spcPct val="50000"/>
              </a:spcBef>
              <a:defRPr/>
            </a:pPr>
            <a:r>
              <a:rPr lang="en-US" sz="1200" b="1" dirty="0">
                <a:solidFill>
                  <a:schemeClr val="bg1"/>
                </a:solidFill>
              </a:rPr>
              <a:t>Artifacts*</a:t>
            </a:r>
          </a:p>
        </p:txBody>
      </p:sp>
      <p:sp>
        <p:nvSpPr>
          <p:cNvPr id="24" name="Text Placeholder 19"/>
          <p:cNvSpPr txBox="1">
            <a:spLocks/>
          </p:cNvSpPr>
          <p:nvPr/>
        </p:nvSpPr>
        <p:spPr>
          <a:xfrm>
            <a:off x="2147040" y="1790027"/>
            <a:ext cx="1975547" cy="2629438"/>
          </a:xfrm>
          <a:prstGeom prst="rect">
            <a:avLst/>
          </a:prstGeom>
        </p:spPr>
        <p:txBody>
          <a:bodyPr vert="horz" lIns="45720" tIns="45720" rIns="45720" bIns="45720" rtlCol="0">
            <a:noAutofit/>
          </a:bodyPr>
          <a:lstStyle/>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Identify one or more  data exchanges to form the initial scope of the domain data model. The exchanges should have:</a:t>
            </a:r>
          </a:p>
          <a:p>
            <a:pPr marL="274320" lvl="1" indent="-171450">
              <a:spcBef>
                <a:spcPct val="0"/>
              </a:spcBef>
              <a:spcAft>
                <a:spcPts val="600"/>
              </a:spcAft>
              <a:buFontTx/>
              <a:buChar char="-"/>
              <a:defRPr/>
            </a:pPr>
            <a:r>
              <a:rPr lang="en-US" sz="1200" dirty="0">
                <a:solidFill>
                  <a:sysClr val="windowText" lastClr="000000"/>
                </a:solidFill>
                <a:latin typeface="Arial" charset="0"/>
                <a:cs typeface="Arial" charset="0"/>
              </a:rPr>
              <a:t>High value to the domain mission area</a:t>
            </a:r>
          </a:p>
          <a:p>
            <a:pPr marL="274320" lvl="1" indent="-171450">
              <a:spcBef>
                <a:spcPct val="0"/>
              </a:spcBef>
              <a:spcAft>
                <a:spcPts val="600"/>
              </a:spcAft>
              <a:buFontTx/>
              <a:buChar char="-"/>
              <a:defRPr/>
            </a:pPr>
            <a:r>
              <a:rPr lang="en-US" sz="1200" dirty="0">
                <a:solidFill>
                  <a:sysClr val="windowText" lastClr="000000"/>
                </a:solidFill>
                <a:latin typeface="Arial" charset="0"/>
                <a:cs typeface="Arial" charset="0"/>
              </a:rPr>
              <a:t>Potential for high reuse</a:t>
            </a:r>
          </a:p>
          <a:p>
            <a:pPr marL="274320" lvl="1" indent="-171450">
              <a:spcBef>
                <a:spcPct val="0"/>
              </a:spcBef>
              <a:spcAft>
                <a:spcPts val="600"/>
              </a:spcAft>
              <a:buFontTx/>
              <a:buChar char="-"/>
              <a:defRPr/>
            </a:pPr>
            <a:r>
              <a:rPr lang="en-US" sz="1200" dirty="0">
                <a:solidFill>
                  <a:sysClr val="windowText" lastClr="000000"/>
                </a:solidFill>
                <a:latin typeface="Arial" charset="0"/>
                <a:cs typeface="Arial" charset="0"/>
              </a:rPr>
              <a:t>Demonstrated stakeholder need.</a:t>
            </a:r>
          </a:p>
        </p:txBody>
      </p:sp>
      <p:sp>
        <p:nvSpPr>
          <p:cNvPr id="25" name="Text Placeholder 19"/>
          <p:cNvSpPr txBox="1">
            <a:spLocks/>
          </p:cNvSpPr>
          <p:nvPr/>
        </p:nvSpPr>
        <p:spPr>
          <a:xfrm>
            <a:off x="4213425" y="1790027"/>
            <a:ext cx="1948952" cy="2499344"/>
          </a:xfrm>
          <a:prstGeom prst="rect">
            <a:avLst/>
          </a:prstGeom>
        </p:spPr>
        <p:txBody>
          <a:bodyPr vert="horz" lIns="45720" tIns="45720" rIns="45720" bIns="45720" rtlCol="0">
            <a:noAutofit/>
          </a:bodyPr>
          <a:lstStyle/>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Identify the  exchange partners for the identified initial data exchange(s).</a:t>
            </a:r>
          </a:p>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Begin contacting exchange partners and other stakeholders across federal, state, local and tribal levels to notify them of the new domain and encourage participation in the domain.</a:t>
            </a:r>
          </a:p>
        </p:txBody>
      </p:sp>
      <p:sp>
        <p:nvSpPr>
          <p:cNvPr id="26" name="Text Placeholder 19"/>
          <p:cNvSpPr txBox="1">
            <a:spLocks/>
          </p:cNvSpPr>
          <p:nvPr/>
        </p:nvSpPr>
        <p:spPr>
          <a:xfrm>
            <a:off x="6184341" y="1790027"/>
            <a:ext cx="1938528" cy="2682878"/>
          </a:xfrm>
          <a:prstGeom prst="rect">
            <a:avLst/>
          </a:prstGeom>
        </p:spPr>
        <p:txBody>
          <a:bodyPr vert="horz" lIns="45720" tIns="45720" rIns="45720" bIns="45720" rtlCol="0">
            <a:noAutofit/>
          </a:bodyPr>
          <a:lstStyle/>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Begin drafting domain charter.</a:t>
            </a:r>
          </a:p>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Begin drafting domain operations and maintenance plan.</a:t>
            </a:r>
          </a:p>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Determine the appropriate organization to steward the domain.</a:t>
            </a:r>
          </a:p>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Determine which individual will sign the Domain </a:t>
            </a:r>
            <a:br>
              <a:rPr lang="en-US" sz="1200" dirty="0">
                <a:solidFill>
                  <a:sysClr val="windowText" lastClr="000000"/>
                </a:solidFill>
                <a:latin typeface="Arial" charset="0"/>
                <a:cs typeface="Arial" charset="0"/>
              </a:rPr>
            </a:br>
            <a:r>
              <a:rPr lang="en-US" sz="1200" dirty="0">
                <a:solidFill>
                  <a:sysClr val="windowText" lastClr="000000"/>
                </a:solidFill>
                <a:latin typeface="Arial" charset="0"/>
                <a:cs typeface="Arial" charset="0"/>
              </a:rPr>
              <a:t>Stewardship Agreement.</a:t>
            </a:r>
          </a:p>
        </p:txBody>
      </p:sp>
      <p:sp>
        <p:nvSpPr>
          <p:cNvPr id="27" name="Text Placeholder 19"/>
          <p:cNvSpPr txBox="1">
            <a:spLocks/>
          </p:cNvSpPr>
          <p:nvPr/>
        </p:nvSpPr>
        <p:spPr>
          <a:xfrm>
            <a:off x="8186391" y="1790027"/>
            <a:ext cx="2162297" cy="2673190"/>
          </a:xfrm>
          <a:prstGeom prst="rect">
            <a:avLst/>
          </a:prstGeom>
        </p:spPr>
        <p:txBody>
          <a:bodyPr vert="horz" lIns="45720" tIns="45720" rIns="45720" bIns="45720" rtlCol="0">
            <a:noAutofit/>
          </a:bodyPr>
          <a:lstStyle/>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Complete domain value proposition document and briefing template.</a:t>
            </a:r>
          </a:p>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Submit value proposition to NIEM PMO for feedback.</a:t>
            </a:r>
          </a:p>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Submit value proposition to NBAC for approval.</a:t>
            </a:r>
          </a:p>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Submit value proposition to ESC for approval.</a:t>
            </a:r>
          </a:p>
          <a:p>
            <a:pPr marL="182880" indent="-182880">
              <a:spcBef>
                <a:spcPct val="0"/>
              </a:spcBef>
              <a:spcAft>
                <a:spcPts val="600"/>
              </a:spcAft>
              <a:buFont typeface="+mj-lt"/>
              <a:buAutoNum type="arabicPeriod"/>
              <a:defRPr/>
            </a:pPr>
            <a:r>
              <a:rPr lang="en-US" sz="1200" dirty="0">
                <a:solidFill>
                  <a:sysClr val="windowText" lastClr="000000"/>
                </a:solidFill>
                <a:latin typeface="Arial" charset="0"/>
                <a:cs typeface="Arial" charset="0"/>
              </a:rPr>
              <a:t>Sign Domain </a:t>
            </a:r>
            <a:br>
              <a:rPr lang="en-US" sz="1200" dirty="0">
                <a:solidFill>
                  <a:sysClr val="windowText" lastClr="000000"/>
                </a:solidFill>
                <a:latin typeface="Arial" charset="0"/>
                <a:cs typeface="Arial" charset="0"/>
              </a:rPr>
            </a:br>
            <a:r>
              <a:rPr lang="en-US" sz="1200" dirty="0">
                <a:solidFill>
                  <a:sysClr val="windowText" lastClr="000000"/>
                </a:solidFill>
                <a:latin typeface="Arial" charset="0"/>
                <a:cs typeface="Arial" charset="0"/>
              </a:rPr>
              <a:t>Stewardship Agreement.</a:t>
            </a:r>
          </a:p>
        </p:txBody>
      </p:sp>
      <p:sp>
        <p:nvSpPr>
          <p:cNvPr id="29" name="Text Placeholder 19"/>
          <p:cNvSpPr txBox="1">
            <a:spLocks/>
          </p:cNvSpPr>
          <p:nvPr/>
        </p:nvSpPr>
        <p:spPr>
          <a:xfrm>
            <a:off x="2452914" y="4506550"/>
            <a:ext cx="1524000" cy="1145321"/>
          </a:xfrm>
          <a:prstGeom prst="rect">
            <a:avLst/>
          </a:prstGeom>
        </p:spPr>
        <p:txBody>
          <a:bodyPr vert="horz" lIns="45720" tIns="45720" rIns="45720" bIns="45720" rtlCol="0">
            <a:noAutofit/>
          </a:bodyPr>
          <a:lstStyle/>
          <a:p>
            <a:pPr defTabSz="457200">
              <a:spcBef>
                <a:spcPct val="0"/>
              </a:spcBef>
              <a:spcAft>
                <a:spcPts val="600"/>
              </a:spcAft>
              <a:defRPr/>
            </a:pPr>
            <a:r>
              <a:rPr lang="en-US" sz="1200" dirty="0">
                <a:solidFill>
                  <a:sysClr val="windowText" lastClr="000000"/>
                </a:solidFill>
                <a:latin typeface="Arial" charset="0"/>
                <a:cs typeface="Arial" charset="0"/>
              </a:rPr>
              <a:t>N/A</a:t>
            </a:r>
          </a:p>
        </p:txBody>
      </p:sp>
      <p:sp>
        <p:nvSpPr>
          <p:cNvPr id="30" name="Text Placeholder 19"/>
          <p:cNvSpPr txBox="1">
            <a:spLocks/>
          </p:cNvSpPr>
          <p:nvPr/>
        </p:nvSpPr>
        <p:spPr>
          <a:xfrm>
            <a:off x="4557486" y="4506550"/>
            <a:ext cx="1523999" cy="1145321"/>
          </a:xfrm>
          <a:prstGeom prst="rect">
            <a:avLst/>
          </a:prstGeom>
        </p:spPr>
        <p:txBody>
          <a:bodyPr vert="horz" lIns="45720" tIns="45720" rIns="45720" bIns="45720" rtlCol="0">
            <a:noAutofit/>
          </a:bodyPr>
          <a:lstStyle/>
          <a:p>
            <a:pPr defTabSz="457200">
              <a:spcBef>
                <a:spcPct val="0"/>
              </a:spcBef>
              <a:spcAft>
                <a:spcPts val="600"/>
              </a:spcAft>
              <a:defRPr/>
            </a:pPr>
            <a:r>
              <a:rPr lang="en-US" sz="1200" dirty="0">
                <a:solidFill>
                  <a:sysClr val="windowText" lastClr="000000"/>
                </a:solidFill>
                <a:latin typeface="Arial" charset="0"/>
                <a:cs typeface="Arial" charset="0"/>
              </a:rPr>
              <a:t>N/A</a:t>
            </a:r>
          </a:p>
        </p:txBody>
      </p:sp>
      <p:sp>
        <p:nvSpPr>
          <p:cNvPr id="31" name="Text Placeholder 19"/>
          <p:cNvSpPr txBox="1">
            <a:spLocks/>
          </p:cNvSpPr>
          <p:nvPr/>
        </p:nvSpPr>
        <p:spPr>
          <a:xfrm>
            <a:off x="6213370" y="4506550"/>
            <a:ext cx="1916227" cy="1145321"/>
          </a:xfrm>
          <a:prstGeom prst="rect">
            <a:avLst/>
          </a:prstGeom>
        </p:spPr>
        <p:txBody>
          <a:bodyPr vert="horz" lIns="45720" tIns="45720" rIns="45720" bIns="45720" rtlCol="0">
            <a:noAutofit/>
          </a:bodyPr>
          <a:lstStyle/>
          <a:p>
            <a:pPr marL="171450" indent="-171450" defTabSz="457200">
              <a:spcBef>
                <a:spcPct val="0"/>
              </a:spcBef>
              <a:spcAft>
                <a:spcPts val="600"/>
              </a:spcAft>
              <a:buFont typeface="Arial" pitchFamily="34" charset="0"/>
              <a:buChar char="•"/>
              <a:defRPr/>
            </a:pPr>
            <a:r>
              <a:rPr lang="en-US" sz="1200" dirty="0">
                <a:solidFill>
                  <a:sysClr val="windowText" lastClr="000000"/>
                </a:solidFill>
                <a:latin typeface="Arial" charset="0"/>
                <a:cs typeface="Arial" charset="0"/>
              </a:rPr>
              <a:t>Domain charter*</a:t>
            </a:r>
          </a:p>
          <a:p>
            <a:pPr marL="171450" indent="-171450">
              <a:spcBef>
                <a:spcPct val="0"/>
              </a:spcBef>
              <a:spcAft>
                <a:spcPts val="600"/>
              </a:spcAft>
              <a:buFont typeface="Arial" pitchFamily="34" charset="0"/>
              <a:buChar char="•"/>
              <a:defRPr/>
            </a:pPr>
            <a:r>
              <a:rPr lang="en-US" sz="1200" dirty="0">
                <a:solidFill>
                  <a:sysClr val="windowText" lastClr="000000"/>
                </a:solidFill>
                <a:latin typeface="Arial" charset="0"/>
                <a:cs typeface="Arial" charset="0"/>
              </a:rPr>
              <a:t>Domain operations and maintenance plan*</a:t>
            </a:r>
          </a:p>
        </p:txBody>
      </p:sp>
      <p:sp>
        <p:nvSpPr>
          <p:cNvPr id="32" name="Text Placeholder 19"/>
          <p:cNvSpPr txBox="1">
            <a:spLocks/>
          </p:cNvSpPr>
          <p:nvPr/>
        </p:nvSpPr>
        <p:spPr>
          <a:xfrm>
            <a:off x="8258961" y="4506550"/>
            <a:ext cx="2046327" cy="1145321"/>
          </a:xfrm>
          <a:prstGeom prst="rect">
            <a:avLst/>
          </a:prstGeom>
        </p:spPr>
        <p:txBody>
          <a:bodyPr vert="horz" lIns="45720" tIns="45720" rIns="45720" bIns="45720" rtlCol="0">
            <a:noAutofit/>
          </a:bodyPr>
          <a:lstStyle/>
          <a:p>
            <a:pPr marL="171450" indent="-171450" defTabSz="457200">
              <a:spcBef>
                <a:spcPct val="0"/>
              </a:spcBef>
              <a:spcAft>
                <a:spcPts val="600"/>
              </a:spcAft>
              <a:buFont typeface="Arial" pitchFamily="34" charset="0"/>
              <a:buChar char="•"/>
              <a:defRPr/>
            </a:pPr>
            <a:r>
              <a:rPr lang="en-US" sz="1200" dirty="0">
                <a:solidFill>
                  <a:sysClr val="windowText" lastClr="000000"/>
                </a:solidFill>
                <a:latin typeface="Arial" charset="0"/>
                <a:cs typeface="Arial" charset="0"/>
              </a:rPr>
              <a:t>Value proposition document</a:t>
            </a:r>
          </a:p>
          <a:p>
            <a:pPr marL="171450" indent="-171450" defTabSz="457200">
              <a:spcBef>
                <a:spcPct val="0"/>
              </a:spcBef>
              <a:spcAft>
                <a:spcPts val="600"/>
              </a:spcAft>
              <a:buFont typeface="Arial" pitchFamily="34" charset="0"/>
              <a:buChar char="•"/>
              <a:defRPr/>
            </a:pPr>
            <a:r>
              <a:rPr lang="en-US" sz="1200" dirty="0">
                <a:solidFill>
                  <a:sysClr val="windowText" lastClr="000000"/>
                </a:solidFill>
                <a:latin typeface="Arial" charset="0"/>
                <a:cs typeface="Arial" charset="0"/>
              </a:rPr>
              <a:t>Value proposition briefing</a:t>
            </a:r>
          </a:p>
          <a:p>
            <a:pPr marL="171450" indent="-171450">
              <a:spcBef>
                <a:spcPct val="0"/>
              </a:spcBef>
              <a:spcAft>
                <a:spcPts val="600"/>
              </a:spcAft>
              <a:buFont typeface="Arial" pitchFamily="34" charset="0"/>
              <a:buChar char="•"/>
              <a:defRPr/>
            </a:pPr>
            <a:r>
              <a:rPr lang="en-US" sz="1200" dirty="0">
                <a:solidFill>
                  <a:sysClr val="windowText" lastClr="000000"/>
                </a:solidFill>
                <a:latin typeface="Arial" charset="0"/>
                <a:cs typeface="Arial" charset="0"/>
              </a:rPr>
              <a:t>Domain </a:t>
            </a:r>
            <a:br>
              <a:rPr lang="en-US" sz="1200" dirty="0">
                <a:solidFill>
                  <a:sysClr val="windowText" lastClr="000000"/>
                </a:solidFill>
                <a:latin typeface="Arial" charset="0"/>
                <a:cs typeface="Arial" charset="0"/>
              </a:rPr>
            </a:br>
            <a:r>
              <a:rPr lang="en-US" sz="1200" dirty="0">
                <a:solidFill>
                  <a:sysClr val="windowText" lastClr="000000"/>
                </a:solidFill>
                <a:latin typeface="Arial" charset="0"/>
                <a:cs typeface="Arial" charset="0"/>
              </a:rPr>
              <a:t>Stewardship Agreement</a:t>
            </a:r>
          </a:p>
        </p:txBody>
      </p:sp>
      <p:sp>
        <p:nvSpPr>
          <p:cNvPr id="33" name="Text Placeholder 19"/>
          <p:cNvSpPr txBox="1">
            <a:spLocks/>
          </p:cNvSpPr>
          <p:nvPr/>
        </p:nvSpPr>
        <p:spPr>
          <a:xfrm>
            <a:off x="2319041" y="5701510"/>
            <a:ext cx="5581487" cy="435569"/>
          </a:xfrm>
          <a:prstGeom prst="rect">
            <a:avLst/>
          </a:prstGeom>
        </p:spPr>
        <p:txBody>
          <a:bodyPr vert="horz" lIns="45720" tIns="45720" rIns="45720" bIns="45720" rtlCol="0">
            <a:noAutofit/>
          </a:bodyPr>
          <a:lstStyle/>
          <a:p>
            <a:pPr defTabSz="457200">
              <a:spcBef>
                <a:spcPct val="0"/>
              </a:spcBef>
              <a:spcAft>
                <a:spcPts val="600"/>
              </a:spcAft>
              <a:defRPr/>
            </a:pPr>
            <a:endParaRPr lang="en-US" sz="1000" dirty="0">
              <a:solidFill>
                <a:sysClr val="windowText" lastClr="000000"/>
              </a:solidFill>
              <a:latin typeface="Arial" charset="0"/>
              <a:cs typeface="Arial" charset="0"/>
            </a:endParaRPr>
          </a:p>
        </p:txBody>
      </p:sp>
      <p:sp>
        <p:nvSpPr>
          <p:cNvPr id="7" name="Rectangle 6"/>
          <p:cNvSpPr/>
          <p:nvPr/>
        </p:nvSpPr>
        <p:spPr>
          <a:xfrm>
            <a:off x="2097313" y="5774154"/>
            <a:ext cx="8237003" cy="246221"/>
          </a:xfrm>
          <a:prstGeom prst="rect">
            <a:avLst/>
          </a:prstGeom>
        </p:spPr>
        <p:txBody>
          <a:bodyPr wrap="square">
            <a:spAutoFit/>
          </a:bodyPr>
          <a:lstStyle/>
          <a:p>
            <a:pPr>
              <a:spcBef>
                <a:spcPct val="0"/>
              </a:spcBef>
              <a:spcAft>
                <a:spcPts val="600"/>
              </a:spcAft>
              <a:defRPr/>
            </a:pPr>
            <a:r>
              <a:rPr lang="en-US" sz="1000" dirty="0">
                <a:solidFill>
                  <a:sysClr val="windowText" lastClr="000000"/>
                </a:solidFill>
                <a:latin typeface="Arial" charset="0"/>
                <a:cs typeface="Arial" charset="0"/>
              </a:rPr>
              <a:t>*These documents do not need to be completed before the domain is formally established, but provide an important foundation for the domain.</a:t>
            </a:r>
          </a:p>
        </p:txBody>
      </p:sp>
    </p:spTree>
    <p:extLst>
      <p:ext uri="{BB962C8B-B14F-4D97-AF65-F5344CB8AC3E}">
        <p14:creationId xmlns:p14="http://schemas.microsoft.com/office/powerpoint/2010/main" val="1397887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7638"/>
            <a:ext cx="8229600" cy="811358"/>
          </a:xfrm>
        </p:spPr>
        <p:txBody>
          <a:bodyPr>
            <a:normAutofit/>
          </a:bodyPr>
          <a:lstStyle/>
          <a:p>
            <a:pPr>
              <a:lnSpc>
                <a:spcPct val="90000"/>
              </a:lnSpc>
            </a:pPr>
            <a:r>
              <a:rPr lang="en-US" dirty="0"/>
              <a:t>Agency Roles and Expectations</a:t>
            </a:r>
          </a:p>
        </p:txBody>
      </p:sp>
      <p:sp>
        <p:nvSpPr>
          <p:cNvPr id="11" name="TextBox 10"/>
          <p:cNvSpPr txBox="1"/>
          <p:nvPr/>
        </p:nvSpPr>
        <p:spPr>
          <a:xfrm>
            <a:off x="3049120" y="6477000"/>
            <a:ext cx="7618880" cy="230832"/>
          </a:xfrm>
          <a:prstGeom prst="rect">
            <a:avLst/>
          </a:prstGeom>
          <a:noFill/>
        </p:spPr>
        <p:txBody>
          <a:bodyPr wrap="square" rtlCol="0">
            <a:spAutoFit/>
          </a:bodyPr>
          <a:lstStyle/>
          <a:p>
            <a:pPr marL="0" lvl="1" defTabSz="444500">
              <a:lnSpc>
                <a:spcPct val="90000"/>
              </a:lnSpc>
              <a:spcAft>
                <a:spcPts val="400"/>
              </a:spcAft>
            </a:pPr>
            <a:r>
              <a:rPr lang="en-US" sz="1000" kern="0" dirty="0">
                <a:latin typeface="Arial" pitchFamily="34" charset="0"/>
                <a:cs typeface="Arial" pitchFamily="34" charset="0"/>
              </a:rPr>
              <a:t>*</a:t>
            </a:r>
            <a:r>
              <a:rPr lang="en-US" sz="1000" dirty="0">
                <a:latin typeface="Arial"/>
                <a:cs typeface="Arial"/>
              </a:rPr>
              <a:t>One or more program managers/other equivalent POCs may be needed to provide information about different exchanges.</a:t>
            </a:r>
          </a:p>
        </p:txBody>
      </p:sp>
      <p:sp>
        <p:nvSpPr>
          <p:cNvPr id="12" name="Rounded Rectangle 11"/>
          <p:cNvSpPr/>
          <p:nvPr/>
        </p:nvSpPr>
        <p:spPr>
          <a:xfrm>
            <a:off x="2780966" y="1676400"/>
            <a:ext cx="2871216" cy="1560576"/>
          </a:xfrm>
          <a:prstGeom prst="roundRect">
            <a:avLst>
              <a:gd name="adj" fmla="val 5422"/>
            </a:avLst>
          </a:prstGeom>
          <a:gradFill>
            <a:gsLst>
              <a:gs pos="0">
                <a:srgbClr val="CEDEE0"/>
              </a:gs>
              <a:gs pos="100000">
                <a:schemeClr val="accent4">
                  <a:tint val="15000"/>
                  <a:satMod val="350000"/>
                </a:schemeClr>
              </a:gs>
            </a:gsLst>
          </a:gradFill>
          <a:ln>
            <a:solidFill>
              <a:srgbClr val="9EB3B6"/>
            </a:solidFill>
          </a:ln>
          <a:effectLst>
            <a:innerShdw blurRad="317500" dir="13500000">
              <a:schemeClr val="bg1"/>
            </a:innerShdw>
          </a:effectLst>
        </p:spPr>
        <p:style>
          <a:lnRef idx="1">
            <a:schemeClr val="accent4"/>
          </a:lnRef>
          <a:fillRef idx="2">
            <a:schemeClr val="accent4"/>
          </a:fillRef>
          <a:effectRef idx="1">
            <a:schemeClr val="accent4"/>
          </a:effectRef>
          <a:fontRef idx="minor">
            <a:schemeClr val="dk1"/>
          </a:fontRef>
        </p:style>
        <p:txBody>
          <a:bodyPr lIns="91440" tIns="91440" rIns="91440" rtlCol="0" anchor="t" anchorCtr="0"/>
          <a:lstStyle/>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Hold kickoff session with NIEM PMO</a:t>
            </a:r>
          </a:p>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Connect NIEM PMO with PMs &amp; TAs (see below) that can provide information about discrete information sharing and exchange activities (current/potential)</a:t>
            </a:r>
          </a:p>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Provide input and direction as needed.</a:t>
            </a: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r>
              <a:rPr lang="en-US" sz="1100" dirty="0">
                <a:solidFill>
                  <a:schemeClr val="tx1">
                    <a:lumMod val="75000"/>
                    <a:lumOff val="25000"/>
                  </a:schemeClr>
                </a:solidFill>
                <a:latin typeface="Arial"/>
                <a:cs typeface="Arial"/>
              </a:rPr>
              <a:t>Estimated LOE: 1-5 hours </a:t>
            </a:r>
          </a:p>
        </p:txBody>
      </p:sp>
      <p:sp>
        <p:nvSpPr>
          <p:cNvPr id="3" name="Rectangle 2"/>
          <p:cNvSpPr/>
          <p:nvPr/>
        </p:nvSpPr>
        <p:spPr>
          <a:xfrm>
            <a:off x="1524001" y="2345323"/>
            <a:ext cx="1295400" cy="338554"/>
          </a:xfrm>
          <a:prstGeom prst="rect">
            <a:avLst/>
          </a:prstGeom>
        </p:spPr>
        <p:txBody>
          <a:bodyPr wrap="square">
            <a:spAutoFit/>
          </a:bodyPr>
          <a:lstStyle/>
          <a:p>
            <a:pPr marL="0" lvl="1" algn="ctr">
              <a:spcAft>
                <a:spcPts val="600"/>
              </a:spcAft>
              <a:buClr>
                <a:schemeClr val="tx1"/>
              </a:buClr>
              <a:defRPr/>
            </a:pPr>
            <a:r>
              <a:rPr lang="en-US" sz="1600" b="1" dirty="0">
                <a:latin typeface="Arial" pitchFamily="34" charset="0"/>
                <a:cs typeface="Arial" pitchFamily="34" charset="0"/>
              </a:rPr>
              <a:t>Sponsor</a:t>
            </a:r>
            <a:endParaRPr lang="en-US" sz="1600" b="1" kern="0" dirty="0">
              <a:latin typeface="Arial" pitchFamily="34" charset="0"/>
              <a:cs typeface="Arial" pitchFamily="34" charset="0"/>
            </a:endParaRPr>
          </a:p>
        </p:txBody>
      </p:sp>
      <p:sp>
        <p:nvSpPr>
          <p:cNvPr id="18" name="Pentagon 17"/>
          <p:cNvSpPr/>
          <p:nvPr/>
        </p:nvSpPr>
        <p:spPr>
          <a:xfrm>
            <a:off x="8610600" y="658368"/>
            <a:ext cx="1929384" cy="713232"/>
          </a:xfrm>
          <a:prstGeom prst="homePlate">
            <a:avLst/>
          </a:prstGeom>
          <a:gradFill flip="none" rotWithShape="1">
            <a:gsLst>
              <a:gs pos="0">
                <a:srgbClr val="304776"/>
              </a:gs>
              <a:gs pos="100000">
                <a:schemeClr val="accent2">
                  <a:lumMod val="75000"/>
                </a:schemeClr>
              </a:gs>
            </a:gsLst>
            <a:lin ang="16200000" scaled="0"/>
            <a:tileRect/>
          </a:gra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lIns="365760" rtlCol="0" anchor="ctr"/>
          <a:lstStyle/>
          <a:p>
            <a:pPr algn="ctr"/>
            <a:r>
              <a:rPr lang="en-US" sz="1200" b="1" dirty="0">
                <a:solidFill>
                  <a:schemeClr val="bg1"/>
                </a:solidFill>
                <a:latin typeface="Arial" pitchFamily="34" charset="0"/>
                <a:cs typeface="Arial" pitchFamily="34" charset="0"/>
              </a:rPr>
              <a:t>Develop a Roadmap</a:t>
            </a:r>
          </a:p>
        </p:txBody>
      </p:sp>
      <p:sp>
        <p:nvSpPr>
          <p:cNvPr id="16" name="Pentagon 15"/>
          <p:cNvSpPr/>
          <p:nvPr/>
        </p:nvSpPr>
        <p:spPr>
          <a:xfrm>
            <a:off x="7124366" y="658368"/>
            <a:ext cx="1828800" cy="713232"/>
          </a:xfrm>
          <a:prstGeom prst="homePlate">
            <a:avLst/>
          </a:prstGeom>
          <a:gradFill flip="none" rotWithShape="1">
            <a:gsLst>
              <a:gs pos="0">
                <a:srgbClr val="304776"/>
              </a:gs>
              <a:gs pos="100000">
                <a:schemeClr val="accent2">
                  <a:lumMod val="75000"/>
                </a:schemeClr>
              </a:gs>
            </a:gsLst>
            <a:lin ang="16200000" scaled="0"/>
            <a:tileRect/>
          </a:gra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lIns="457200" rIns="45720" rtlCol="0" anchor="ctr"/>
          <a:lstStyle/>
          <a:p>
            <a:pPr algn="ctr"/>
            <a:r>
              <a:rPr lang="en-US" sz="1200" b="1" dirty="0">
                <a:solidFill>
                  <a:schemeClr val="bg1"/>
                </a:solidFill>
                <a:latin typeface="Arial" pitchFamily="34" charset="0"/>
                <a:cs typeface="Arial" pitchFamily="34" charset="0"/>
              </a:rPr>
              <a:t>Quantify &amp; Qualify Value of NIEM</a:t>
            </a:r>
          </a:p>
        </p:txBody>
      </p:sp>
      <p:sp>
        <p:nvSpPr>
          <p:cNvPr id="15" name="Pentagon 14"/>
          <p:cNvSpPr/>
          <p:nvPr/>
        </p:nvSpPr>
        <p:spPr>
          <a:xfrm>
            <a:off x="5715000" y="658368"/>
            <a:ext cx="1828800" cy="713232"/>
          </a:xfrm>
          <a:prstGeom prst="homePlate">
            <a:avLst/>
          </a:prstGeom>
          <a:gradFill flip="none" rotWithShape="1">
            <a:gsLst>
              <a:gs pos="0">
                <a:srgbClr val="304776"/>
              </a:gs>
              <a:gs pos="100000">
                <a:schemeClr val="accent2">
                  <a:lumMod val="75000"/>
                </a:schemeClr>
              </a:gs>
            </a:gsLst>
            <a:lin ang="16200000" scaled="0"/>
            <a:tileRect/>
          </a:gra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lIns="365760" rtlCol="0" anchor="ctr"/>
          <a:lstStyle/>
          <a:p>
            <a:pPr algn="ctr"/>
            <a:r>
              <a:rPr lang="en-US" sz="1200" b="1" dirty="0">
                <a:solidFill>
                  <a:schemeClr val="bg1"/>
                </a:solidFill>
                <a:latin typeface="Arial" pitchFamily="34" charset="0"/>
                <a:cs typeface="Arial" pitchFamily="34" charset="0"/>
              </a:rPr>
              <a:t>Perform NIEM Readiness Assessment</a:t>
            </a:r>
          </a:p>
        </p:txBody>
      </p:sp>
      <p:sp>
        <p:nvSpPr>
          <p:cNvPr id="14" name="Pentagon 13"/>
          <p:cNvSpPr/>
          <p:nvPr/>
        </p:nvSpPr>
        <p:spPr>
          <a:xfrm>
            <a:off x="4114800" y="658368"/>
            <a:ext cx="2026920" cy="713232"/>
          </a:xfrm>
          <a:prstGeom prst="homePlate">
            <a:avLst/>
          </a:prstGeom>
          <a:gradFill flip="none" rotWithShape="1">
            <a:gsLst>
              <a:gs pos="0">
                <a:srgbClr val="304776"/>
              </a:gs>
              <a:gs pos="100000">
                <a:schemeClr val="accent2">
                  <a:lumMod val="75000"/>
                </a:schemeClr>
              </a:gs>
            </a:gsLst>
            <a:lin ang="16200000" scaled="0"/>
            <a:tileRect/>
          </a:gra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lIns="365760" rtlCol="0" anchor="ctr"/>
          <a:lstStyle/>
          <a:p>
            <a:pPr algn="ctr"/>
            <a:r>
              <a:rPr lang="en-US" sz="1200" b="1" dirty="0">
                <a:solidFill>
                  <a:schemeClr val="bg1"/>
                </a:solidFill>
                <a:latin typeface="Arial" pitchFamily="34" charset="0"/>
                <a:cs typeface="Arial" pitchFamily="34" charset="0"/>
              </a:rPr>
              <a:t>Conduct Stakeholder Interviews</a:t>
            </a:r>
          </a:p>
        </p:txBody>
      </p:sp>
      <p:sp>
        <p:nvSpPr>
          <p:cNvPr id="13" name="Pentagon 12"/>
          <p:cNvSpPr/>
          <p:nvPr/>
        </p:nvSpPr>
        <p:spPr>
          <a:xfrm>
            <a:off x="2780966" y="658368"/>
            <a:ext cx="1783080" cy="713232"/>
          </a:xfrm>
          <a:prstGeom prst="homePlate">
            <a:avLst/>
          </a:prstGeom>
          <a:gradFill flip="none" rotWithShape="1">
            <a:gsLst>
              <a:gs pos="0">
                <a:srgbClr val="304776"/>
              </a:gs>
              <a:gs pos="100000">
                <a:schemeClr val="accent2">
                  <a:lumMod val="75000"/>
                </a:schemeClr>
              </a:gs>
            </a:gsLst>
            <a:lin ang="16200000" scaled="0"/>
            <a:tileRect/>
          </a:gra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lIns="182880" rtlCol="0" anchor="ctr"/>
          <a:lstStyle/>
          <a:p>
            <a:pPr algn="ctr"/>
            <a:r>
              <a:rPr lang="en-US" sz="1200" b="1" dirty="0">
                <a:solidFill>
                  <a:schemeClr val="bg1"/>
                </a:solidFill>
                <a:latin typeface="Arial" pitchFamily="34" charset="0"/>
                <a:cs typeface="Arial" pitchFamily="34" charset="0"/>
              </a:rPr>
              <a:t>Perform Research</a:t>
            </a:r>
          </a:p>
        </p:txBody>
      </p:sp>
      <p:sp>
        <p:nvSpPr>
          <p:cNvPr id="19" name="Rectangle 18"/>
          <p:cNvSpPr/>
          <p:nvPr/>
        </p:nvSpPr>
        <p:spPr>
          <a:xfrm>
            <a:off x="1524000" y="3758626"/>
            <a:ext cx="1295400" cy="830997"/>
          </a:xfrm>
          <a:prstGeom prst="rect">
            <a:avLst/>
          </a:prstGeom>
        </p:spPr>
        <p:txBody>
          <a:bodyPr wrap="square">
            <a:spAutoFit/>
          </a:bodyPr>
          <a:lstStyle/>
          <a:p>
            <a:pPr marL="0" lvl="1" algn="ctr">
              <a:buClr>
                <a:schemeClr val="tx1"/>
              </a:buClr>
              <a:defRPr/>
            </a:pPr>
            <a:r>
              <a:rPr lang="en-US" sz="1600" b="1" dirty="0">
                <a:latin typeface="Arial" pitchFamily="34" charset="0"/>
                <a:cs typeface="Arial" pitchFamily="34" charset="0"/>
              </a:rPr>
              <a:t>Program</a:t>
            </a:r>
          </a:p>
          <a:p>
            <a:pPr marL="0" lvl="1" algn="ctr">
              <a:buClr>
                <a:schemeClr val="tx1"/>
              </a:buClr>
              <a:defRPr/>
            </a:pPr>
            <a:r>
              <a:rPr lang="en-US" sz="1600" b="1" dirty="0">
                <a:latin typeface="Arial" pitchFamily="34" charset="0"/>
                <a:cs typeface="Arial" pitchFamily="34" charset="0"/>
              </a:rPr>
              <a:t>Manager (PM)*</a:t>
            </a:r>
            <a:endParaRPr lang="en-US" sz="1600" b="1" kern="0" dirty="0">
              <a:latin typeface="Arial" pitchFamily="34" charset="0"/>
              <a:cs typeface="Arial" pitchFamily="34" charset="0"/>
            </a:endParaRPr>
          </a:p>
        </p:txBody>
      </p:sp>
      <p:sp>
        <p:nvSpPr>
          <p:cNvPr id="20" name="Rounded Rectangle 19"/>
          <p:cNvSpPr/>
          <p:nvPr/>
        </p:nvSpPr>
        <p:spPr>
          <a:xfrm>
            <a:off x="2780966" y="3352800"/>
            <a:ext cx="2871216" cy="1615440"/>
          </a:xfrm>
          <a:prstGeom prst="roundRect">
            <a:avLst>
              <a:gd name="adj" fmla="val 5422"/>
            </a:avLst>
          </a:prstGeom>
          <a:gradFill>
            <a:gsLst>
              <a:gs pos="0">
                <a:srgbClr val="CEDEE0"/>
              </a:gs>
              <a:gs pos="100000">
                <a:schemeClr val="accent4">
                  <a:tint val="15000"/>
                  <a:satMod val="350000"/>
                </a:schemeClr>
              </a:gs>
            </a:gsLst>
          </a:gradFill>
          <a:ln>
            <a:solidFill>
              <a:srgbClr val="9EB3B6"/>
            </a:solidFill>
          </a:ln>
          <a:effectLst>
            <a:innerShdw blurRad="317500" dir="13500000">
              <a:schemeClr val="bg1"/>
            </a:innerShdw>
          </a:effectLst>
        </p:spPr>
        <p:style>
          <a:lnRef idx="1">
            <a:schemeClr val="accent4"/>
          </a:lnRef>
          <a:fillRef idx="2">
            <a:schemeClr val="accent4"/>
          </a:fillRef>
          <a:effectRef idx="1">
            <a:schemeClr val="accent4"/>
          </a:effectRef>
          <a:fontRef idx="minor">
            <a:schemeClr val="dk1"/>
          </a:fontRef>
        </p:style>
        <p:txBody>
          <a:bodyPr lIns="91440" tIns="91440" rIns="91440" rtlCol="0" anchor="t" anchorCtr="0"/>
          <a:lstStyle/>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Provide information about mission objectives, current information exchange activities, and information sharing environment</a:t>
            </a:r>
          </a:p>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Participate in a guided interview and respond to NIEM PMO questions.</a:t>
            </a:r>
          </a:p>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Provide potential POCs</a:t>
            </a:r>
          </a:p>
          <a:p>
            <a:pPr marL="137160" lvl="1" indent="-137160" defTabSz="444500">
              <a:lnSpc>
                <a:spcPct val="90000"/>
              </a:lnSpc>
              <a:buFont typeface="Arial" pitchFamily="34" charset="0"/>
              <a:buChar char="•"/>
            </a:pPr>
            <a:endParaRPr lang="en-US" sz="1100" dirty="0">
              <a:solidFill>
                <a:schemeClr val="tx1">
                  <a:lumMod val="75000"/>
                  <a:lumOff val="25000"/>
                </a:schemeClr>
              </a:solidFill>
              <a:latin typeface="Arial"/>
              <a:cs typeface="Arial"/>
            </a:endParaRPr>
          </a:p>
          <a:p>
            <a:pPr marL="0" lvl="1" defTabSz="444500">
              <a:lnSpc>
                <a:spcPct val="90000"/>
              </a:lnSpc>
            </a:pPr>
            <a:r>
              <a:rPr lang="en-US" sz="1100" dirty="0">
                <a:solidFill>
                  <a:schemeClr val="tx1">
                    <a:lumMod val="75000"/>
                    <a:lumOff val="25000"/>
                  </a:schemeClr>
                </a:solidFill>
                <a:latin typeface="Arial"/>
                <a:cs typeface="Arial"/>
              </a:rPr>
              <a:t>Estimated LOE: 2-4 hours per PM per week **</a:t>
            </a:r>
          </a:p>
        </p:txBody>
      </p:sp>
      <p:sp>
        <p:nvSpPr>
          <p:cNvPr id="22" name="Rounded Rectangle 21"/>
          <p:cNvSpPr/>
          <p:nvPr/>
        </p:nvSpPr>
        <p:spPr>
          <a:xfrm>
            <a:off x="2780966" y="5111288"/>
            <a:ext cx="2871216" cy="1365712"/>
          </a:xfrm>
          <a:prstGeom prst="roundRect">
            <a:avLst>
              <a:gd name="adj" fmla="val 5422"/>
            </a:avLst>
          </a:prstGeom>
          <a:gradFill>
            <a:gsLst>
              <a:gs pos="0">
                <a:srgbClr val="CEDEE0"/>
              </a:gs>
              <a:gs pos="100000">
                <a:schemeClr val="accent4">
                  <a:tint val="15000"/>
                  <a:satMod val="350000"/>
                </a:schemeClr>
              </a:gs>
            </a:gsLst>
          </a:gradFill>
          <a:ln>
            <a:solidFill>
              <a:srgbClr val="9EB3B6"/>
            </a:solidFill>
          </a:ln>
          <a:effectLst>
            <a:innerShdw blurRad="317500" dir="13500000">
              <a:schemeClr val="bg1"/>
            </a:innerShdw>
          </a:effectLst>
        </p:spPr>
        <p:style>
          <a:lnRef idx="1">
            <a:schemeClr val="accent4"/>
          </a:lnRef>
          <a:fillRef idx="2">
            <a:schemeClr val="accent4"/>
          </a:fillRef>
          <a:effectRef idx="1">
            <a:schemeClr val="accent4"/>
          </a:effectRef>
          <a:fontRef idx="minor">
            <a:schemeClr val="dk1"/>
          </a:fontRef>
        </p:style>
        <p:txBody>
          <a:bodyPr lIns="91440" tIns="91440" rIns="91440" rtlCol="0" anchor="t" anchorCtr="0"/>
          <a:lstStyle/>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Provide information about LOE and costs associated with exchange development and implementation.</a:t>
            </a:r>
          </a:p>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Participate in a guided interview and respond to NIEM PMO questions.</a:t>
            </a: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r>
              <a:rPr lang="en-US" sz="1100" dirty="0">
                <a:solidFill>
                  <a:schemeClr val="tx1">
                    <a:lumMod val="75000"/>
                    <a:lumOff val="25000"/>
                  </a:schemeClr>
                </a:solidFill>
                <a:latin typeface="Arial"/>
                <a:cs typeface="Arial"/>
              </a:rPr>
              <a:t>Estimated LOE: 2-4 hours per TA per week **</a:t>
            </a:r>
          </a:p>
        </p:txBody>
      </p:sp>
      <p:sp>
        <p:nvSpPr>
          <p:cNvPr id="23" name="Rectangle 22"/>
          <p:cNvSpPr/>
          <p:nvPr/>
        </p:nvSpPr>
        <p:spPr>
          <a:xfrm>
            <a:off x="1524002" y="5364618"/>
            <a:ext cx="1295399" cy="830997"/>
          </a:xfrm>
          <a:prstGeom prst="rect">
            <a:avLst/>
          </a:prstGeom>
        </p:spPr>
        <p:txBody>
          <a:bodyPr wrap="square">
            <a:spAutoFit/>
          </a:bodyPr>
          <a:lstStyle/>
          <a:p>
            <a:pPr marL="0" lvl="1" algn="ctr">
              <a:buClr>
                <a:schemeClr val="tx1"/>
              </a:buClr>
              <a:defRPr/>
            </a:pPr>
            <a:r>
              <a:rPr lang="en-US" sz="1600" b="1" dirty="0">
                <a:latin typeface="Arial" pitchFamily="34" charset="0"/>
                <a:cs typeface="Arial" pitchFamily="34" charset="0"/>
              </a:rPr>
              <a:t>Technical </a:t>
            </a:r>
          </a:p>
          <a:p>
            <a:pPr marL="0" lvl="1" algn="ctr">
              <a:buClr>
                <a:schemeClr val="tx1"/>
              </a:buClr>
              <a:defRPr/>
            </a:pPr>
            <a:r>
              <a:rPr lang="en-US" sz="1600" b="1" dirty="0">
                <a:latin typeface="Arial" pitchFamily="34" charset="0"/>
                <a:cs typeface="Arial" pitchFamily="34" charset="0"/>
              </a:rPr>
              <a:t>Architect (TA)</a:t>
            </a:r>
            <a:endParaRPr lang="en-US" sz="1600" b="1" kern="0" dirty="0">
              <a:latin typeface="Arial" pitchFamily="34" charset="0"/>
              <a:cs typeface="Arial" pitchFamily="34" charset="0"/>
            </a:endParaRPr>
          </a:p>
        </p:txBody>
      </p:sp>
      <p:sp>
        <p:nvSpPr>
          <p:cNvPr id="28" name="Rounded Rectangle 27"/>
          <p:cNvSpPr/>
          <p:nvPr/>
        </p:nvSpPr>
        <p:spPr>
          <a:xfrm>
            <a:off x="5943600" y="1676400"/>
            <a:ext cx="2476834" cy="1560576"/>
          </a:xfrm>
          <a:prstGeom prst="roundRect">
            <a:avLst>
              <a:gd name="adj" fmla="val 5422"/>
            </a:avLst>
          </a:prstGeom>
          <a:gradFill>
            <a:gsLst>
              <a:gs pos="0">
                <a:srgbClr val="CEDEE0"/>
              </a:gs>
              <a:gs pos="100000">
                <a:schemeClr val="accent4">
                  <a:tint val="15000"/>
                  <a:satMod val="350000"/>
                </a:schemeClr>
              </a:gs>
            </a:gsLst>
          </a:gradFill>
          <a:ln>
            <a:solidFill>
              <a:srgbClr val="9EB3B6"/>
            </a:solidFill>
          </a:ln>
          <a:effectLst>
            <a:innerShdw blurRad="317500" dir="13500000">
              <a:schemeClr val="bg1"/>
            </a:innerShdw>
          </a:effectLst>
        </p:spPr>
        <p:style>
          <a:lnRef idx="1">
            <a:schemeClr val="accent4"/>
          </a:lnRef>
          <a:fillRef idx="2">
            <a:schemeClr val="accent4"/>
          </a:fillRef>
          <a:effectRef idx="1">
            <a:schemeClr val="accent4"/>
          </a:effectRef>
          <a:fontRef idx="minor">
            <a:schemeClr val="dk1"/>
          </a:fontRef>
        </p:style>
        <p:txBody>
          <a:bodyPr lIns="91440" tIns="91440" rIns="91440" rtlCol="0" anchor="t" anchorCtr="0"/>
          <a:lstStyle/>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Provide input and direction during an in-person checkpoint with the NIEM PMO.</a:t>
            </a: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r>
              <a:rPr lang="en-US" sz="1100" dirty="0">
                <a:solidFill>
                  <a:schemeClr val="tx1">
                    <a:lumMod val="75000"/>
                    <a:lumOff val="25000"/>
                  </a:schemeClr>
                </a:solidFill>
                <a:latin typeface="Arial"/>
                <a:cs typeface="Arial"/>
              </a:rPr>
              <a:t>Estimated LOE: 1-2 hours </a:t>
            </a:r>
          </a:p>
        </p:txBody>
      </p:sp>
      <p:cxnSp>
        <p:nvCxnSpPr>
          <p:cNvPr id="26" name="Straight Connector 25"/>
          <p:cNvCxnSpPr/>
          <p:nvPr/>
        </p:nvCxnSpPr>
        <p:spPr>
          <a:xfrm>
            <a:off x="8534400" y="1447800"/>
            <a:ext cx="0" cy="489204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5943600" y="3337560"/>
            <a:ext cx="2476834" cy="1615440"/>
          </a:xfrm>
          <a:prstGeom prst="roundRect">
            <a:avLst>
              <a:gd name="adj" fmla="val 5422"/>
            </a:avLst>
          </a:prstGeom>
          <a:gradFill>
            <a:gsLst>
              <a:gs pos="0">
                <a:srgbClr val="CEDEE0"/>
              </a:gs>
              <a:gs pos="100000">
                <a:schemeClr val="accent4">
                  <a:tint val="15000"/>
                  <a:satMod val="350000"/>
                </a:schemeClr>
              </a:gs>
            </a:gsLst>
          </a:gradFill>
          <a:ln>
            <a:solidFill>
              <a:srgbClr val="9EB3B6"/>
            </a:solidFill>
          </a:ln>
          <a:effectLst>
            <a:innerShdw blurRad="317500" dir="13500000">
              <a:schemeClr val="bg1"/>
            </a:innerShdw>
          </a:effectLst>
        </p:spPr>
        <p:style>
          <a:lnRef idx="1">
            <a:schemeClr val="accent4"/>
          </a:lnRef>
          <a:fillRef idx="2">
            <a:schemeClr val="accent4"/>
          </a:fillRef>
          <a:effectRef idx="1">
            <a:schemeClr val="accent4"/>
          </a:effectRef>
          <a:fontRef idx="minor">
            <a:schemeClr val="dk1"/>
          </a:fontRef>
        </p:style>
        <p:txBody>
          <a:bodyPr lIns="91440" tIns="91440" rIns="91440" rtlCol="0" anchor="t" anchorCtr="0"/>
          <a:lstStyle/>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Respond to questions from the NIEM PMO, as needed.</a:t>
            </a: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r>
              <a:rPr lang="en-US" sz="1100" dirty="0">
                <a:solidFill>
                  <a:schemeClr val="tx1">
                    <a:lumMod val="75000"/>
                    <a:lumOff val="25000"/>
                  </a:schemeClr>
                </a:solidFill>
                <a:latin typeface="Arial"/>
                <a:cs typeface="Arial"/>
              </a:rPr>
              <a:t>Estimated LOE: 1-2 hours per PM per week</a:t>
            </a:r>
          </a:p>
        </p:txBody>
      </p:sp>
      <p:sp>
        <p:nvSpPr>
          <p:cNvPr id="30" name="Rounded Rectangle 29"/>
          <p:cNvSpPr/>
          <p:nvPr/>
        </p:nvSpPr>
        <p:spPr>
          <a:xfrm>
            <a:off x="5943600" y="5111288"/>
            <a:ext cx="2476834" cy="1365712"/>
          </a:xfrm>
          <a:prstGeom prst="roundRect">
            <a:avLst>
              <a:gd name="adj" fmla="val 5422"/>
            </a:avLst>
          </a:prstGeom>
          <a:gradFill>
            <a:gsLst>
              <a:gs pos="0">
                <a:srgbClr val="CEDEE0"/>
              </a:gs>
              <a:gs pos="100000">
                <a:schemeClr val="accent4">
                  <a:tint val="15000"/>
                  <a:satMod val="350000"/>
                </a:schemeClr>
              </a:gs>
            </a:gsLst>
          </a:gradFill>
          <a:ln>
            <a:solidFill>
              <a:srgbClr val="9EB3B6"/>
            </a:solidFill>
          </a:ln>
          <a:effectLst>
            <a:innerShdw blurRad="317500" dir="13500000">
              <a:schemeClr val="bg1"/>
            </a:innerShdw>
          </a:effectLst>
        </p:spPr>
        <p:style>
          <a:lnRef idx="1">
            <a:schemeClr val="accent4"/>
          </a:lnRef>
          <a:fillRef idx="2">
            <a:schemeClr val="accent4"/>
          </a:fillRef>
          <a:effectRef idx="1">
            <a:schemeClr val="accent4"/>
          </a:effectRef>
          <a:fontRef idx="minor">
            <a:schemeClr val="dk1"/>
          </a:fontRef>
        </p:style>
        <p:txBody>
          <a:bodyPr lIns="91440" tIns="91440" rIns="91440" rtlCol="0" anchor="t" anchorCtr="0"/>
          <a:lstStyle/>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Respond to questions from the NIEM PMO, as needed.</a:t>
            </a: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r>
              <a:rPr lang="en-US" sz="1100" dirty="0">
                <a:solidFill>
                  <a:schemeClr val="tx1">
                    <a:lumMod val="75000"/>
                    <a:lumOff val="25000"/>
                  </a:schemeClr>
                </a:solidFill>
                <a:latin typeface="Arial"/>
                <a:cs typeface="Arial"/>
              </a:rPr>
              <a:t>Estimated LOE: 1-2 hours per TA per week</a:t>
            </a:r>
          </a:p>
        </p:txBody>
      </p:sp>
      <p:sp>
        <p:nvSpPr>
          <p:cNvPr id="31" name="Rounded Rectangle 30"/>
          <p:cNvSpPr/>
          <p:nvPr/>
        </p:nvSpPr>
        <p:spPr>
          <a:xfrm>
            <a:off x="8720328" y="1676400"/>
            <a:ext cx="1719072" cy="1560576"/>
          </a:xfrm>
          <a:prstGeom prst="roundRect">
            <a:avLst>
              <a:gd name="adj" fmla="val 5422"/>
            </a:avLst>
          </a:prstGeom>
          <a:gradFill>
            <a:gsLst>
              <a:gs pos="0">
                <a:srgbClr val="CEDEE0"/>
              </a:gs>
              <a:gs pos="100000">
                <a:schemeClr val="accent4">
                  <a:tint val="15000"/>
                  <a:satMod val="350000"/>
                </a:schemeClr>
              </a:gs>
            </a:gsLst>
          </a:gradFill>
          <a:ln>
            <a:solidFill>
              <a:srgbClr val="9EB3B6"/>
            </a:solidFill>
          </a:ln>
          <a:effectLst>
            <a:innerShdw blurRad="317500" dir="13500000">
              <a:schemeClr val="bg1"/>
            </a:innerShdw>
          </a:effectLst>
        </p:spPr>
        <p:style>
          <a:lnRef idx="1">
            <a:schemeClr val="accent4"/>
          </a:lnRef>
          <a:fillRef idx="2">
            <a:schemeClr val="accent4"/>
          </a:fillRef>
          <a:effectRef idx="1">
            <a:schemeClr val="accent4"/>
          </a:effectRef>
          <a:fontRef idx="minor">
            <a:schemeClr val="dk1"/>
          </a:fontRef>
        </p:style>
        <p:txBody>
          <a:bodyPr lIns="45720" tIns="91440" rIns="45720" rtlCol="0" anchor="t" anchorCtr="0"/>
          <a:lstStyle/>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Review and validate roadmap with  NIEM PMO.</a:t>
            </a:r>
          </a:p>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Provide feedback and determine next steps.</a:t>
            </a: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r>
              <a:rPr lang="en-US" sz="1100" dirty="0">
                <a:solidFill>
                  <a:schemeClr val="tx1">
                    <a:lumMod val="75000"/>
                    <a:lumOff val="25000"/>
                  </a:schemeClr>
                </a:solidFill>
                <a:latin typeface="Arial"/>
                <a:cs typeface="Arial"/>
              </a:rPr>
              <a:t>Estimated LOE: 1-2 hours </a:t>
            </a:r>
          </a:p>
        </p:txBody>
      </p:sp>
      <p:sp>
        <p:nvSpPr>
          <p:cNvPr id="32" name="Rounded Rectangle 31"/>
          <p:cNvSpPr/>
          <p:nvPr/>
        </p:nvSpPr>
        <p:spPr>
          <a:xfrm>
            <a:off x="8720328" y="3337560"/>
            <a:ext cx="1719072" cy="1615440"/>
          </a:xfrm>
          <a:prstGeom prst="roundRect">
            <a:avLst>
              <a:gd name="adj" fmla="val 5422"/>
            </a:avLst>
          </a:prstGeom>
          <a:gradFill>
            <a:gsLst>
              <a:gs pos="0">
                <a:srgbClr val="CEDEE0"/>
              </a:gs>
              <a:gs pos="100000">
                <a:schemeClr val="accent4">
                  <a:tint val="15000"/>
                  <a:satMod val="350000"/>
                </a:schemeClr>
              </a:gs>
            </a:gsLst>
          </a:gradFill>
          <a:ln>
            <a:solidFill>
              <a:srgbClr val="9EB3B6"/>
            </a:solidFill>
          </a:ln>
          <a:effectLst>
            <a:innerShdw blurRad="317500" dir="13500000">
              <a:schemeClr val="bg1"/>
            </a:innerShdw>
          </a:effectLst>
        </p:spPr>
        <p:style>
          <a:lnRef idx="1">
            <a:schemeClr val="accent4"/>
          </a:lnRef>
          <a:fillRef idx="2">
            <a:schemeClr val="accent4"/>
          </a:fillRef>
          <a:effectRef idx="1">
            <a:schemeClr val="accent4"/>
          </a:effectRef>
          <a:fontRef idx="minor">
            <a:schemeClr val="dk1"/>
          </a:fontRef>
        </p:style>
        <p:txBody>
          <a:bodyPr lIns="45720" tIns="91440" rIns="45720" rtlCol="0" anchor="t" anchorCtr="0"/>
          <a:lstStyle/>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Respond to questions from the NIEM PMO, as needed.</a:t>
            </a: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r>
              <a:rPr lang="en-US" sz="1100" dirty="0">
                <a:solidFill>
                  <a:schemeClr val="tx1">
                    <a:lumMod val="75000"/>
                    <a:lumOff val="25000"/>
                  </a:schemeClr>
                </a:solidFill>
                <a:latin typeface="Arial"/>
                <a:cs typeface="Arial"/>
              </a:rPr>
              <a:t>Estimated LOE: 1 hour per PM</a:t>
            </a:r>
          </a:p>
        </p:txBody>
      </p:sp>
      <p:sp>
        <p:nvSpPr>
          <p:cNvPr id="33" name="Rounded Rectangle 32"/>
          <p:cNvSpPr/>
          <p:nvPr/>
        </p:nvSpPr>
        <p:spPr>
          <a:xfrm>
            <a:off x="8720328" y="5111288"/>
            <a:ext cx="1719072" cy="1365712"/>
          </a:xfrm>
          <a:prstGeom prst="roundRect">
            <a:avLst>
              <a:gd name="adj" fmla="val 5422"/>
            </a:avLst>
          </a:prstGeom>
          <a:gradFill>
            <a:gsLst>
              <a:gs pos="0">
                <a:srgbClr val="CEDEE0"/>
              </a:gs>
              <a:gs pos="100000">
                <a:schemeClr val="accent4">
                  <a:tint val="15000"/>
                  <a:satMod val="350000"/>
                </a:schemeClr>
              </a:gs>
            </a:gsLst>
          </a:gradFill>
          <a:ln>
            <a:solidFill>
              <a:srgbClr val="9EB3B6"/>
            </a:solidFill>
          </a:ln>
          <a:effectLst>
            <a:innerShdw blurRad="317500" dir="13500000">
              <a:schemeClr val="bg1"/>
            </a:innerShdw>
          </a:effectLst>
        </p:spPr>
        <p:style>
          <a:lnRef idx="1">
            <a:schemeClr val="accent4"/>
          </a:lnRef>
          <a:fillRef idx="2">
            <a:schemeClr val="accent4"/>
          </a:fillRef>
          <a:effectRef idx="1">
            <a:schemeClr val="accent4"/>
          </a:effectRef>
          <a:fontRef idx="minor">
            <a:schemeClr val="dk1"/>
          </a:fontRef>
        </p:style>
        <p:txBody>
          <a:bodyPr lIns="45720" tIns="91440" rIns="45720" rtlCol="0" anchor="t" anchorCtr="0"/>
          <a:lstStyle/>
          <a:p>
            <a:pPr marL="137160" lvl="1" indent="-137160" defTabSz="444500">
              <a:lnSpc>
                <a:spcPct val="90000"/>
              </a:lnSpc>
              <a:buFont typeface="Arial" pitchFamily="34" charset="0"/>
              <a:buChar char="•"/>
            </a:pPr>
            <a:r>
              <a:rPr lang="en-US" sz="1100" dirty="0">
                <a:solidFill>
                  <a:schemeClr val="tx1">
                    <a:lumMod val="75000"/>
                    <a:lumOff val="25000"/>
                  </a:schemeClr>
                </a:solidFill>
                <a:latin typeface="Arial"/>
                <a:cs typeface="Arial"/>
              </a:rPr>
              <a:t>Respond to questions from the NIEM PMO, as needed.</a:t>
            </a:r>
          </a:p>
          <a:p>
            <a:pPr marL="137160" lvl="1" indent="-137160" defTabSz="444500">
              <a:lnSpc>
                <a:spcPct val="90000"/>
              </a:lnSpc>
              <a:buFont typeface="Arial" pitchFamily="34" charset="0"/>
              <a:buChar char="•"/>
            </a:pPr>
            <a:endParaRPr lang="en-US" sz="1100" dirty="0">
              <a:solidFill>
                <a:schemeClr val="tx1">
                  <a:lumMod val="75000"/>
                  <a:lumOff val="25000"/>
                </a:schemeClr>
              </a:solidFill>
              <a:latin typeface="Arial"/>
              <a:cs typeface="Arial"/>
            </a:endParaRPr>
          </a:p>
          <a:p>
            <a:pPr marL="137160" lvl="1" indent="-137160" defTabSz="444500">
              <a:lnSpc>
                <a:spcPct val="90000"/>
              </a:lnSpc>
              <a:buFont typeface="Arial" pitchFamily="34" charset="0"/>
              <a:buChar char="•"/>
            </a:pPr>
            <a:endParaRPr lang="en-US" sz="1100" dirty="0">
              <a:solidFill>
                <a:schemeClr val="tx1">
                  <a:lumMod val="75000"/>
                  <a:lumOff val="25000"/>
                </a:schemeClr>
              </a:solidFill>
              <a:latin typeface="Arial"/>
              <a:cs typeface="Arial"/>
            </a:endParaRPr>
          </a:p>
          <a:p>
            <a:pPr marL="0" lvl="1" defTabSz="444500">
              <a:lnSpc>
                <a:spcPct val="90000"/>
              </a:lnSpc>
            </a:pPr>
            <a:endParaRPr lang="en-US" sz="1100" dirty="0">
              <a:solidFill>
                <a:schemeClr val="tx1">
                  <a:lumMod val="75000"/>
                  <a:lumOff val="25000"/>
                </a:schemeClr>
              </a:solidFill>
              <a:latin typeface="Arial"/>
              <a:cs typeface="Arial"/>
            </a:endParaRPr>
          </a:p>
          <a:p>
            <a:pPr marL="0" lvl="1" defTabSz="444500">
              <a:lnSpc>
                <a:spcPct val="90000"/>
              </a:lnSpc>
            </a:pPr>
            <a:r>
              <a:rPr lang="en-US" sz="1100" dirty="0">
                <a:solidFill>
                  <a:schemeClr val="tx1">
                    <a:lumMod val="75000"/>
                    <a:lumOff val="25000"/>
                  </a:schemeClr>
                </a:solidFill>
                <a:latin typeface="Arial"/>
                <a:cs typeface="Arial"/>
              </a:rPr>
              <a:t>Estimated LOE: 1 hour per TA</a:t>
            </a:r>
          </a:p>
        </p:txBody>
      </p:sp>
      <p:cxnSp>
        <p:nvCxnSpPr>
          <p:cNvPr id="5" name="Straight Connector 4"/>
          <p:cNvCxnSpPr/>
          <p:nvPr/>
        </p:nvCxnSpPr>
        <p:spPr>
          <a:xfrm>
            <a:off x="5791200" y="1447800"/>
            <a:ext cx="0" cy="4919472"/>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48000" y="6629400"/>
            <a:ext cx="7618880" cy="230832"/>
          </a:xfrm>
          <a:prstGeom prst="rect">
            <a:avLst/>
          </a:prstGeom>
          <a:noFill/>
        </p:spPr>
        <p:txBody>
          <a:bodyPr wrap="square" rtlCol="0">
            <a:spAutoFit/>
          </a:bodyPr>
          <a:lstStyle/>
          <a:p>
            <a:pPr marL="0" lvl="1" defTabSz="444500">
              <a:lnSpc>
                <a:spcPct val="90000"/>
              </a:lnSpc>
              <a:spcAft>
                <a:spcPts val="400"/>
              </a:spcAft>
            </a:pPr>
            <a:r>
              <a:rPr lang="en-US" sz="1000" dirty="0">
                <a:latin typeface="Arial"/>
                <a:cs typeface="Arial"/>
              </a:rPr>
              <a:t>** The actual level of effort to complete the required tasks may be lower than initially estimated.</a:t>
            </a:r>
            <a:endParaRPr lang="en-US" sz="1000" kern="0" dirty="0">
              <a:latin typeface="Arial" pitchFamily="34" charset="0"/>
              <a:cs typeface="Arial" pitchFamily="34" charset="0"/>
            </a:endParaRPr>
          </a:p>
        </p:txBody>
      </p:sp>
      <p:sp>
        <p:nvSpPr>
          <p:cNvPr id="34" name="Rectangle 33"/>
          <p:cNvSpPr/>
          <p:nvPr/>
        </p:nvSpPr>
        <p:spPr>
          <a:xfrm>
            <a:off x="2819400" y="1417320"/>
            <a:ext cx="2819400"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itchFamily="34" charset="0"/>
                <a:cs typeface="Arial" pitchFamily="34" charset="0"/>
              </a:rPr>
              <a:t>Weeks 1-5</a:t>
            </a:r>
          </a:p>
        </p:txBody>
      </p:sp>
      <p:sp>
        <p:nvSpPr>
          <p:cNvPr id="35" name="Rectangle 34"/>
          <p:cNvSpPr/>
          <p:nvPr/>
        </p:nvSpPr>
        <p:spPr>
          <a:xfrm>
            <a:off x="5943600" y="1417320"/>
            <a:ext cx="2514600"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itchFamily="34" charset="0"/>
                <a:cs typeface="Arial" pitchFamily="34" charset="0"/>
              </a:rPr>
              <a:t>Weeks 6-10</a:t>
            </a:r>
          </a:p>
        </p:txBody>
      </p:sp>
      <p:sp>
        <p:nvSpPr>
          <p:cNvPr id="36" name="Rectangle 35"/>
          <p:cNvSpPr/>
          <p:nvPr/>
        </p:nvSpPr>
        <p:spPr>
          <a:xfrm>
            <a:off x="8763000" y="1417320"/>
            <a:ext cx="1676400"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itchFamily="34" charset="0"/>
                <a:cs typeface="Arial" pitchFamily="34" charset="0"/>
              </a:rPr>
              <a:t>Weeks 11-12</a:t>
            </a:r>
          </a:p>
        </p:txBody>
      </p:sp>
    </p:spTree>
    <p:extLst>
      <p:ext uri="{BB962C8B-B14F-4D97-AF65-F5344CB8AC3E}">
        <p14:creationId xmlns:p14="http://schemas.microsoft.com/office/powerpoint/2010/main" val="3648775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Stewards</a:t>
            </a:r>
          </a:p>
        </p:txBody>
      </p:sp>
      <p:sp>
        <p:nvSpPr>
          <p:cNvPr id="3" name="Text Placeholder 4"/>
          <p:cNvSpPr txBox="1">
            <a:spLocks/>
          </p:cNvSpPr>
          <p:nvPr/>
        </p:nvSpPr>
        <p:spPr bwMode="auto">
          <a:xfrm>
            <a:off x="2074864" y="1144211"/>
            <a:ext cx="7945437" cy="731838"/>
          </a:xfrm>
          <a:prstGeom prst="rect">
            <a:avLst/>
          </a:prstGeom>
          <a:noFill/>
          <a:ln w="9525">
            <a:noFill/>
            <a:miter lim="800000"/>
            <a:headEnd/>
            <a:tailEnd/>
          </a:ln>
        </p:spPr>
        <p:txBody>
          <a:bodyPr lIns="0" tIns="0" rIns="0" bIns="0"/>
          <a:lstStyle/>
          <a:p>
            <a:pPr marL="0" lvl="1" indent="1588">
              <a:spcBef>
                <a:spcPct val="20000"/>
              </a:spcBef>
            </a:pPr>
            <a:r>
              <a:rPr lang="en-US" sz="1400" dirty="0"/>
              <a:t>Domain stewards play a critical role in the success of a domain by managing domain activities, driving domain growth, and interfacing with NIEM governance bodies. Domain Stewards must be Federal entities. The Domain Stewardship Agreement must be signed be an individual with funding authority.</a:t>
            </a:r>
          </a:p>
        </p:txBody>
      </p:sp>
      <p:sp>
        <p:nvSpPr>
          <p:cNvPr id="4" name="Text Placeholder 8"/>
          <p:cNvSpPr txBox="1">
            <a:spLocks/>
          </p:cNvSpPr>
          <p:nvPr/>
        </p:nvSpPr>
        <p:spPr bwMode="gray">
          <a:xfrm>
            <a:off x="1645920" y="2058984"/>
            <a:ext cx="4739640" cy="274691"/>
          </a:xfrm>
          <a:prstGeom prst="rect">
            <a:avLst/>
          </a:prstGeom>
          <a:solidFill>
            <a:schemeClr val="bg1"/>
          </a:solidFill>
          <a:ln w="9525" algn="ctr">
            <a:noFill/>
            <a:miter lim="800000"/>
            <a:headEnd/>
            <a:tailEnd/>
          </a:ln>
        </p:spPr>
        <p:txBody>
          <a:bodyPr wrap="square" lIns="73152" tIns="0" rIns="73152" bIns="0" anchorCtr="1">
            <a:spAutoFit/>
          </a:bodyPr>
          <a:lstStyle/>
          <a:p>
            <a:pPr eaLnBrk="0" hangingPunct="0">
              <a:lnSpc>
                <a:spcPct val="106000"/>
              </a:lnSpc>
              <a:buFont typeface="Wingdings" pitchFamily="2" charset="2"/>
              <a:buNone/>
            </a:pPr>
            <a:r>
              <a:rPr lang="en-US" sz="1700" b="1" dirty="0">
                <a:solidFill>
                  <a:schemeClr val="tx2"/>
                </a:solidFill>
              </a:rPr>
              <a:t>Domain Steward Responsibilities</a:t>
            </a:r>
          </a:p>
        </p:txBody>
      </p:sp>
      <p:sp>
        <p:nvSpPr>
          <p:cNvPr id="5" name="TextBox 1"/>
          <p:cNvSpPr txBox="1">
            <a:spLocks noChangeArrowheads="1"/>
          </p:cNvSpPr>
          <p:nvPr/>
        </p:nvSpPr>
        <p:spPr bwMode="auto">
          <a:xfrm>
            <a:off x="3624580" y="2378055"/>
            <a:ext cx="6540500" cy="1326004"/>
          </a:xfrm>
          <a:prstGeom prst="rect">
            <a:avLst/>
          </a:prstGeom>
          <a:noFill/>
          <a:ln w="9525">
            <a:noFill/>
            <a:miter lim="800000"/>
            <a:headEnd/>
            <a:tailEnd/>
          </a:ln>
        </p:spPr>
        <p:txBody>
          <a:bodyPr wrap="square">
            <a:spAutoFit/>
          </a:bodyPr>
          <a:lstStyle/>
          <a:p>
            <a:pPr marL="285750" indent="-285750">
              <a:spcAft>
                <a:spcPts val="500"/>
              </a:spcAft>
              <a:buFont typeface="Arial" charset="0"/>
              <a:buChar char="•"/>
            </a:pPr>
            <a:r>
              <a:rPr lang="en-US" sz="1100" dirty="0">
                <a:solidFill>
                  <a:srgbClr val="7F7F7F"/>
                </a:solidFill>
              </a:rPr>
              <a:t>Participate in NIEM governance committees (NBAC, NTAC, and others, as required).</a:t>
            </a:r>
          </a:p>
          <a:p>
            <a:pPr marL="285750" indent="-285750">
              <a:spcAft>
                <a:spcPts val="300"/>
              </a:spcAft>
              <a:buFont typeface="Arial" charset="0"/>
              <a:buChar char="•"/>
            </a:pPr>
            <a:r>
              <a:rPr lang="en-US" sz="1100" dirty="0">
                <a:solidFill>
                  <a:srgbClr val="7F7F7F"/>
                </a:solidFill>
              </a:rPr>
              <a:t>Encourage grassroots domain growth by:</a:t>
            </a:r>
          </a:p>
          <a:p>
            <a:pPr marL="742950" lvl="1" indent="-285750">
              <a:spcAft>
                <a:spcPts val="300"/>
              </a:spcAft>
              <a:buFont typeface="Arial" charset="0"/>
              <a:buChar char="•"/>
            </a:pPr>
            <a:r>
              <a:rPr lang="en-US" sz="1100" dirty="0">
                <a:solidFill>
                  <a:srgbClr val="7F7F7F"/>
                </a:solidFill>
              </a:rPr>
              <a:t>Engaging the COI in domain activities</a:t>
            </a:r>
          </a:p>
          <a:p>
            <a:pPr marL="742950" lvl="1" indent="-285750">
              <a:spcAft>
                <a:spcPts val="300"/>
              </a:spcAft>
              <a:buFont typeface="Arial" charset="0"/>
              <a:buChar char="•"/>
            </a:pPr>
            <a:r>
              <a:rPr lang="en-US" sz="1100" dirty="0">
                <a:solidFill>
                  <a:srgbClr val="7F7F7F"/>
                </a:solidFill>
              </a:rPr>
              <a:t>Providing channels for wider stakeholder feedback</a:t>
            </a:r>
          </a:p>
          <a:p>
            <a:pPr marL="742950" lvl="1" indent="-285750">
              <a:spcAft>
                <a:spcPts val="300"/>
              </a:spcAft>
              <a:buFont typeface="Arial" charset="0"/>
              <a:buChar char="•"/>
            </a:pPr>
            <a:r>
              <a:rPr lang="en-US" sz="1100" dirty="0">
                <a:solidFill>
                  <a:srgbClr val="7F7F7F"/>
                </a:solidFill>
              </a:rPr>
              <a:t>Bringing new stakeholders into the community</a:t>
            </a:r>
          </a:p>
          <a:p>
            <a:pPr marL="285750" indent="-285750">
              <a:spcAft>
                <a:spcPts val="500"/>
              </a:spcAft>
              <a:buFont typeface="Arial" charset="0"/>
              <a:buChar char="•"/>
            </a:pPr>
            <a:r>
              <a:rPr lang="en-US" sz="1100" dirty="0">
                <a:solidFill>
                  <a:srgbClr val="7F7F7F"/>
                </a:solidFill>
              </a:rPr>
              <a:t>Identify a point of contact to field help-desk inquiries for domain-specific issues.</a:t>
            </a:r>
          </a:p>
        </p:txBody>
      </p:sp>
      <p:sp>
        <p:nvSpPr>
          <p:cNvPr id="9" name="TextBox 1"/>
          <p:cNvSpPr txBox="1">
            <a:spLocks noChangeArrowheads="1"/>
          </p:cNvSpPr>
          <p:nvPr/>
        </p:nvSpPr>
        <p:spPr bwMode="auto">
          <a:xfrm>
            <a:off x="3611880" y="3961337"/>
            <a:ext cx="6121400" cy="897682"/>
          </a:xfrm>
          <a:prstGeom prst="rect">
            <a:avLst/>
          </a:prstGeom>
          <a:noFill/>
          <a:ln w="9525">
            <a:noFill/>
            <a:miter lim="800000"/>
            <a:headEnd/>
            <a:tailEnd/>
          </a:ln>
        </p:spPr>
        <p:txBody>
          <a:bodyPr wrap="square">
            <a:spAutoFit/>
          </a:bodyPr>
          <a:lstStyle/>
          <a:p>
            <a:pPr marL="285750" indent="-285750">
              <a:spcAft>
                <a:spcPts val="500"/>
              </a:spcAft>
              <a:buFont typeface="Arial" charset="0"/>
              <a:buChar char="•"/>
            </a:pPr>
            <a:r>
              <a:rPr lang="en-US" sz="1100" dirty="0"/>
              <a:t>Manage and maintain the domain data model, including providing clear definitions and </a:t>
            </a:r>
            <a:br>
              <a:rPr lang="en-US" sz="1100" dirty="0"/>
            </a:br>
            <a:r>
              <a:rPr lang="en-US" sz="1100" dirty="0"/>
              <a:t>metadata for each data element in the domain.</a:t>
            </a:r>
          </a:p>
          <a:p>
            <a:pPr marL="285750" indent="-285750">
              <a:spcAft>
                <a:spcPts val="500"/>
              </a:spcAft>
              <a:buFont typeface="Arial" charset="0"/>
              <a:buChar char="•"/>
            </a:pPr>
            <a:r>
              <a:rPr lang="en-US" sz="1100" dirty="0"/>
              <a:t>Support domain harmonization, reconciliation, and synchronization as needed.</a:t>
            </a:r>
          </a:p>
          <a:p>
            <a:pPr marL="285750" indent="-285750">
              <a:spcAft>
                <a:spcPts val="500"/>
              </a:spcAft>
              <a:buFont typeface="Arial" charset="0"/>
              <a:buChar char="•"/>
            </a:pPr>
            <a:r>
              <a:rPr lang="en-US" sz="1100" dirty="0"/>
              <a:t>Complete all required domain artifacts, as specified in the DSA and relevant specifications.</a:t>
            </a:r>
          </a:p>
        </p:txBody>
      </p:sp>
      <p:sp>
        <p:nvSpPr>
          <p:cNvPr id="10" name="TextBox 1"/>
          <p:cNvSpPr txBox="1">
            <a:spLocks noChangeArrowheads="1"/>
          </p:cNvSpPr>
          <p:nvPr/>
        </p:nvSpPr>
        <p:spPr bwMode="auto">
          <a:xfrm>
            <a:off x="3611881" y="5083175"/>
            <a:ext cx="6151880" cy="961802"/>
          </a:xfrm>
          <a:prstGeom prst="rect">
            <a:avLst/>
          </a:prstGeom>
          <a:noFill/>
          <a:ln w="9525">
            <a:noFill/>
            <a:miter lim="800000"/>
            <a:headEnd/>
            <a:tailEnd/>
          </a:ln>
        </p:spPr>
        <p:txBody>
          <a:bodyPr wrap="square">
            <a:spAutoFit/>
          </a:bodyPr>
          <a:lstStyle/>
          <a:p>
            <a:pPr marL="285750" indent="-285750">
              <a:spcAft>
                <a:spcPts val="500"/>
              </a:spcAft>
              <a:buFont typeface="Arial" charset="0"/>
              <a:buChar char="•"/>
            </a:pPr>
            <a:r>
              <a:rPr lang="en-US" sz="1100" dirty="0"/>
              <a:t>Communicate cross-domain needs and highlight domain successes.</a:t>
            </a:r>
          </a:p>
          <a:p>
            <a:pPr marL="285750" indent="-285750">
              <a:spcAft>
                <a:spcPts val="500"/>
              </a:spcAft>
              <a:buFont typeface="Arial" charset="0"/>
              <a:buChar char="•"/>
            </a:pPr>
            <a:r>
              <a:rPr lang="en-US" sz="1100" dirty="0"/>
              <a:t>Promote the implementation and development of conformant IEPDs within the domain.</a:t>
            </a:r>
          </a:p>
          <a:p>
            <a:pPr marL="285750" indent="-285750">
              <a:spcAft>
                <a:spcPts val="500"/>
              </a:spcAft>
              <a:buFont typeface="Arial" charset="0"/>
              <a:buChar char="•"/>
            </a:pPr>
            <a:r>
              <a:rPr lang="en-US" sz="1100" dirty="0"/>
              <a:t>Track and report technical issues raised by the domain community.</a:t>
            </a:r>
          </a:p>
          <a:p>
            <a:pPr marL="285750" indent="-285750">
              <a:spcAft>
                <a:spcPts val="500"/>
              </a:spcAft>
              <a:buFont typeface="Arial" charset="0"/>
              <a:buChar char="•"/>
            </a:pPr>
            <a:r>
              <a:rPr lang="en-US" sz="1100" dirty="0"/>
              <a:t>Validate that sufficient resources are in place to support the domain.</a:t>
            </a:r>
          </a:p>
        </p:txBody>
      </p:sp>
      <p:sp>
        <p:nvSpPr>
          <p:cNvPr id="14" name="Rounded Rectangle 13"/>
          <p:cNvSpPr/>
          <p:nvPr/>
        </p:nvSpPr>
        <p:spPr bwMode="auto">
          <a:xfrm>
            <a:off x="2303781" y="2477115"/>
            <a:ext cx="1273175" cy="1226945"/>
          </a:xfrm>
          <a:prstGeom prst="roundRect">
            <a:avLst>
              <a:gd name="adj" fmla="val 10000"/>
            </a:avLst>
          </a:prstGeom>
          <a:gradFill flip="none" rotWithShape="1">
            <a:gsLst>
              <a:gs pos="0">
                <a:schemeClr val="tx2">
                  <a:lumMod val="50000"/>
                </a:schemeClr>
              </a:gs>
              <a:gs pos="100000">
                <a:schemeClr val="tx2">
                  <a:lumMod val="75000"/>
                </a:schemeClr>
              </a:gs>
            </a:gsLst>
            <a:lin ang="16200000" scaled="0"/>
            <a:tileRect/>
          </a:gradFill>
          <a:ln w="12700" cmpd="sng">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pPr>
            <a:r>
              <a:rPr lang="en-US" sz="1200" b="1" dirty="0">
                <a:solidFill>
                  <a:schemeClr val="bg1"/>
                </a:solidFill>
              </a:rPr>
              <a:t>Governance</a:t>
            </a:r>
          </a:p>
        </p:txBody>
      </p:sp>
      <p:sp>
        <p:nvSpPr>
          <p:cNvPr id="16" name="Rounded Rectangle 15"/>
          <p:cNvSpPr/>
          <p:nvPr/>
        </p:nvSpPr>
        <p:spPr bwMode="auto">
          <a:xfrm>
            <a:off x="2278381" y="3923393"/>
            <a:ext cx="1273175" cy="984523"/>
          </a:xfrm>
          <a:prstGeom prst="roundRect">
            <a:avLst>
              <a:gd name="adj" fmla="val 10000"/>
            </a:avLst>
          </a:prstGeom>
          <a:gradFill flip="none" rotWithShape="1">
            <a:gsLst>
              <a:gs pos="0">
                <a:schemeClr val="tx2">
                  <a:lumMod val="50000"/>
                </a:schemeClr>
              </a:gs>
              <a:gs pos="100000">
                <a:schemeClr val="tx2">
                  <a:lumMod val="75000"/>
                </a:schemeClr>
              </a:gs>
            </a:gsLst>
            <a:lin ang="16200000" scaled="0"/>
            <a:tileRect/>
          </a:gradFill>
          <a:ln w="12700" cmpd="sng">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pPr>
            <a:r>
              <a:rPr lang="en-US" sz="1200" b="1" dirty="0">
                <a:solidFill>
                  <a:schemeClr val="bg1"/>
                </a:solidFill>
              </a:rPr>
              <a:t>Technical</a:t>
            </a:r>
          </a:p>
        </p:txBody>
      </p:sp>
      <p:cxnSp>
        <p:nvCxnSpPr>
          <p:cNvPr id="17" name="Straight Connector 16"/>
          <p:cNvCxnSpPr/>
          <p:nvPr/>
        </p:nvCxnSpPr>
        <p:spPr>
          <a:xfrm flipH="1">
            <a:off x="2291080" y="5004435"/>
            <a:ext cx="7442200" cy="0"/>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bwMode="auto">
          <a:xfrm>
            <a:off x="2278381" y="5083176"/>
            <a:ext cx="1273175" cy="984523"/>
          </a:xfrm>
          <a:prstGeom prst="roundRect">
            <a:avLst>
              <a:gd name="adj" fmla="val 10000"/>
            </a:avLst>
          </a:prstGeom>
          <a:gradFill flip="none" rotWithShape="1">
            <a:gsLst>
              <a:gs pos="0">
                <a:schemeClr val="tx2">
                  <a:lumMod val="50000"/>
                </a:schemeClr>
              </a:gs>
              <a:gs pos="100000">
                <a:schemeClr val="tx2">
                  <a:lumMod val="75000"/>
                </a:schemeClr>
              </a:gs>
            </a:gsLst>
            <a:lin ang="16200000" scaled="0"/>
            <a:tileRect/>
          </a:gradFill>
          <a:ln w="12700" cmpd="sng">
            <a:solidFill>
              <a:schemeClr val="bg1">
                <a:lumMod val="8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pPr>
            <a:r>
              <a:rPr lang="en-US" sz="1200" b="1" dirty="0">
                <a:solidFill>
                  <a:schemeClr val="bg1"/>
                </a:solidFill>
              </a:rPr>
              <a:t>Operational</a:t>
            </a:r>
          </a:p>
        </p:txBody>
      </p:sp>
      <p:cxnSp>
        <p:nvCxnSpPr>
          <p:cNvPr id="27" name="Straight Connector 26"/>
          <p:cNvCxnSpPr/>
          <p:nvPr/>
        </p:nvCxnSpPr>
        <p:spPr>
          <a:xfrm flipH="1">
            <a:off x="2321560" y="3807063"/>
            <a:ext cx="7442200" cy="0"/>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376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Establishment</a:t>
            </a:r>
          </a:p>
        </p:txBody>
      </p:sp>
      <p:sp>
        <p:nvSpPr>
          <p:cNvPr id="3" name="Content Placeholder 2"/>
          <p:cNvSpPr>
            <a:spLocks noGrp="1"/>
          </p:cNvSpPr>
          <p:nvPr>
            <p:ph idx="4294967295"/>
          </p:nvPr>
        </p:nvSpPr>
        <p:spPr>
          <a:xfrm>
            <a:off x="0" y="1181100"/>
            <a:ext cx="7772400" cy="4525963"/>
          </a:xfrm>
          <a:prstGeom prst="rect">
            <a:avLst/>
          </a:prstGeom>
        </p:spPr>
        <p:txBody>
          <a:bodyPr>
            <a:normAutofit/>
          </a:bodyPr>
          <a:lstStyle/>
          <a:p>
            <a:pPr marL="0" indent="0">
              <a:buNone/>
            </a:pPr>
            <a:r>
              <a:rPr lang="en-US" sz="1600" dirty="0"/>
              <a:t>The key to establishing a </a:t>
            </a:r>
            <a:r>
              <a:rPr lang="en-US" sz="1600" b="1" dirty="0"/>
              <a:t>successful</a:t>
            </a:r>
            <a:r>
              <a:rPr lang="en-US" sz="1600" dirty="0"/>
              <a:t> domain is focusing on not just the data model but also the represented exchanges and communities of interest.</a:t>
            </a:r>
          </a:p>
        </p:txBody>
      </p:sp>
      <p:sp>
        <p:nvSpPr>
          <p:cNvPr id="4" name="AutoShape 9"/>
          <p:cNvSpPr>
            <a:spLocks noChangeArrowheads="1"/>
          </p:cNvSpPr>
          <p:nvPr/>
        </p:nvSpPr>
        <p:spPr bwMode="gray">
          <a:xfrm>
            <a:off x="5448300" y="1984375"/>
            <a:ext cx="1968500" cy="554038"/>
          </a:xfrm>
          <a:prstGeom prst="chevron">
            <a:avLst>
              <a:gd name="adj" fmla="val 32240"/>
            </a:avLst>
          </a:prstGeom>
          <a:solidFill>
            <a:schemeClr val="tx2"/>
          </a:solidFill>
          <a:ln w="9525" cap="rnd" algn="ctr">
            <a:solidFill>
              <a:schemeClr val="tx1"/>
            </a:solidFill>
            <a:miter lim="800000"/>
            <a:headEnd/>
            <a:tailEnd/>
          </a:ln>
        </p:spPr>
        <p:txBody>
          <a:bodyPr anchor="ctr" anchorCtr="1"/>
          <a:lstStyle/>
          <a:p>
            <a:pPr algn="ctr" eaLnBrk="0" hangingPunct="0">
              <a:lnSpc>
                <a:spcPct val="106000"/>
              </a:lnSpc>
            </a:pPr>
            <a:r>
              <a:rPr lang="en-US" sz="1200" b="1" dirty="0">
                <a:solidFill>
                  <a:srgbClr val="FFFFFF"/>
                </a:solidFill>
              </a:rPr>
              <a:t>II: Stakeholder Engagement</a:t>
            </a:r>
          </a:p>
        </p:txBody>
      </p:sp>
      <p:sp>
        <p:nvSpPr>
          <p:cNvPr id="5" name="AutoShape 10"/>
          <p:cNvSpPr>
            <a:spLocks noChangeArrowheads="1"/>
          </p:cNvSpPr>
          <p:nvPr/>
        </p:nvSpPr>
        <p:spPr bwMode="gray">
          <a:xfrm>
            <a:off x="3489326" y="1984375"/>
            <a:ext cx="1965325" cy="554038"/>
          </a:xfrm>
          <a:prstGeom prst="chevron">
            <a:avLst>
              <a:gd name="adj" fmla="val 32238"/>
            </a:avLst>
          </a:prstGeom>
          <a:solidFill>
            <a:schemeClr val="tx2"/>
          </a:solidFill>
          <a:ln w="9525" cap="rnd" algn="ctr">
            <a:solidFill>
              <a:schemeClr val="tx1"/>
            </a:solidFill>
            <a:miter lim="800000"/>
            <a:headEnd/>
            <a:tailEnd/>
          </a:ln>
        </p:spPr>
        <p:txBody>
          <a:bodyPr anchor="ctr" anchorCtr="1"/>
          <a:lstStyle/>
          <a:p>
            <a:pPr algn="ctr" eaLnBrk="0" hangingPunct="0">
              <a:lnSpc>
                <a:spcPct val="106000"/>
              </a:lnSpc>
            </a:pPr>
            <a:r>
              <a:rPr lang="en-US" sz="1200" b="1" dirty="0">
                <a:solidFill>
                  <a:srgbClr val="FFFFFF"/>
                </a:solidFill>
              </a:rPr>
              <a:t>I: Identify Business Exchange</a:t>
            </a:r>
          </a:p>
        </p:txBody>
      </p:sp>
      <p:sp>
        <p:nvSpPr>
          <p:cNvPr id="6" name="AutoShape 11"/>
          <p:cNvSpPr>
            <a:spLocks noChangeArrowheads="1"/>
          </p:cNvSpPr>
          <p:nvPr/>
        </p:nvSpPr>
        <p:spPr bwMode="gray">
          <a:xfrm>
            <a:off x="7412039" y="1984375"/>
            <a:ext cx="1965325" cy="554038"/>
          </a:xfrm>
          <a:prstGeom prst="chevron">
            <a:avLst>
              <a:gd name="adj" fmla="val 32238"/>
            </a:avLst>
          </a:prstGeom>
          <a:solidFill>
            <a:schemeClr val="tx2"/>
          </a:solidFill>
          <a:ln w="9525" cap="rnd" algn="ctr">
            <a:solidFill>
              <a:schemeClr val="tx1"/>
            </a:solidFill>
            <a:miter lim="800000"/>
            <a:headEnd/>
            <a:tailEnd/>
          </a:ln>
        </p:spPr>
        <p:txBody>
          <a:bodyPr lIns="0" rIns="0" anchor="ctr" anchorCtr="1"/>
          <a:lstStyle/>
          <a:p>
            <a:pPr algn="ctr" eaLnBrk="0" hangingPunct="0">
              <a:lnSpc>
                <a:spcPct val="106000"/>
              </a:lnSpc>
            </a:pPr>
            <a:r>
              <a:rPr lang="en-US" sz="1200" b="1" dirty="0">
                <a:solidFill>
                  <a:srgbClr val="FFFFFF"/>
                </a:solidFill>
              </a:rPr>
              <a:t>III: Formal Domain Creation</a:t>
            </a:r>
          </a:p>
        </p:txBody>
      </p:sp>
      <p:sp>
        <p:nvSpPr>
          <p:cNvPr id="7" name="Text Placeholder 19"/>
          <p:cNvSpPr txBox="1">
            <a:spLocks/>
          </p:cNvSpPr>
          <p:nvPr/>
        </p:nvSpPr>
        <p:spPr>
          <a:xfrm>
            <a:off x="5435600" y="2651126"/>
            <a:ext cx="2006600" cy="2251075"/>
          </a:xfrm>
          <a:prstGeom prst="rect">
            <a:avLst/>
          </a:prstGeom>
        </p:spPr>
        <p:txBody>
          <a:bodyPr vert="horz" lIns="91440" tIns="45720" rIns="91440" bIns="45720" rtlCol="0">
            <a:normAutofit fontScale="92500"/>
          </a:bodyPr>
          <a:lstStyle/>
          <a:p>
            <a:pPr marL="231775" indent="-109538" defTabSz="457200">
              <a:spcBef>
                <a:spcPct val="0"/>
              </a:spcBef>
              <a:spcAft>
                <a:spcPts val="600"/>
              </a:spcAft>
              <a:buFont typeface="Arial"/>
              <a:buChar char="•"/>
              <a:defRPr/>
            </a:pPr>
            <a:r>
              <a:rPr lang="en-US" sz="1200" dirty="0">
                <a:latin typeface="Arial" charset="0"/>
                <a:cs typeface="Arial" charset="0"/>
              </a:rPr>
              <a:t>Engages stakeholders interested in the specific scope selected</a:t>
            </a:r>
          </a:p>
          <a:p>
            <a:pPr marL="231775" indent="-109538" defTabSz="457200">
              <a:spcBef>
                <a:spcPct val="0"/>
              </a:spcBef>
              <a:spcAft>
                <a:spcPts val="600"/>
              </a:spcAft>
              <a:buFont typeface="Arial"/>
              <a:buChar char="•"/>
              <a:defRPr/>
            </a:pPr>
            <a:r>
              <a:rPr lang="en-US" sz="1200" dirty="0">
                <a:latin typeface="Arial" charset="0"/>
                <a:cs typeface="Arial" charset="0"/>
              </a:rPr>
              <a:t>Allows the domain to respond dynamically to user needs and changes</a:t>
            </a:r>
          </a:p>
          <a:p>
            <a:pPr marL="231775" indent="-109538" defTabSz="457200">
              <a:spcBef>
                <a:spcPct val="0"/>
              </a:spcBef>
              <a:spcAft>
                <a:spcPts val="600"/>
              </a:spcAft>
              <a:buFont typeface="Arial"/>
              <a:buChar char="•"/>
              <a:defRPr/>
            </a:pPr>
            <a:r>
              <a:rPr lang="en-US" sz="1200" dirty="0">
                <a:latin typeface="Arial" charset="0"/>
                <a:cs typeface="Arial" charset="0"/>
              </a:rPr>
              <a:t>Supports early governance establishment</a:t>
            </a:r>
          </a:p>
          <a:p>
            <a:pPr marL="231775" indent="-109538" defTabSz="457200">
              <a:spcBef>
                <a:spcPct val="0"/>
              </a:spcBef>
              <a:spcAft>
                <a:spcPts val="600"/>
              </a:spcAft>
              <a:buFont typeface="Arial"/>
              <a:buChar char="•"/>
              <a:defRPr/>
            </a:pPr>
            <a:r>
              <a:rPr lang="en-US" sz="1200" dirty="0">
                <a:latin typeface="Arial" charset="0"/>
                <a:cs typeface="Arial" charset="0"/>
              </a:rPr>
              <a:t>Grassroots adoption gains momentum</a:t>
            </a:r>
          </a:p>
        </p:txBody>
      </p:sp>
      <p:sp>
        <p:nvSpPr>
          <p:cNvPr id="10" name="Text Placeholder 8"/>
          <p:cNvSpPr txBox="1">
            <a:spLocks/>
          </p:cNvSpPr>
          <p:nvPr/>
        </p:nvSpPr>
        <p:spPr bwMode="gray">
          <a:xfrm>
            <a:off x="1847850" y="2701925"/>
            <a:ext cx="1778000" cy="226216"/>
          </a:xfrm>
          <a:prstGeom prst="rect">
            <a:avLst/>
          </a:prstGeom>
          <a:solidFill>
            <a:schemeClr val="bg1"/>
          </a:solidFill>
          <a:ln w="9525" algn="ctr">
            <a:noFill/>
            <a:miter lim="800000"/>
            <a:headEnd/>
            <a:tailEnd/>
          </a:ln>
        </p:spPr>
        <p:txBody>
          <a:bodyPr lIns="73152" tIns="0" rIns="73152" bIns="0" anchorCtr="1">
            <a:spAutoFit/>
          </a:bodyPr>
          <a:lstStyle/>
          <a:p>
            <a:pPr algn="ctr" eaLnBrk="0" hangingPunct="0">
              <a:lnSpc>
                <a:spcPct val="106000"/>
              </a:lnSpc>
              <a:buFont typeface="Wingdings" pitchFamily="2" charset="2"/>
              <a:buNone/>
            </a:pPr>
            <a:r>
              <a:rPr lang="en-US" sz="1400" b="1" dirty="0">
                <a:solidFill>
                  <a:schemeClr val="tx2">
                    <a:lumMod val="50000"/>
                  </a:schemeClr>
                </a:solidFill>
              </a:rPr>
              <a:t>Value:</a:t>
            </a:r>
          </a:p>
        </p:txBody>
      </p:sp>
      <p:sp>
        <p:nvSpPr>
          <p:cNvPr id="11" name="Text Placeholder 8"/>
          <p:cNvSpPr txBox="1">
            <a:spLocks/>
          </p:cNvSpPr>
          <p:nvPr/>
        </p:nvSpPr>
        <p:spPr bwMode="gray">
          <a:xfrm>
            <a:off x="1849438" y="5295376"/>
            <a:ext cx="1778000" cy="226216"/>
          </a:xfrm>
          <a:prstGeom prst="rect">
            <a:avLst/>
          </a:prstGeom>
          <a:solidFill>
            <a:schemeClr val="bg1"/>
          </a:solidFill>
          <a:ln w="9525" algn="ctr">
            <a:noFill/>
            <a:miter lim="800000"/>
            <a:headEnd/>
            <a:tailEnd/>
          </a:ln>
        </p:spPr>
        <p:txBody>
          <a:bodyPr lIns="73152" tIns="0" rIns="73152" bIns="0" anchorCtr="1">
            <a:spAutoFit/>
          </a:bodyPr>
          <a:lstStyle/>
          <a:p>
            <a:pPr algn="ctr" eaLnBrk="0" hangingPunct="0">
              <a:lnSpc>
                <a:spcPct val="106000"/>
              </a:lnSpc>
              <a:buFont typeface="Wingdings" pitchFamily="2" charset="2"/>
              <a:buNone/>
            </a:pPr>
            <a:r>
              <a:rPr lang="en-US" sz="1400" b="1" dirty="0">
                <a:solidFill>
                  <a:schemeClr val="tx2">
                    <a:lumMod val="50000"/>
                  </a:schemeClr>
                </a:solidFill>
              </a:rPr>
              <a:t>Results:</a:t>
            </a:r>
          </a:p>
        </p:txBody>
      </p:sp>
      <p:sp>
        <p:nvSpPr>
          <p:cNvPr id="13" name="Text Placeholder 19"/>
          <p:cNvSpPr txBox="1">
            <a:spLocks/>
          </p:cNvSpPr>
          <p:nvPr/>
        </p:nvSpPr>
        <p:spPr>
          <a:xfrm>
            <a:off x="3479800" y="2651125"/>
            <a:ext cx="2006600" cy="3125788"/>
          </a:xfrm>
          <a:prstGeom prst="rect">
            <a:avLst/>
          </a:prstGeom>
        </p:spPr>
        <p:txBody>
          <a:bodyPr vert="horz" lIns="91440" tIns="45720" rIns="91440" bIns="45720" rtlCol="0">
            <a:normAutofit/>
          </a:bodyPr>
          <a:lstStyle/>
          <a:p>
            <a:pPr marL="231775" indent="-109538" defTabSz="457200">
              <a:spcBef>
                <a:spcPct val="0"/>
              </a:spcBef>
              <a:spcAft>
                <a:spcPts val="600"/>
              </a:spcAft>
              <a:buFont typeface="Arial"/>
              <a:buChar char="•"/>
              <a:defRPr/>
            </a:pPr>
            <a:r>
              <a:rPr lang="en-US" sz="1200" dirty="0">
                <a:latin typeface="Arial" charset="0"/>
                <a:cs typeface="Arial" charset="0"/>
              </a:rPr>
              <a:t>Align to strategic mission priorities</a:t>
            </a:r>
          </a:p>
          <a:p>
            <a:pPr marL="231775" indent="-109538" defTabSz="457200">
              <a:spcBef>
                <a:spcPct val="0"/>
              </a:spcBef>
              <a:spcAft>
                <a:spcPts val="600"/>
              </a:spcAft>
              <a:buFont typeface="Arial"/>
              <a:buChar char="•"/>
              <a:defRPr/>
            </a:pPr>
            <a:r>
              <a:rPr lang="en-US" sz="1200" dirty="0">
                <a:latin typeface="Arial" charset="0"/>
                <a:cs typeface="Arial" charset="0"/>
              </a:rPr>
              <a:t>Determine high value exchanges that will have substantial reuse</a:t>
            </a:r>
          </a:p>
          <a:p>
            <a:pPr marL="231775" indent="-109538" defTabSz="457200">
              <a:spcBef>
                <a:spcPct val="0"/>
              </a:spcBef>
              <a:spcAft>
                <a:spcPts val="600"/>
              </a:spcAft>
              <a:buFont typeface="Arial"/>
              <a:buChar char="•"/>
              <a:defRPr/>
            </a:pPr>
            <a:r>
              <a:rPr lang="en-US" sz="1200" dirty="0">
                <a:latin typeface="Arial" charset="0"/>
                <a:cs typeface="Arial" charset="0"/>
              </a:rPr>
              <a:t>Supports identification of communities of interest (COIs) </a:t>
            </a:r>
          </a:p>
          <a:p>
            <a:pPr marL="231775" indent="-109538" defTabSz="457200">
              <a:spcBef>
                <a:spcPct val="0"/>
              </a:spcBef>
              <a:spcAft>
                <a:spcPts val="600"/>
              </a:spcAft>
              <a:buFont typeface="Arial"/>
              <a:buChar char="•"/>
              <a:defRPr/>
            </a:pPr>
            <a:r>
              <a:rPr lang="en-US" sz="1200" dirty="0">
                <a:latin typeface="Arial" charset="0"/>
                <a:cs typeface="Arial" charset="0"/>
              </a:rPr>
              <a:t>Supports coordination with other data standards</a:t>
            </a:r>
          </a:p>
        </p:txBody>
      </p:sp>
      <p:sp>
        <p:nvSpPr>
          <p:cNvPr id="16" name="Text Placeholder 19"/>
          <p:cNvSpPr txBox="1">
            <a:spLocks/>
          </p:cNvSpPr>
          <p:nvPr/>
        </p:nvSpPr>
        <p:spPr>
          <a:xfrm>
            <a:off x="7418388" y="2651126"/>
            <a:ext cx="2005012" cy="2525713"/>
          </a:xfrm>
          <a:prstGeom prst="rect">
            <a:avLst/>
          </a:prstGeom>
        </p:spPr>
        <p:txBody>
          <a:bodyPr vert="horz" lIns="91440" tIns="45720" rIns="91440" bIns="45720" rtlCol="0">
            <a:normAutofit/>
          </a:bodyPr>
          <a:lstStyle/>
          <a:p>
            <a:pPr marL="231775" indent="-109538" defTabSz="457200">
              <a:spcBef>
                <a:spcPct val="0"/>
              </a:spcBef>
              <a:spcAft>
                <a:spcPts val="600"/>
              </a:spcAft>
              <a:buFont typeface="Arial"/>
              <a:buChar char="•"/>
              <a:defRPr/>
            </a:pPr>
            <a:r>
              <a:rPr lang="en-US" sz="1200" dirty="0">
                <a:latin typeface="Arial" charset="0"/>
                <a:cs typeface="Arial" charset="0"/>
              </a:rPr>
              <a:t>Define the value proposition of the new domain</a:t>
            </a:r>
          </a:p>
          <a:p>
            <a:pPr marL="231775" indent="-109538" defTabSz="457200">
              <a:spcBef>
                <a:spcPct val="0"/>
              </a:spcBef>
              <a:spcAft>
                <a:spcPts val="600"/>
              </a:spcAft>
              <a:buFont typeface="Arial"/>
              <a:buChar char="•"/>
              <a:defRPr/>
            </a:pPr>
            <a:r>
              <a:rPr lang="en-US" sz="1200" dirty="0">
                <a:latin typeface="Arial" charset="0"/>
                <a:cs typeface="Arial" charset="0"/>
              </a:rPr>
              <a:t>Coordinate with the NIEM PMO</a:t>
            </a:r>
          </a:p>
          <a:p>
            <a:pPr marL="231775" indent="-109538" defTabSz="457200">
              <a:spcBef>
                <a:spcPct val="0"/>
              </a:spcBef>
              <a:spcAft>
                <a:spcPts val="600"/>
              </a:spcAft>
              <a:buFont typeface="Arial"/>
              <a:buChar char="•"/>
              <a:defRPr/>
            </a:pPr>
            <a:r>
              <a:rPr lang="en-US" sz="1200" dirty="0">
                <a:latin typeface="Arial" charset="0"/>
                <a:cs typeface="Arial" charset="0"/>
              </a:rPr>
              <a:t>Access to new sharing partners </a:t>
            </a:r>
          </a:p>
          <a:p>
            <a:pPr marL="231775" indent="-109538" defTabSz="457200">
              <a:spcBef>
                <a:spcPct val="0"/>
              </a:spcBef>
              <a:spcAft>
                <a:spcPts val="600"/>
              </a:spcAft>
              <a:buFont typeface="Arial"/>
              <a:buChar char="•"/>
              <a:defRPr/>
            </a:pPr>
            <a:r>
              <a:rPr lang="en-US" sz="1200" dirty="0">
                <a:latin typeface="Arial" charset="0"/>
                <a:cs typeface="Arial" charset="0"/>
              </a:rPr>
              <a:t>Access to already existing exchanges and domains</a:t>
            </a:r>
          </a:p>
        </p:txBody>
      </p:sp>
      <p:cxnSp>
        <p:nvCxnSpPr>
          <p:cNvPr id="19" name="Straight Connector 18"/>
          <p:cNvCxnSpPr/>
          <p:nvPr/>
        </p:nvCxnSpPr>
        <p:spPr>
          <a:xfrm>
            <a:off x="5435600" y="2701925"/>
            <a:ext cx="0" cy="3070012"/>
          </a:xfrm>
          <a:prstGeom prst="line">
            <a:avLst/>
          </a:prstGeom>
          <a:ln w="6350"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401878" y="2701925"/>
            <a:ext cx="0" cy="3070012"/>
          </a:xfrm>
          <a:prstGeom prst="line">
            <a:avLst/>
          </a:prstGeom>
          <a:ln w="6350"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bwMode="auto">
          <a:xfrm>
            <a:off x="3636010" y="5095559"/>
            <a:ext cx="1630362" cy="676379"/>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rgbClr val="1F497D"/>
                </a:solidFill>
              </a:rPr>
              <a:t>Initial domain scope identified</a:t>
            </a:r>
          </a:p>
        </p:txBody>
      </p:sp>
      <p:sp>
        <p:nvSpPr>
          <p:cNvPr id="25" name="Rounded Rectangle 24"/>
          <p:cNvSpPr/>
          <p:nvPr/>
        </p:nvSpPr>
        <p:spPr bwMode="auto">
          <a:xfrm>
            <a:off x="5598160" y="5095559"/>
            <a:ext cx="1630362" cy="676379"/>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000" b="1" dirty="0">
                <a:solidFill>
                  <a:srgbClr val="1F497D"/>
                </a:solidFill>
              </a:rPr>
              <a:t>Establishment of COI and participation in the NIEM community</a:t>
            </a:r>
          </a:p>
        </p:txBody>
      </p:sp>
      <p:sp>
        <p:nvSpPr>
          <p:cNvPr id="26" name="Rounded Rectangle 25"/>
          <p:cNvSpPr/>
          <p:nvPr/>
        </p:nvSpPr>
        <p:spPr bwMode="auto">
          <a:xfrm>
            <a:off x="7609523" y="5095559"/>
            <a:ext cx="1630362" cy="676379"/>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100" b="1" dirty="0">
                <a:solidFill>
                  <a:srgbClr val="1F497D"/>
                </a:solidFill>
              </a:rPr>
              <a:t>Formal ESC recognition of domain and COI</a:t>
            </a:r>
          </a:p>
        </p:txBody>
      </p:sp>
    </p:spTree>
    <p:extLst>
      <p:ext uri="{BB962C8B-B14F-4D97-AF65-F5344CB8AC3E}">
        <p14:creationId xmlns:p14="http://schemas.microsoft.com/office/powerpoint/2010/main" val="4039661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Business Exchange</a:t>
            </a:r>
          </a:p>
        </p:txBody>
      </p:sp>
      <p:sp>
        <p:nvSpPr>
          <p:cNvPr id="21" name="AutoShape 9"/>
          <p:cNvSpPr>
            <a:spLocks noChangeArrowheads="1"/>
          </p:cNvSpPr>
          <p:nvPr/>
        </p:nvSpPr>
        <p:spPr bwMode="gray">
          <a:xfrm>
            <a:off x="5235575" y="1943100"/>
            <a:ext cx="1918560" cy="445136"/>
          </a:xfrm>
          <a:prstGeom prst="chevron">
            <a:avLst>
              <a:gd name="adj" fmla="val 32240"/>
            </a:avLst>
          </a:prstGeom>
          <a:solidFill>
            <a:schemeClr val="bg1">
              <a:lumMod val="95000"/>
            </a:schemeClr>
          </a:solidFill>
          <a:ln w="9525" cap="rnd" algn="ctr">
            <a:solidFill>
              <a:schemeClr val="tx1"/>
            </a:solidFill>
            <a:miter lim="800000"/>
            <a:headEnd/>
            <a:tailEnd/>
          </a:ln>
        </p:spPr>
        <p:txBody>
          <a:bodyPr anchor="ctr" anchorCtr="1"/>
          <a:lstStyle/>
          <a:p>
            <a:pPr algn="ctr" eaLnBrk="0" hangingPunct="0">
              <a:lnSpc>
                <a:spcPct val="106000"/>
              </a:lnSpc>
              <a:defRPr/>
            </a:pPr>
            <a:r>
              <a:rPr lang="en-US" sz="1200" b="1" dirty="0"/>
              <a:t>II: Stakeholder Engagement</a:t>
            </a:r>
          </a:p>
        </p:txBody>
      </p:sp>
      <p:sp>
        <p:nvSpPr>
          <p:cNvPr id="22" name="AutoShape 10"/>
          <p:cNvSpPr>
            <a:spLocks noChangeArrowheads="1"/>
          </p:cNvSpPr>
          <p:nvPr/>
        </p:nvSpPr>
        <p:spPr bwMode="gray">
          <a:xfrm>
            <a:off x="3209926" y="1943100"/>
            <a:ext cx="1915466" cy="445136"/>
          </a:xfrm>
          <a:prstGeom prst="chevron">
            <a:avLst>
              <a:gd name="adj" fmla="val 32238"/>
            </a:avLst>
          </a:prstGeom>
          <a:solidFill>
            <a:schemeClr val="tx2"/>
          </a:solidFill>
          <a:ln w="9525" cap="rnd" algn="ctr">
            <a:solidFill>
              <a:schemeClr val="tx1"/>
            </a:solidFill>
            <a:miter lim="800000"/>
            <a:headEnd/>
            <a:tailEnd/>
          </a:ln>
        </p:spPr>
        <p:txBody>
          <a:bodyPr anchor="ctr" anchorCtr="1"/>
          <a:lstStyle/>
          <a:p>
            <a:pPr algn="ctr" eaLnBrk="0" hangingPunct="0">
              <a:lnSpc>
                <a:spcPct val="106000"/>
              </a:lnSpc>
            </a:pPr>
            <a:r>
              <a:rPr lang="en-US" sz="1200" b="1" dirty="0">
                <a:solidFill>
                  <a:srgbClr val="FFFFFF"/>
                </a:solidFill>
              </a:rPr>
              <a:t>I: Identify Business Exchange</a:t>
            </a:r>
          </a:p>
        </p:txBody>
      </p:sp>
      <p:sp>
        <p:nvSpPr>
          <p:cNvPr id="23" name="AutoShape 11"/>
          <p:cNvSpPr>
            <a:spLocks noChangeArrowheads="1"/>
          </p:cNvSpPr>
          <p:nvPr/>
        </p:nvSpPr>
        <p:spPr bwMode="gray">
          <a:xfrm>
            <a:off x="7264401" y="1943100"/>
            <a:ext cx="1915466" cy="445136"/>
          </a:xfrm>
          <a:prstGeom prst="chevron">
            <a:avLst>
              <a:gd name="adj" fmla="val 32238"/>
            </a:avLst>
          </a:prstGeom>
          <a:solidFill>
            <a:schemeClr val="bg1">
              <a:lumMod val="95000"/>
            </a:schemeClr>
          </a:solidFill>
          <a:ln w="9525" cap="rnd" algn="ctr">
            <a:solidFill>
              <a:schemeClr val="tx1"/>
            </a:solidFill>
            <a:miter lim="800000"/>
            <a:headEnd/>
            <a:tailEnd/>
          </a:ln>
        </p:spPr>
        <p:txBody>
          <a:bodyPr anchor="ctr" anchorCtr="1"/>
          <a:lstStyle/>
          <a:p>
            <a:pPr algn="ctr" eaLnBrk="0" hangingPunct="0">
              <a:lnSpc>
                <a:spcPct val="106000"/>
              </a:lnSpc>
              <a:defRPr/>
            </a:pPr>
            <a:r>
              <a:rPr lang="en-US" sz="1200" b="1" dirty="0"/>
              <a:t>III: Domain Creation</a:t>
            </a:r>
          </a:p>
        </p:txBody>
      </p:sp>
      <p:sp>
        <p:nvSpPr>
          <p:cNvPr id="25" name="Text Box 15"/>
          <p:cNvSpPr txBox="1">
            <a:spLocks noChangeArrowheads="1"/>
          </p:cNvSpPr>
          <p:nvPr/>
        </p:nvSpPr>
        <p:spPr bwMode="gray">
          <a:xfrm>
            <a:off x="4684712" y="3672342"/>
            <a:ext cx="4862931" cy="667066"/>
          </a:xfrm>
          <a:prstGeom prst="rect">
            <a:avLst/>
          </a:prstGeom>
          <a:noFill/>
          <a:ln w="9525">
            <a:noFill/>
            <a:miter lim="800000"/>
            <a:headEnd/>
            <a:tailEnd/>
          </a:ln>
        </p:spPr>
        <p:txBody>
          <a:bodyPr wrap="square" lIns="45720" rIns="45720">
            <a:spAutoFit/>
          </a:bodyPr>
          <a:lstStyle/>
          <a:p>
            <a:pPr marL="231775" indent="-6350">
              <a:spcAft>
                <a:spcPts val="600"/>
              </a:spcAft>
            </a:pPr>
            <a:r>
              <a:rPr lang="en-US" sz="1200" dirty="0"/>
              <a:t>Document use cases for information exchange. This includes gathering functional and technical requirements around business exchanges, and fully understanding the context of the information sharing to occur.</a:t>
            </a:r>
          </a:p>
        </p:txBody>
      </p:sp>
      <p:sp>
        <p:nvSpPr>
          <p:cNvPr id="27" name="Text Box 13"/>
          <p:cNvSpPr txBox="1">
            <a:spLocks noChangeArrowheads="1"/>
          </p:cNvSpPr>
          <p:nvPr/>
        </p:nvSpPr>
        <p:spPr bwMode="gray">
          <a:xfrm>
            <a:off x="4684712" y="4620679"/>
            <a:ext cx="4862931" cy="830997"/>
          </a:xfrm>
          <a:prstGeom prst="rect">
            <a:avLst/>
          </a:prstGeom>
          <a:noFill/>
          <a:ln w="9525">
            <a:noFill/>
            <a:miter lim="800000"/>
            <a:headEnd/>
            <a:tailEnd/>
          </a:ln>
        </p:spPr>
        <p:txBody>
          <a:bodyPr wrap="square" lIns="45720" rIns="45720">
            <a:spAutoFit/>
          </a:bodyPr>
          <a:lstStyle/>
          <a:p>
            <a:pPr marL="231775" indent="-6350">
              <a:spcAft>
                <a:spcPts val="600"/>
              </a:spcAft>
            </a:pPr>
            <a:r>
              <a:rPr lang="en-US" sz="1200" dirty="0"/>
              <a:t>Look at the data involved in the information sharing scenario and determine any overlap with existing NIEM content. That which is not already included in NIEM is a strong candidate for the initial scope of the new domain. </a:t>
            </a:r>
          </a:p>
        </p:txBody>
      </p:sp>
      <p:sp>
        <p:nvSpPr>
          <p:cNvPr id="29" name="Text Box 12"/>
          <p:cNvSpPr txBox="1">
            <a:spLocks noChangeArrowheads="1"/>
          </p:cNvSpPr>
          <p:nvPr/>
        </p:nvSpPr>
        <p:spPr bwMode="gray">
          <a:xfrm>
            <a:off x="4684712" y="5557408"/>
            <a:ext cx="4818062" cy="646331"/>
          </a:xfrm>
          <a:prstGeom prst="rect">
            <a:avLst/>
          </a:prstGeom>
          <a:noFill/>
          <a:ln w="9525">
            <a:noFill/>
            <a:miter lim="800000"/>
            <a:headEnd/>
            <a:tailEnd/>
          </a:ln>
        </p:spPr>
        <p:txBody>
          <a:bodyPr wrap="square" lIns="45720" rIns="45720">
            <a:spAutoFit/>
          </a:bodyPr>
          <a:lstStyle/>
          <a:p>
            <a:pPr marL="231775" indent="-6350">
              <a:spcAft>
                <a:spcPts val="600"/>
              </a:spcAft>
            </a:pPr>
            <a:r>
              <a:rPr lang="en-US" sz="1200" dirty="0"/>
              <a:t>Commit to the initial scope of the domain, developing a model that represents that content. This is where integration and collaboration with existing standards can be defined.</a:t>
            </a:r>
          </a:p>
        </p:txBody>
      </p:sp>
      <p:grpSp>
        <p:nvGrpSpPr>
          <p:cNvPr id="30" name="Group 62"/>
          <p:cNvGrpSpPr>
            <a:grpSpLocks/>
          </p:cNvGrpSpPr>
          <p:nvPr/>
        </p:nvGrpSpPr>
        <p:grpSpPr bwMode="auto">
          <a:xfrm>
            <a:off x="3206751" y="2463755"/>
            <a:ext cx="1358464" cy="176013"/>
            <a:chOff x="934" y="686"/>
            <a:chExt cx="878" cy="138"/>
          </a:xfrm>
        </p:grpSpPr>
        <p:sp>
          <p:nvSpPr>
            <p:cNvPr id="31" name="Line 41"/>
            <p:cNvSpPr>
              <a:spLocks noChangeShapeType="1"/>
            </p:cNvSpPr>
            <p:nvPr/>
          </p:nvSpPr>
          <p:spPr bwMode="gray">
            <a:xfrm>
              <a:off x="934" y="770"/>
              <a:ext cx="878" cy="0"/>
            </a:xfrm>
            <a:prstGeom prst="line">
              <a:avLst/>
            </a:prstGeom>
            <a:noFill/>
            <a:ln w="6350" cap="rnd" cmpd="sng">
              <a:solidFill>
                <a:schemeClr val="tx1"/>
              </a:solidFill>
              <a:prstDash val="sysDash"/>
              <a:round/>
              <a:headEnd/>
              <a:tailEnd/>
            </a:ln>
          </p:spPr>
          <p:txBody>
            <a:bodyPr wrap="none" anchor="ctr"/>
            <a:lstStyle/>
            <a:p>
              <a:endParaRPr lang="en-US" dirty="0"/>
            </a:p>
          </p:txBody>
        </p:sp>
        <p:sp>
          <p:nvSpPr>
            <p:cNvPr id="32" name="Rectangle 42"/>
            <p:cNvSpPr>
              <a:spLocks noChangeArrowheads="1"/>
            </p:cNvSpPr>
            <p:nvPr/>
          </p:nvSpPr>
          <p:spPr bwMode="gray">
            <a:xfrm>
              <a:off x="1234" y="686"/>
              <a:ext cx="277" cy="138"/>
            </a:xfrm>
            <a:prstGeom prst="rect">
              <a:avLst/>
            </a:prstGeom>
            <a:solidFill>
              <a:schemeClr val="bg1"/>
            </a:solidFill>
            <a:ln w="12700" cap="rnd" algn="ctr">
              <a:noFill/>
              <a:miter lim="800000"/>
              <a:headEnd/>
              <a:tailEnd/>
            </a:ln>
          </p:spPr>
          <p:txBody>
            <a:bodyPr wrap="none" lIns="72000" tIns="0" rIns="72000" bIns="0" anchor="b" anchorCtr="1">
              <a:spAutoFit/>
            </a:bodyPr>
            <a:lstStyle/>
            <a:p>
              <a:pPr algn="ctr" eaLnBrk="0" hangingPunct="0">
                <a:lnSpc>
                  <a:spcPct val="95000"/>
                </a:lnSpc>
              </a:pPr>
              <a:r>
                <a:rPr lang="en-US" sz="1200" b="1" dirty="0">
                  <a:solidFill>
                    <a:srgbClr val="000000"/>
                  </a:solidFill>
                </a:rPr>
                <a:t>Step</a:t>
              </a:r>
            </a:p>
          </p:txBody>
        </p:sp>
      </p:grpSp>
      <p:grpSp>
        <p:nvGrpSpPr>
          <p:cNvPr id="33" name="Group 58"/>
          <p:cNvGrpSpPr>
            <a:grpSpLocks/>
          </p:cNvGrpSpPr>
          <p:nvPr/>
        </p:nvGrpSpPr>
        <p:grpSpPr bwMode="auto">
          <a:xfrm>
            <a:off x="4689476" y="2452148"/>
            <a:ext cx="4415783" cy="175549"/>
            <a:chOff x="1923" y="676"/>
            <a:chExt cx="2799" cy="149"/>
          </a:xfrm>
        </p:grpSpPr>
        <p:sp>
          <p:nvSpPr>
            <p:cNvPr id="34" name="Line 44"/>
            <p:cNvSpPr>
              <a:spLocks noChangeShapeType="1"/>
            </p:cNvSpPr>
            <p:nvPr/>
          </p:nvSpPr>
          <p:spPr bwMode="gray">
            <a:xfrm>
              <a:off x="1923" y="770"/>
              <a:ext cx="2799" cy="0"/>
            </a:xfrm>
            <a:prstGeom prst="line">
              <a:avLst/>
            </a:prstGeom>
            <a:noFill/>
            <a:ln w="6350" cap="rnd" cmpd="sng">
              <a:solidFill>
                <a:schemeClr val="tx1"/>
              </a:solidFill>
              <a:prstDash val="sysDash"/>
              <a:round/>
              <a:headEnd/>
              <a:tailEnd/>
            </a:ln>
          </p:spPr>
          <p:txBody>
            <a:bodyPr wrap="none" anchor="ctr"/>
            <a:lstStyle/>
            <a:p>
              <a:endParaRPr lang="en-US" dirty="0"/>
            </a:p>
          </p:txBody>
        </p:sp>
        <p:sp>
          <p:nvSpPr>
            <p:cNvPr id="35" name="Rectangle 45"/>
            <p:cNvSpPr>
              <a:spLocks noChangeArrowheads="1"/>
            </p:cNvSpPr>
            <p:nvPr/>
          </p:nvSpPr>
          <p:spPr bwMode="gray">
            <a:xfrm>
              <a:off x="3044" y="676"/>
              <a:ext cx="557" cy="149"/>
            </a:xfrm>
            <a:prstGeom prst="rect">
              <a:avLst/>
            </a:prstGeom>
            <a:solidFill>
              <a:schemeClr val="bg1"/>
            </a:solidFill>
            <a:ln w="12700" cap="rnd" algn="ctr">
              <a:noFill/>
              <a:miter lim="800000"/>
              <a:headEnd/>
              <a:tailEnd/>
            </a:ln>
          </p:spPr>
          <p:txBody>
            <a:bodyPr wrap="none" lIns="72000" tIns="0" rIns="72000" bIns="0" anchor="b" anchorCtr="1">
              <a:spAutoFit/>
            </a:bodyPr>
            <a:lstStyle/>
            <a:p>
              <a:pPr algn="ctr" eaLnBrk="0" hangingPunct="0">
                <a:lnSpc>
                  <a:spcPct val="95000"/>
                </a:lnSpc>
              </a:pPr>
              <a:r>
                <a:rPr lang="en-US" sz="1200" b="1" dirty="0">
                  <a:solidFill>
                    <a:srgbClr val="000000"/>
                  </a:solidFill>
                </a:rPr>
                <a:t>Description</a:t>
              </a:r>
            </a:p>
          </p:txBody>
        </p:sp>
      </p:grpSp>
      <p:sp>
        <p:nvSpPr>
          <p:cNvPr id="37" name="Text Box 15"/>
          <p:cNvSpPr txBox="1">
            <a:spLocks noChangeArrowheads="1"/>
          </p:cNvSpPr>
          <p:nvPr/>
        </p:nvSpPr>
        <p:spPr bwMode="gray">
          <a:xfrm>
            <a:off x="4683124" y="2764365"/>
            <a:ext cx="4862932" cy="830997"/>
          </a:xfrm>
          <a:prstGeom prst="rect">
            <a:avLst/>
          </a:prstGeom>
          <a:noFill/>
          <a:ln w="9525">
            <a:noFill/>
            <a:miter lim="800000"/>
            <a:headEnd/>
            <a:tailEnd/>
          </a:ln>
        </p:spPr>
        <p:txBody>
          <a:bodyPr wrap="square" lIns="45720" rIns="45720">
            <a:spAutoFit/>
          </a:bodyPr>
          <a:lstStyle/>
          <a:p>
            <a:pPr marL="231775" indent="-6350">
              <a:spcAft>
                <a:spcPts val="600"/>
              </a:spcAft>
            </a:pPr>
            <a:r>
              <a:rPr lang="en-US" sz="1200" dirty="0"/>
              <a:t>Identify  candidate information sharing scenarios  that will drive the initial scope of a new domain. These scenarios should align with strategic mission priorities, have the potential for substantial reuse, and demonstrate relevance to stakeholder business needs.</a:t>
            </a:r>
          </a:p>
        </p:txBody>
      </p:sp>
      <p:sp>
        <p:nvSpPr>
          <p:cNvPr id="38" name="TextBox 37"/>
          <p:cNvSpPr txBox="1"/>
          <p:nvPr/>
        </p:nvSpPr>
        <p:spPr>
          <a:xfrm>
            <a:off x="1933575" y="1104901"/>
            <a:ext cx="8229600" cy="830997"/>
          </a:xfrm>
          <a:prstGeom prst="rect">
            <a:avLst/>
          </a:prstGeom>
          <a:noFill/>
        </p:spPr>
        <p:txBody>
          <a:bodyPr wrap="square" rtlCol="0">
            <a:spAutoFit/>
          </a:bodyPr>
          <a:lstStyle/>
          <a:p>
            <a:pPr marL="0" lvl="1" indent="1588">
              <a:spcBef>
                <a:spcPct val="20000"/>
              </a:spcBef>
            </a:pPr>
            <a:r>
              <a:rPr lang="en-US" sz="1600" dirty="0"/>
              <a:t>An agreed-to business exchange or mission need will drive the future phases of domain establishment, providing initial model scope, as well as identifying the community of interest that should be engaged. </a:t>
            </a:r>
          </a:p>
        </p:txBody>
      </p:sp>
      <p:sp>
        <p:nvSpPr>
          <p:cNvPr id="39" name="Rounded Rectangle 38"/>
          <p:cNvSpPr/>
          <p:nvPr/>
        </p:nvSpPr>
        <p:spPr bwMode="auto">
          <a:xfrm>
            <a:off x="3175529" y="2873917"/>
            <a:ext cx="1446736" cy="611893"/>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rgbClr val="1F497D"/>
                </a:solidFill>
              </a:rPr>
              <a:t>Identify  Candidates</a:t>
            </a:r>
          </a:p>
        </p:txBody>
      </p:sp>
      <p:cxnSp>
        <p:nvCxnSpPr>
          <p:cNvPr id="40" name="Straight Connector 39"/>
          <p:cNvCxnSpPr/>
          <p:nvPr/>
        </p:nvCxnSpPr>
        <p:spPr>
          <a:xfrm flipH="1">
            <a:off x="4952999" y="3630317"/>
            <a:ext cx="4549777" cy="0"/>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bwMode="auto">
          <a:xfrm>
            <a:off x="3175529" y="3767666"/>
            <a:ext cx="1446736" cy="611893"/>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rgbClr val="1F497D"/>
                </a:solidFill>
              </a:rPr>
              <a:t>Gather Business Documentation</a:t>
            </a:r>
          </a:p>
        </p:txBody>
      </p:sp>
      <p:sp>
        <p:nvSpPr>
          <p:cNvPr id="45" name="Rounded Rectangle 44"/>
          <p:cNvSpPr/>
          <p:nvPr/>
        </p:nvSpPr>
        <p:spPr bwMode="auto">
          <a:xfrm>
            <a:off x="3175529" y="4730231"/>
            <a:ext cx="1446736" cy="611893"/>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rgbClr val="1F497D"/>
                </a:solidFill>
              </a:rPr>
              <a:t>Determine Overlap with NIEM</a:t>
            </a:r>
          </a:p>
        </p:txBody>
      </p:sp>
      <p:cxnSp>
        <p:nvCxnSpPr>
          <p:cNvPr id="47" name="Straight Connector 46"/>
          <p:cNvCxnSpPr/>
          <p:nvPr/>
        </p:nvCxnSpPr>
        <p:spPr>
          <a:xfrm flipH="1">
            <a:off x="3174998" y="3630317"/>
            <a:ext cx="1463676" cy="0"/>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4952999" y="4576465"/>
            <a:ext cx="4549777" cy="0"/>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3174998" y="4576465"/>
            <a:ext cx="1463676" cy="0"/>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50" name="Rounded Rectangle 49"/>
          <p:cNvSpPr/>
          <p:nvPr/>
        </p:nvSpPr>
        <p:spPr bwMode="auto">
          <a:xfrm>
            <a:off x="3175529" y="5574627"/>
            <a:ext cx="1446736" cy="611893"/>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rgbClr val="1F497D"/>
                </a:solidFill>
              </a:rPr>
              <a:t>Develop Initial</a:t>
            </a:r>
            <a:br>
              <a:rPr lang="en-US" sz="1200" b="1" dirty="0">
                <a:solidFill>
                  <a:srgbClr val="1F497D"/>
                </a:solidFill>
              </a:rPr>
            </a:br>
            <a:r>
              <a:rPr lang="en-US" sz="1200" b="1" dirty="0">
                <a:solidFill>
                  <a:srgbClr val="1F497D"/>
                </a:solidFill>
              </a:rPr>
              <a:t>Domain Model</a:t>
            </a:r>
          </a:p>
        </p:txBody>
      </p:sp>
      <p:cxnSp>
        <p:nvCxnSpPr>
          <p:cNvPr id="51" name="Straight Connector 50"/>
          <p:cNvCxnSpPr/>
          <p:nvPr/>
        </p:nvCxnSpPr>
        <p:spPr>
          <a:xfrm flipH="1">
            <a:off x="4952999" y="5511265"/>
            <a:ext cx="4549777" cy="0"/>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3174998" y="5511265"/>
            <a:ext cx="1463676" cy="0"/>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473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939926" y="2717800"/>
            <a:ext cx="8335963" cy="3454400"/>
          </a:xfrm>
          <a:prstGeom prst="rect">
            <a:avLst/>
          </a:prstGeom>
          <a:solidFill>
            <a:schemeClr val="bg1">
              <a:lumMod val="85000"/>
            </a:schemeClr>
          </a:solid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90000"/>
              </a:lnSpc>
            </a:pPr>
            <a:endParaRPr lang="en-US" sz="2100" b="1" spc="-50" dirty="0">
              <a:solidFill>
                <a:srgbClr val="304776"/>
              </a:solidFill>
              <a:latin typeface="Arial"/>
              <a:cs typeface="Arial"/>
            </a:endParaRPr>
          </a:p>
        </p:txBody>
      </p:sp>
      <p:sp>
        <p:nvSpPr>
          <p:cNvPr id="4" name="Title 3"/>
          <p:cNvSpPr>
            <a:spLocks noGrp="1"/>
          </p:cNvSpPr>
          <p:nvPr>
            <p:ph type="title"/>
          </p:nvPr>
        </p:nvSpPr>
        <p:spPr/>
        <p:txBody>
          <a:bodyPr/>
          <a:lstStyle/>
          <a:p>
            <a:r>
              <a:rPr lang="en-US" dirty="0"/>
              <a:t>The NIEM Data Model</a:t>
            </a:r>
          </a:p>
        </p:txBody>
      </p:sp>
      <p:sp>
        <p:nvSpPr>
          <p:cNvPr id="8" name="Rounded Rectangle 7"/>
          <p:cNvSpPr/>
          <p:nvPr/>
        </p:nvSpPr>
        <p:spPr bwMode="auto">
          <a:xfrm>
            <a:off x="1939926" y="2618925"/>
            <a:ext cx="8335963" cy="1069975"/>
          </a:xfrm>
          <a:prstGeom prst="roundRect">
            <a:avLst>
              <a:gd name="adj" fmla="val 10000"/>
            </a:avLst>
          </a:prstGeom>
          <a:gradFill flip="none" rotWithShape="1">
            <a:gsLst>
              <a:gs pos="0">
                <a:schemeClr val="tx2">
                  <a:lumMod val="50000"/>
                </a:schemeClr>
              </a:gs>
              <a:gs pos="100000">
                <a:schemeClr val="tx2">
                  <a:lumMod val="75000"/>
                </a:schemeClr>
              </a:gs>
            </a:gsLst>
            <a:lin ang="16200000" scaled="0"/>
            <a:tileRect/>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defRPr/>
            </a:pPr>
            <a:r>
              <a:rPr lang="en-US" sz="2800" dirty="0">
                <a:latin typeface="Arial" pitchFamily="34" charset="0"/>
                <a:cs typeface="Arial" pitchFamily="34" charset="0"/>
              </a:rPr>
              <a:t>Data elements are organized into core and domain-specific components</a:t>
            </a:r>
          </a:p>
        </p:txBody>
      </p:sp>
      <p:sp>
        <p:nvSpPr>
          <p:cNvPr id="12" name="Text Placeholder 4"/>
          <p:cNvSpPr txBox="1">
            <a:spLocks/>
          </p:cNvSpPr>
          <p:nvPr/>
        </p:nvSpPr>
        <p:spPr bwMode="auto">
          <a:xfrm>
            <a:off x="1930400" y="1469582"/>
            <a:ext cx="8339138" cy="1143000"/>
          </a:xfrm>
          <a:prstGeom prst="rect">
            <a:avLst/>
          </a:prstGeom>
          <a:noFill/>
          <a:ln w="9525" algn="ctr">
            <a:noFill/>
            <a:miter lim="800000"/>
            <a:headEnd/>
            <a:tailEnd/>
          </a:ln>
        </p:spPr>
        <p:txBody>
          <a:bodyPr lIns="0" tIns="0" rIns="0" bIns="0"/>
          <a:lstStyle/>
          <a:p>
            <a:pPr marL="0" lvl="1">
              <a:lnSpc>
                <a:spcPct val="106000"/>
              </a:lnSpc>
              <a:spcBef>
                <a:spcPct val="40000"/>
              </a:spcBef>
              <a:buClr>
                <a:schemeClr val="tx1"/>
              </a:buClr>
              <a:buSzPct val="80000"/>
              <a:defRPr/>
            </a:pPr>
            <a:r>
              <a:rPr lang="en-US" sz="2000" kern="0" dirty="0">
                <a:latin typeface="Arial" pitchFamily="34" charset="0"/>
                <a:cs typeface="Arial" pitchFamily="34" charset="0"/>
              </a:rPr>
              <a:t>NIEM’s data model is a set of common, controlled,</a:t>
            </a:r>
            <a:r>
              <a:rPr lang="en-US" sz="2000" kern="0" dirty="0">
                <a:solidFill>
                  <a:srgbClr val="FF0000"/>
                </a:solidFill>
                <a:latin typeface="Arial" pitchFamily="34" charset="0"/>
                <a:cs typeface="Arial" pitchFamily="34" charset="0"/>
              </a:rPr>
              <a:t> </a:t>
            </a:r>
            <a:r>
              <a:rPr lang="en-US" sz="2000" kern="0" dirty="0">
                <a:latin typeface="Arial" pitchFamily="34" charset="0"/>
                <a:cs typeface="Arial" pitchFamily="34" charset="0"/>
              </a:rPr>
              <a:t>and approved XML data structures and definitions vetted through the Federal, State, Local, Tribal and Private Sectors.</a:t>
            </a:r>
          </a:p>
        </p:txBody>
      </p:sp>
      <p:sp>
        <p:nvSpPr>
          <p:cNvPr id="13" name="Rounded Rectangle 12"/>
          <p:cNvSpPr/>
          <p:nvPr/>
        </p:nvSpPr>
        <p:spPr bwMode="auto">
          <a:xfrm>
            <a:off x="2093914" y="3822725"/>
            <a:ext cx="2509837" cy="218392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defRPr/>
            </a:pPr>
            <a:endParaRPr lang="en-US" sz="1600" b="1" dirty="0">
              <a:solidFill>
                <a:schemeClr val="tx2">
                  <a:lumMod val="50000"/>
                </a:schemeClr>
              </a:solidFill>
              <a:latin typeface="Arial" pitchFamily="34" charset="0"/>
              <a:cs typeface="Arial" pitchFamily="34" charset="0"/>
            </a:endParaRPr>
          </a:p>
          <a:p>
            <a:pPr algn="ctr">
              <a:defRPr/>
            </a:pPr>
            <a:r>
              <a:rPr lang="en-US" sz="1600" b="1" dirty="0">
                <a:solidFill>
                  <a:schemeClr val="tx2">
                    <a:lumMod val="50000"/>
                  </a:schemeClr>
                </a:solidFill>
                <a:latin typeface="Arial" pitchFamily="34" charset="0"/>
                <a:cs typeface="Arial" pitchFamily="34" charset="0"/>
              </a:rPr>
              <a:t>Core components </a:t>
            </a:r>
            <a:r>
              <a:rPr lang="en-US" sz="1600" dirty="0">
                <a:solidFill>
                  <a:schemeClr val="tx2">
                    <a:lumMod val="50000"/>
                  </a:schemeClr>
                </a:solidFill>
                <a:latin typeface="Arial" pitchFamily="34" charset="0"/>
                <a:cs typeface="Arial" pitchFamily="34" charset="0"/>
              </a:rPr>
              <a:t>are used by multiple domains and can be described by structure, semantics, and definition universally</a:t>
            </a:r>
          </a:p>
        </p:txBody>
      </p:sp>
      <p:sp>
        <p:nvSpPr>
          <p:cNvPr id="14" name="Rounded Rectangle 13"/>
          <p:cNvSpPr/>
          <p:nvPr/>
        </p:nvSpPr>
        <p:spPr bwMode="auto">
          <a:xfrm>
            <a:off x="4843464" y="3822725"/>
            <a:ext cx="2509837" cy="218392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defRPr/>
            </a:pPr>
            <a:r>
              <a:rPr lang="en-US" sz="1600" b="1" dirty="0">
                <a:solidFill>
                  <a:schemeClr val="tx2">
                    <a:lumMod val="50000"/>
                  </a:schemeClr>
                </a:solidFill>
                <a:latin typeface="Arial" pitchFamily="34" charset="0"/>
                <a:cs typeface="Arial" pitchFamily="34" charset="0"/>
              </a:rPr>
              <a:t>Domain-specific components </a:t>
            </a:r>
            <a:r>
              <a:rPr lang="en-US" sz="1600" dirty="0">
                <a:solidFill>
                  <a:schemeClr val="tx2">
                    <a:lumMod val="50000"/>
                  </a:schemeClr>
                </a:solidFill>
                <a:latin typeface="Arial" pitchFamily="34" charset="0"/>
                <a:cs typeface="Arial" pitchFamily="34" charset="0"/>
              </a:rPr>
              <a:t>are continually updated by subject matter experts that are actual NIEM participants and industry experts for their particular domain</a:t>
            </a:r>
          </a:p>
        </p:txBody>
      </p:sp>
      <p:sp>
        <p:nvSpPr>
          <p:cNvPr id="16" name="Rounded Rectangle 15"/>
          <p:cNvSpPr/>
          <p:nvPr/>
        </p:nvSpPr>
        <p:spPr bwMode="auto">
          <a:xfrm>
            <a:off x="7599364" y="3822725"/>
            <a:ext cx="2509837" cy="218392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defRPr/>
            </a:pPr>
            <a:endParaRPr lang="en-US" sz="1600" b="1" dirty="0">
              <a:solidFill>
                <a:schemeClr val="tx2">
                  <a:lumMod val="50000"/>
                </a:schemeClr>
              </a:solidFill>
              <a:latin typeface="Arial" pitchFamily="34" charset="0"/>
              <a:cs typeface="Arial" pitchFamily="34" charset="0"/>
            </a:endParaRPr>
          </a:p>
          <a:p>
            <a:pPr algn="ctr">
              <a:defRPr/>
            </a:pPr>
            <a:r>
              <a:rPr lang="en-US" sz="1600" b="1" dirty="0">
                <a:solidFill>
                  <a:schemeClr val="tx2">
                    <a:lumMod val="50000"/>
                  </a:schemeClr>
                </a:solidFill>
                <a:latin typeface="Arial" pitchFamily="34" charset="0"/>
                <a:cs typeface="Arial" pitchFamily="34" charset="0"/>
              </a:rPr>
              <a:t>NIEM Naming and Design Rules (NDR) </a:t>
            </a:r>
            <a:r>
              <a:rPr lang="en-US" sz="1600" dirty="0">
                <a:solidFill>
                  <a:schemeClr val="tx2">
                    <a:lumMod val="50000"/>
                  </a:schemeClr>
                </a:solidFill>
                <a:latin typeface="Arial" pitchFamily="34" charset="0"/>
                <a:cs typeface="Arial" pitchFamily="34" charset="0"/>
              </a:rPr>
              <a:t>specify how each of these components are defined and utilized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Engagement</a:t>
            </a:r>
          </a:p>
        </p:txBody>
      </p:sp>
      <p:sp>
        <p:nvSpPr>
          <p:cNvPr id="3" name="TextBox 2"/>
          <p:cNvSpPr txBox="1"/>
          <p:nvPr/>
        </p:nvSpPr>
        <p:spPr>
          <a:xfrm>
            <a:off x="1943100" y="1298467"/>
            <a:ext cx="8229600" cy="584775"/>
          </a:xfrm>
          <a:prstGeom prst="rect">
            <a:avLst/>
          </a:prstGeom>
          <a:noFill/>
        </p:spPr>
        <p:txBody>
          <a:bodyPr wrap="square" rtlCol="0">
            <a:spAutoFit/>
          </a:bodyPr>
          <a:lstStyle/>
          <a:p>
            <a:pPr marL="0" lvl="1" indent="1588">
              <a:spcBef>
                <a:spcPct val="20000"/>
              </a:spcBef>
            </a:pPr>
            <a:r>
              <a:rPr lang="en-US" sz="1600" dirty="0"/>
              <a:t>The establishment of a COI is essential to the long-term success and continued maturation of a domain.</a:t>
            </a:r>
          </a:p>
        </p:txBody>
      </p:sp>
      <p:sp>
        <p:nvSpPr>
          <p:cNvPr id="4" name="AutoShape 9"/>
          <p:cNvSpPr>
            <a:spLocks noChangeArrowheads="1"/>
          </p:cNvSpPr>
          <p:nvPr/>
        </p:nvSpPr>
        <p:spPr bwMode="gray">
          <a:xfrm>
            <a:off x="4986338" y="2181225"/>
            <a:ext cx="1968500" cy="554038"/>
          </a:xfrm>
          <a:prstGeom prst="chevron">
            <a:avLst>
              <a:gd name="adj" fmla="val 32240"/>
            </a:avLst>
          </a:prstGeom>
          <a:solidFill>
            <a:schemeClr val="tx2"/>
          </a:solidFill>
          <a:ln w="9525" cap="rnd" algn="ctr">
            <a:solidFill>
              <a:schemeClr val="tx1"/>
            </a:solidFill>
            <a:miter lim="800000"/>
            <a:headEnd/>
            <a:tailEnd/>
          </a:ln>
        </p:spPr>
        <p:txBody>
          <a:bodyPr anchor="ctr" anchorCtr="1"/>
          <a:lstStyle/>
          <a:p>
            <a:pPr algn="ctr" eaLnBrk="0" hangingPunct="0">
              <a:lnSpc>
                <a:spcPct val="106000"/>
              </a:lnSpc>
            </a:pPr>
            <a:r>
              <a:rPr lang="en-US" sz="1200" b="1" dirty="0">
                <a:solidFill>
                  <a:srgbClr val="FFFFFF"/>
                </a:solidFill>
              </a:rPr>
              <a:t>II: Stakeholder Engagement</a:t>
            </a:r>
          </a:p>
        </p:txBody>
      </p:sp>
      <p:sp>
        <p:nvSpPr>
          <p:cNvPr id="5" name="AutoShape 10"/>
          <p:cNvSpPr>
            <a:spLocks noChangeArrowheads="1"/>
          </p:cNvSpPr>
          <p:nvPr/>
        </p:nvSpPr>
        <p:spPr bwMode="gray">
          <a:xfrm>
            <a:off x="2968626" y="2179639"/>
            <a:ext cx="1965325" cy="554037"/>
          </a:xfrm>
          <a:prstGeom prst="chevron">
            <a:avLst>
              <a:gd name="adj" fmla="val 32238"/>
            </a:avLst>
          </a:prstGeom>
          <a:solidFill>
            <a:schemeClr val="bg1">
              <a:lumMod val="95000"/>
            </a:schemeClr>
          </a:solidFill>
          <a:ln w="12700" cap="rnd" algn="ctr">
            <a:solidFill>
              <a:schemeClr val="tx1"/>
            </a:solidFill>
            <a:miter lim="800000"/>
            <a:headEnd/>
            <a:tailEnd/>
          </a:ln>
        </p:spPr>
        <p:txBody>
          <a:bodyPr anchor="ctr" anchorCtr="1"/>
          <a:lstStyle/>
          <a:p>
            <a:pPr algn="ctr" eaLnBrk="0" hangingPunct="0">
              <a:lnSpc>
                <a:spcPct val="106000"/>
              </a:lnSpc>
              <a:defRPr/>
            </a:pPr>
            <a:r>
              <a:rPr lang="en-US" sz="1200" b="1" dirty="0"/>
              <a:t>I: Business Exchange</a:t>
            </a:r>
          </a:p>
        </p:txBody>
      </p:sp>
      <p:sp>
        <p:nvSpPr>
          <p:cNvPr id="6" name="AutoShape 11"/>
          <p:cNvSpPr>
            <a:spLocks noChangeArrowheads="1"/>
          </p:cNvSpPr>
          <p:nvPr/>
        </p:nvSpPr>
        <p:spPr bwMode="gray">
          <a:xfrm>
            <a:off x="7007226" y="2181225"/>
            <a:ext cx="1965325" cy="554038"/>
          </a:xfrm>
          <a:prstGeom prst="chevron">
            <a:avLst>
              <a:gd name="adj" fmla="val 32238"/>
            </a:avLst>
          </a:prstGeom>
          <a:solidFill>
            <a:schemeClr val="bg1">
              <a:lumMod val="95000"/>
            </a:schemeClr>
          </a:solidFill>
          <a:ln w="12700" cap="rnd" algn="ctr">
            <a:solidFill>
              <a:schemeClr val="tx1"/>
            </a:solidFill>
            <a:miter lim="800000"/>
            <a:headEnd/>
            <a:tailEnd/>
          </a:ln>
        </p:spPr>
        <p:txBody>
          <a:bodyPr anchor="ctr" anchorCtr="1"/>
          <a:lstStyle/>
          <a:p>
            <a:pPr algn="ctr" eaLnBrk="0" hangingPunct="0">
              <a:lnSpc>
                <a:spcPct val="106000"/>
              </a:lnSpc>
              <a:defRPr/>
            </a:pPr>
            <a:r>
              <a:rPr lang="en-US" sz="1200" b="1" dirty="0"/>
              <a:t>III: Domain Creation</a:t>
            </a:r>
          </a:p>
        </p:txBody>
      </p:sp>
      <p:sp>
        <p:nvSpPr>
          <p:cNvPr id="8" name="Text Box 13"/>
          <p:cNvSpPr txBox="1">
            <a:spLocks noChangeArrowheads="1"/>
          </p:cNvSpPr>
          <p:nvPr/>
        </p:nvSpPr>
        <p:spPr bwMode="gray">
          <a:xfrm>
            <a:off x="4071941" y="4122210"/>
            <a:ext cx="5680075" cy="830263"/>
          </a:xfrm>
          <a:prstGeom prst="rect">
            <a:avLst/>
          </a:prstGeom>
          <a:noFill/>
          <a:ln w="9525">
            <a:noFill/>
            <a:miter lim="800000"/>
            <a:headEnd/>
            <a:tailEnd/>
          </a:ln>
        </p:spPr>
        <p:txBody>
          <a:bodyPr lIns="45720" rIns="45720">
            <a:spAutoFit/>
          </a:bodyPr>
          <a:lstStyle/>
          <a:p>
            <a:pPr marL="228600">
              <a:spcBef>
                <a:spcPct val="20000"/>
              </a:spcBef>
              <a:buClr>
                <a:srgbClr val="000000"/>
              </a:buClr>
            </a:pPr>
            <a:r>
              <a:rPr lang="en-US" sz="1200" dirty="0"/>
              <a:t>Based on the needs of the domain and the COI, establish an initial governance structure and  plan for managing and maintaining the model. This may include monthly COI calls, etc. The NIEM PMO can provide guidance and best practices around what has worked for other communities.</a:t>
            </a:r>
            <a:endParaRPr lang="en-US" sz="1200" dirty="0">
              <a:solidFill>
                <a:srgbClr val="000000"/>
              </a:solidFill>
            </a:endParaRPr>
          </a:p>
        </p:txBody>
      </p:sp>
      <p:sp>
        <p:nvSpPr>
          <p:cNvPr id="10" name="Text Box 12"/>
          <p:cNvSpPr txBox="1">
            <a:spLocks noChangeArrowheads="1"/>
          </p:cNvSpPr>
          <p:nvPr/>
        </p:nvSpPr>
        <p:spPr bwMode="gray">
          <a:xfrm>
            <a:off x="4071941" y="5104872"/>
            <a:ext cx="5627687" cy="646112"/>
          </a:xfrm>
          <a:prstGeom prst="rect">
            <a:avLst/>
          </a:prstGeom>
          <a:noFill/>
          <a:ln w="9525">
            <a:noFill/>
            <a:miter lim="800000"/>
            <a:headEnd/>
            <a:tailEnd/>
          </a:ln>
        </p:spPr>
        <p:txBody>
          <a:bodyPr lIns="45720" rIns="45720" anchor="t">
            <a:spAutoFit/>
          </a:bodyPr>
          <a:lstStyle/>
          <a:p>
            <a:pPr marL="228600">
              <a:spcBef>
                <a:spcPct val="20000"/>
              </a:spcBef>
              <a:buClr>
                <a:srgbClr val="000000"/>
              </a:buClr>
            </a:pPr>
            <a:r>
              <a:rPr lang="en-US" sz="1200" dirty="0"/>
              <a:t>Communities evolve and mature over time. Objectives may alter, members may change. It’s common for subgroups to form within a community which focus on specific topics or ideas (ex: Codelist Management)</a:t>
            </a:r>
            <a:endParaRPr lang="en-US" sz="1200" dirty="0">
              <a:solidFill>
                <a:srgbClr val="000000"/>
              </a:solidFill>
            </a:endParaRPr>
          </a:p>
        </p:txBody>
      </p:sp>
      <p:sp>
        <p:nvSpPr>
          <p:cNvPr id="18" name="Text Box 14"/>
          <p:cNvSpPr txBox="1">
            <a:spLocks noChangeArrowheads="1"/>
          </p:cNvSpPr>
          <p:nvPr/>
        </p:nvSpPr>
        <p:spPr bwMode="gray">
          <a:xfrm>
            <a:off x="4037016" y="3259139"/>
            <a:ext cx="5627687" cy="646331"/>
          </a:xfrm>
          <a:prstGeom prst="rect">
            <a:avLst/>
          </a:prstGeom>
          <a:noFill/>
          <a:ln w="9525">
            <a:noFill/>
            <a:miter lim="800000"/>
            <a:headEnd/>
            <a:tailEnd/>
          </a:ln>
        </p:spPr>
        <p:txBody>
          <a:bodyPr lIns="45720" rIns="45720">
            <a:spAutoFit/>
          </a:bodyPr>
          <a:lstStyle/>
          <a:p>
            <a:pPr marL="228600">
              <a:spcBef>
                <a:spcPct val="20000"/>
              </a:spcBef>
              <a:buClr>
                <a:srgbClr val="000000"/>
              </a:buClr>
            </a:pPr>
            <a:r>
              <a:rPr lang="en-US" sz="1200" dirty="0"/>
              <a:t>Identify organizations and key participants who have an interest in the exchange being used for the initial scope to participate in the domain Community of Interest (COI). This should include both technical and business resources.</a:t>
            </a:r>
          </a:p>
        </p:txBody>
      </p:sp>
      <p:grpSp>
        <p:nvGrpSpPr>
          <p:cNvPr id="19" name="Group 62"/>
          <p:cNvGrpSpPr>
            <a:grpSpLocks/>
          </p:cNvGrpSpPr>
          <p:nvPr/>
        </p:nvGrpSpPr>
        <p:grpSpPr bwMode="auto">
          <a:xfrm>
            <a:off x="2724132" y="2887089"/>
            <a:ext cx="1358464" cy="176013"/>
            <a:chOff x="934" y="686"/>
            <a:chExt cx="878" cy="138"/>
          </a:xfrm>
        </p:grpSpPr>
        <p:sp>
          <p:nvSpPr>
            <p:cNvPr id="20" name="Line 41"/>
            <p:cNvSpPr>
              <a:spLocks noChangeShapeType="1"/>
            </p:cNvSpPr>
            <p:nvPr/>
          </p:nvSpPr>
          <p:spPr bwMode="gray">
            <a:xfrm>
              <a:off x="934" y="770"/>
              <a:ext cx="878" cy="0"/>
            </a:xfrm>
            <a:prstGeom prst="line">
              <a:avLst/>
            </a:prstGeom>
            <a:noFill/>
            <a:ln w="6350" cap="rnd" cmpd="sng">
              <a:solidFill>
                <a:schemeClr val="tx1"/>
              </a:solidFill>
              <a:prstDash val="sysDash"/>
              <a:round/>
              <a:headEnd/>
              <a:tailEnd/>
            </a:ln>
          </p:spPr>
          <p:txBody>
            <a:bodyPr wrap="none" anchor="ctr"/>
            <a:lstStyle/>
            <a:p>
              <a:endParaRPr lang="en-US" dirty="0"/>
            </a:p>
          </p:txBody>
        </p:sp>
        <p:sp>
          <p:nvSpPr>
            <p:cNvPr id="21" name="Rectangle 42"/>
            <p:cNvSpPr>
              <a:spLocks noChangeArrowheads="1"/>
            </p:cNvSpPr>
            <p:nvPr/>
          </p:nvSpPr>
          <p:spPr bwMode="gray">
            <a:xfrm>
              <a:off x="1234" y="686"/>
              <a:ext cx="277" cy="138"/>
            </a:xfrm>
            <a:prstGeom prst="rect">
              <a:avLst/>
            </a:prstGeom>
            <a:solidFill>
              <a:schemeClr val="bg1"/>
            </a:solidFill>
            <a:ln w="12700" cap="rnd" algn="ctr">
              <a:noFill/>
              <a:miter lim="800000"/>
              <a:headEnd/>
              <a:tailEnd/>
            </a:ln>
          </p:spPr>
          <p:txBody>
            <a:bodyPr wrap="none" lIns="72000" tIns="0" rIns="72000" bIns="0" anchor="b" anchorCtr="1">
              <a:spAutoFit/>
            </a:bodyPr>
            <a:lstStyle/>
            <a:p>
              <a:pPr algn="ctr" eaLnBrk="0" hangingPunct="0">
                <a:lnSpc>
                  <a:spcPct val="95000"/>
                </a:lnSpc>
              </a:pPr>
              <a:r>
                <a:rPr lang="en-US" sz="1200" b="1" dirty="0">
                  <a:solidFill>
                    <a:srgbClr val="000000"/>
                  </a:solidFill>
                </a:rPr>
                <a:t>Step</a:t>
              </a:r>
            </a:p>
          </p:txBody>
        </p:sp>
      </p:grpSp>
      <p:grpSp>
        <p:nvGrpSpPr>
          <p:cNvPr id="22" name="Group 58"/>
          <p:cNvGrpSpPr>
            <a:grpSpLocks/>
          </p:cNvGrpSpPr>
          <p:nvPr/>
        </p:nvGrpSpPr>
        <p:grpSpPr bwMode="auto">
          <a:xfrm>
            <a:off x="4206857" y="2887674"/>
            <a:ext cx="5258877" cy="175431"/>
            <a:chOff x="1923" y="688"/>
            <a:chExt cx="2799" cy="137"/>
          </a:xfrm>
        </p:grpSpPr>
        <p:sp>
          <p:nvSpPr>
            <p:cNvPr id="23" name="Line 44"/>
            <p:cNvSpPr>
              <a:spLocks noChangeShapeType="1"/>
            </p:cNvSpPr>
            <p:nvPr/>
          </p:nvSpPr>
          <p:spPr bwMode="gray">
            <a:xfrm>
              <a:off x="1923" y="770"/>
              <a:ext cx="2799" cy="0"/>
            </a:xfrm>
            <a:prstGeom prst="line">
              <a:avLst/>
            </a:prstGeom>
            <a:noFill/>
            <a:ln w="6350" cap="rnd" cmpd="sng">
              <a:solidFill>
                <a:schemeClr val="tx1"/>
              </a:solidFill>
              <a:prstDash val="sysDash"/>
              <a:round/>
              <a:headEnd/>
              <a:tailEnd/>
            </a:ln>
          </p:spPr>
          <p:txBody>
            <a:bodyPr wrap="none" anchor="ctr"/>
            <a:lstStyle/>
            <a:p>
              <a:endParaRPr lang="en-US" dirty="0"/>
            </a:p>
          </p:txBody>
        </p:sp>
        <p:sp>
          <p:nvSpPr>
            <p:cNvPr id="24" name="Rectangle 45"/>
            <p:cNvSpPr>
              <a:spLocks noChangeArrowheads="1"/>
            </p:cNvSpPr>
            <p:nvPr/>
          </p:nvSpPr>
          <p:spPr bwMode="gray">
            <a:xfrm>
              <a:off x="3089" y="688"/>
              <a:ext cx="468" cy="137"/>
            </a:xfrm>
            <a:prstGeom prst="rect">
              <a:avLst/>
            </a:prstGeom>
            <a:solidFill>
              <a:schemeClr val="bg1"/>
            </a:solidFill>
            <a:ln w="12700" cap="rnd" algn="ctr">
              <a:noFill/>
              <a:miter lim="800000"/>
              <a:headEnd/>
              <a:tailEnd/>
            </a:ln>
          </p:spPr>
          <p:txBody>
            <a:bodyPr wrap="none" lIns="72000" tIns="0" rIns="72000" bIns="0" anchor="b" anchorCtr="1">
              <a:spAutoFit/>
            </a:bodyPr>
            <a:lstStyle/>
            <a:p>
              <a:pPr algn="ctr" eaLnBrk="0" hangingPunct="0">
                <a:lnSpc>
                  <a:spcPct val="95000"/>
                </a:lnSpc>
              </a:pPr>
              <a:r>
                <a:rPr lang="en-US" sz="1200" b="1" dirty="0">
                  <a:solidFill>
                    <a:srgbClr val="000000"/>
                  </a:solidFill>
                </a:rPr>
                <a:t>Description</a:t>
              </a:r>
            </a:p>
          </p:txBody>
        </p:sp>
      </p:grpSp>
      <p:sp>
        <p:nvSpPr>
          <p:cNvPr id="25" name="Rounded Rectangle 24"/>
          <p:cNvSpPr/>
          <p:nvPr/>
        </p:nvSpPr>
        <p:spPr bwMode="auto">
          <a:xfrm>
            <a:off x="2644327" y="3318961"/>
            <a:ext cx="1446736" cy="611893"/>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chemeClr val="tx2"/>
                </a:solidFill>
              </a:rPr>
              <a:t>Identify Stakeholders</a:t>
            </a:r>
          </a:p>
        </p:txBody>
      </p:sp>
      <p:sp>
        <p:nvSpPr>
          <p:cNvPr id="26" name="Rounded Rectangle 25"/>
          <p:cNvSpPr/>
          <p:nvPr/>
        </p:nvSpPr>
        <p:spPr bwMode="auto">
          <a:xfrm>
            <a:off x="2644327" y="4205318"/>
            <a:ext cx="1446736" cy="683655"/>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rgbClr val="1F497D"/>
                </a:solidFill>
              </a:rPr>
              <a:t>Define Initial Governance and Operations </a:t>
            </a:r>
          </a:p>
        </p:txBody>
      </p:sp>
      <p:sp>
        <p:nvSpPr>
          <p:cNvPr id="27" name="Rounded Rectangle 26"/>
          <p:cNvSpPr/>
          <p:nvPr/>
        </p:nvSpPr>
        <p:spPr bwMode="auto">
          <a:xfrm>
            <a:off x="2644327" y="5095376"/>
            <a:ext cx="1446736" cy="683655"/>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rgbClr val="1F497D"/>
                </a:solidFill>
              </a:rPr>
              <a:t>Monitor and Measure</a:t>
            </a:r>
          </a:p>
        </p:txBody>
      </p:sp>
      <p:cxnSp>
        <p:nvCxnSpPr>
          <p:cNvPr id="28" name="Straight Connector 27"/>
          <p:cNvCxnSpPr/>
          <p:nvPr/>
        </p:nvCxnSpPr>
        <p:spPr>
          <a:xfrm flipH="1">
            <a:off x="4320723" y="4080934"/>
            <a:ext cx="5378904" cy="15875"/>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2644328" y="4080933"/>
            <a:ext cx="1427613" cy="0"/>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4320723" y="4994808"/>
            <a:ext cx="5378904" cy="15875"/>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2644328" y="4994807"/>
            <a:ext cx="1427613" cy="0"/>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1012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Creation</a:t>
            </a:r>
          </a:p>
        </p:txBody>
      </p:sp>
      <p:sp>
        <p:nvSpPr>
          <p:cNvPr id="3" name="TextBox 2"/>
          <p:cNvSpPr txBox="1"/>
          <p:nvPr/>
        </p:nvSpPr>
        <p:spPr>
          <a:xfrm>
            <a:off x="1943100" y="1310109"/>
            <a:ext cx="8229600" cy="584775"/>
          </a:xfrm>
          <a:prstGeom prst="rect">
            <a:avLst/>
          </a:prstGeom>
          <a:noFill/>
        </p:spPr>
        <p:txBody>
          <a:bodyPr wrap="square" rtlCol="0">
            <a:spAutoFit/>
          </a:bodyPr>
          <a:lstStyle/>
          <a:p>
            <a:pPr marL="0" lvl="1" indent="1588">
              <a:spcBef>
                <a:spcPct val="20000"/>
              </a:spcBef>
            </a:pPr>
            <a:r>
              <a:rPr lang="en-US" sz="1600" dirty="0"/>
              <a:t>A formal recognition process exists so that all domains are consistently established and set up for success within the NIEM community.</a:t>
            </a:r>
          </a:p>
        </p:txBody>
      </p:sp>
      <p:sp>
        <p:nvSpPr>
          <p:cNvPr id="19" name="AutoShape 9"/>
          <p:cNvSpPr>
            <a:spLocks noChangeArrowheads="1"/>
          </p:cNvSpPr>
          <p:nvPr/>
        </p:nvSpPr>
        <p:spPr bwMode="gray">
          <a:xfrm>
            <a:off x="3209925" y="2143126"/>
            <a:ext cx="1936898" cy="409175"/>
          </a:xfrm>
          <a:prstGeom prst="chevron">
            <a:avLst>
              <a:gd name="adj" fmla="val 32240"/>
            </a:avLst>
          </a:prstGeom>
          <a:solidFill>
            <a:schemeClr val="bg1">
              <a:lumMod val="95000"/>
            </a:schemeClr>
          </a:solidFill>
          <a:ln w="12700" cap="rnd" algn="ctr">
            <a:solidFill>
              <a:schemeClr val="tx1"/>
            </a:solidFill>
            <a:miter lim="800000"/>
            <a:headEnd/>
            <a:tailEnd/>
          </a:ln>
        </p:spPr>
        <p:txBody>
          <a:bodyPr anchor="ctr" anchorCtr="1"/>
          <a:lstStyle/>
          <a:p>
            <a:pPr algn="ctr" eaLnBrk="0" hangingPunct="0">
              <a:lnSpc>
                <a:spcPct val="106000"/>
              </a:lnSpc>
              <a:defRPr/>
            </a:pPr>
            <a:r>
              <a:rPr lang="en-US" sz="1200" b="1" dirty="0"/>
              <a:t>I: Stakeholder Engagement</a:t>
            </a:r>
          </a:p>
        </p:txBody>
      </p:sp>
      <p:sp>
        <p:nvSpPr>
          <p:cNvPr id="20" name="AutoShape 10"/>
          <p:cNvSpPr>
            <a:spLocks noChangeArrowheads="1"/>
          </p:cNvSpPr>
          <p:nvPr/>
        </p:nvSpPr>
        <p:spPr bwMode="gray">
          <a:xfrm>
            <a:off x="5249864" y="2143126"/>
            <a:ext cx="1933774" cy="409175"/>
          </a:xfrm>
          <a:prstGeom prst="chevron">
            <a:avLst>
              <a:gd name="adj" fmla="val 32238"/>
            </a:avLst>
          </a:prstGeom>
          <a:solidFill>
            <a:schemeClr val="bg1">
              <a:lumMod val="95000"/>
            </a:schemeClr>
          </a:solidFill>
          <a:ln w="12700" cap="rnd" algn="ctr">
            <a:solidFill>
              <a:schemeClr val="tx1"/>
            </a:solidFill>
            <a:miter lim="800000"/>
            <a:headEnd/>
            <a:tailEnd/>
          </a:ln>
        </p:spPr>
        <p:txBody>
          <a:bodyPr anchor="ctr" anchorCtr="1"/>
          <a:lstStyle/>
          <a:p>
            <a:pPr algn="ctr" eaLnBrk="0" hangingPunct="0">
              <a:lnSpc>
                <a:spcPct val="106000"/>
              </a:lnSpc>
              <a:defRPr/>
            </a:pPr>
            <a:r>
              <a:rPr lang="en-US" sz="1200" b="1" dirty="0"/>
              <a:t>II: Business Exchange</a:t>
            </a:r>
          </a:p>
        </p:txBody>
      </p:sp>
      <p:sp>
        <p:nvSpPr>
          <p:cNvPr id="21" name="AutoShape 11"/>
          <p:cNvSpPr>
            <a:spLocks noChangeArrowheads="1"/>
          </p:cNvSpPr>
          <p:nvPr/>
        </p:nvSpPr>
        <p:spPr bwMode="gray">
          <a:xfrm>
            <a:off x="7340601" y="2143126"/>
            <a:ext cx="1933774" cy="409175"/>
          </a:xfrm>
          <a:prstGeom prst="chevron">
            <a:avLst>
              <a:gd name="adj" fmla="val 32238"/>
            </a:avLst>
          </a:prstGeom>
          <a:solidFill>
            <a:schemeClr val="tx2"/>
          </a:solidFill>
          <a:ln w="9525" cap="rnd" algn="ctr">
            <a:solidFill>
              <a:schemeClr val="tx1"/>
            </a:solidFill>
            <a:miter lim="800000"/>
            <a:headEnd/>
            <a:tailEnd/>
          </a:ln>
        </p:spPr>
        <p:txBody>
          <a:bodyPr anchor="ctr" anchorCtr="1"/>
          <a:lstStyle/>
          <a:p>
            <a:pPr algn="ctr" eaLnBrk="0" hangingPunct="0">
              <a:lnSpc>
                <a:spcPct val="106000"/>
              </a:lnSpc>
            </a:pPr>
            <a:r>
              <a:rPr lang="en-US" sz="1200" b="1" dirty="0">
                <a:solidFill>
                  <a:srgbClr val="FFFFFF"/>
                </a:solidFill>
              </a:rPr>
              <a:t>III: Domain Creation</a:t>
            </a:r>
          </a:p>
        </p:txBody>
      </p:sp>
      <p:sp>
        <p:nvSpPr>
          <p:cNvPr id="23" name="Text Box 15"/>
          <p:cNvSpPr txBox="1">
            <a:spLocks noChangeArrowheads="1"/>
          </p:cNvSpPr>
          <p:nvPr/>
        </p:nvSpPr>
        <p:spPr bwMode="gray">
          <a:xfrm>
            <a:off x="4112681" y="3841749"/>
            <a:ext cx="5401447" cy="692497"/>
          </a:xfrm>
          <a:prstGeom prst="rect">
            <a:avLst/>
          </a:prstGeom>
          <a:noFill/>
          <a:ln w="9525">
            <a:noFill/>
            <a:miter lim="800000"/>
            <a:headEnd/>
            <a:tailEnd/>
          </a:ln>
        </p:spPr>
        <p:txBody>
          <a:bodyPr wrap="square" lIns="45720" rIns="45720">
            <a:spAutoFit/>
          </a:bodyPr>
          <a:lstStyle/>
          <a:p>
            <a:pPr marL="228600">
              <a:spcBef>
                <a:spcPct val="20000"/>
              </a:spcBef>
              <a:buClr>
                <a:srgbClr val="000000"/>
              </a:buClr>
            </a:pPr>
            <a:r>
              <a:rPr lang="en-US" sz="1300" dirty="0">
                <a:solidFill>
                  <a:srgbClr val="8B8B8B"/>
                </a:solidFill>
              </a:rPr>
              <a:t>NIEM PMO and domain candidate review the initial scope documentation. Discussion surrounds why creation of a new domain is necessary or if there is significant overlap with an existing domain.</a:t>
            </a:r>
          </a:p>
        </p:txBody>
      </p:sp>
      <p:sp>
        <p:nvSpPr>
          <p:cNvPr id="25" name="Text Box 13"/>
          <p:cNvSpPr txBox="1">
            <a:spLocks noChangeArrowheads="1"/>
          </p:cNvSpPr>
          <p:nvPr/>
        </p:nvSpPr>
        <p:spPr bwMode="gray">
          <a:xfrm>
            <a:off x="4112681" y="4687892"/>
            <a:ext cx="5401447" cy="492443"/>
          </a:xfrm>
          <a:prstGeom prst="rect">
            <a:avLst/>
          </a:prstGeom>
          <a:noFill/>
          <a:ln w="9525">
            <a:noFill/>
            <a:miter lim="800000"/>
            <a:headEnd/>
            <a:tailEnd/>
          </a:ln>
        </p:spPr>
        <p:txBody>
          <a:bodyPr wrap="square" lIns="45720" rIns="45720">
            <a:spAutoFit/>
          </a:bodyPr>
          <a:lstStyle/>
          <a:p>
            <a:pPr marL="228600">
              <a:spcBef>
                <a:spcPct val="20000"/>
              </a:spcBef>
              <a:buClr>
                <a:srgbClr val="000000"/>
              </a:buClr>
            </a:pPr>
            <a:r>
              <a:rPr lang="en-US" sz="1300" dirty="0">
                <a:solidFill>
                  <a:srgbClr val="8B8B8B"/>
                </a:solidFill>
              </a:rPr>
              <a:t>The domain candidate attends a NBAC &amp; NTAC meeting to present its value proposition.</a:t>
            </a:r>
          </a:p>
        </p:txBody>
      </p:sp>
      <p:sp>
        <p:nvSpPr>
          <p:cNvPr id="27" name="Text Box 12"/>
          <p:cNvSpPr txBox="1">
            <a:spLocks noChangeArrowheads="1"/>
          </p:cNvSpPr>
          <p:nvPr/>
        </p:nvSpPr>
        <p:spPr bwMode="gray">
          <a:xfrm>
            <a:off x="4112681" y="5392213"/>
            <a:ext cx="5351463" cy="692497"/>
          </a:xfrm>
          <a:prstGeom prst="rect">
            <a:avLst/>
          </a:prstGeom>
          <a:noFill/>
          <a:ln w="9525">
            <a:noFill/>
            <a:miter lim="800000"/>
            <a:headEnd/>
            <a:tailEnd/>
          </a:ln>
        </p:spPr>
        <p:txBody>
          <a:bodyPr wrap="square" lIns="45720" rIns="45720">
            <a:spAutoFit/>
          </a:bodyPr>
          <a:lstStyle/>
          <a:p>
            <a:pPr marL="228600">
              <a:spcBef>
                <a:spcPct val="20000"/>
              </a:spcBef>
              <a:buClr>
                <a:srgbClr val="000000"/>
              </a:buClr>
            </a:pPr>
            <a:r>
              <a:rPr lang="en-US" sz="1300" dirty="0">
                <a:solidFill>
                  <a:srgbClr val="8B8B8B"/>
                </a:solidFill>
              </a:rPr>
              <a:t>ESC reviews the domain value proposition and formally issues a decision. </a:t>
            </a:r>
            <a:r>
              <a:rPr lang="en-US" sz="1300" i="1" dirty="0">
                <a:solidFill>
                  <a:srgbClr val="8B8B8B"/>
                </a:solidFill>
              </a:rPr>
              <a:t>After domain approval, Office of General Counsel (OGC) reviews domain steward ship agreements (DSA).</a:t>
            </a:r>
            <a:endParaRPr lang="en-US" sz="1300" dirty="0">
              <a:solidFill>
                <a:srgbClr val="8B8B8B"/>
              </a:solidFill>
            </a:endParaRPr>
          </a:p>
        </p:txBody>
      </p:sp>
      <p:sp>
        <p:nvSpPr>
          <p:cNvPr id="35" name="Text Box 14"/>
          <p:cNvSpPr txBox="1">
            <a:spLocks noChangeArrowheads="1"/>
          </p:cNvSpPr>
          <p:nvPr/>
        </p:nvSpPr>
        <p:spPr bwMode="gray">
          <a:xfrm>
            <a:off x="4112681" y="2996138"/>
            <a:ext cx="5351463" cy="692497"/>
          </a:xfrm>
          <a:prstGeom prst="rect">
            <a:avLst/>
          </a:prstGeom>
          <a:noFill/>
          <a:ln w="9525">
            <a:noFill/>
            <a:miter lim="800000"/>
            <a:headEnd/>
            <a:tailEnd/>
          </a:ln>
        </p:spPr>
        <p:txBody>
          <a:bodyPr wrap="square" lIns="45720" rIns="45720">
            <a:spAutoFit/>
          </a:bodyPr>
          <a:lstStyle/>
          <a:p>
            <a:pPr marL="228600">
              <a:spcBef>
                <a:spcPct val="20000"/>
              </a:spcBef>
              <a:buClr>
                <a:srgbClr val="000000"/>
              </a:buClr>
            </a:pPr>
            <a:r>
              <a:rPr lang="en-US" sz="1300" dirty="0">
                <a:solidFill>
                  <a:srgbClr val="8B8B8B"/>
                </a:solidFill>
              </a:rPr>
              <a:t>Complete an initial Scope Definition document and submit to NIEM PMO. Topics defined include scope &amp; objectives, people &amp; resources, exchange scenarios, and sample data model.</a:t>
            </a:r>
          </a:p>
        </p:txBody>
      </p:sp>
      <p:sp>
        <p:nvSpPr>
          <p:cNvPr id="36" name="TextBox 15"/>
          <p:cNvSpPr txBox="1">
            <a:spLocks noChangeArrowheads="1"/>
          </p:cNvSpPr>
          <p:nvPr/>
        </p:nvSpPr>
        <p:spPr bwMode="auto">
          <a:xfrm>
            <a:off x="1762126" y="6926263"/>
            <a:ext cx="2999069" cy="246221"/>
          </a:xfrm>
          <a:prstGeom prst="rect">
            <a:avLst/>
          </a:prstGeom>
          <a:noFill/>
          <a:ln w="9525">
            <a:noFill/>
            <a:miter lim="800000"/>
            <a:headEnd/>
            <a:tailEnd/>
          </a:ln>
        </p:spPr>
        <p:txBody>
          <a:bodyPr wrap="square">
            <a:spAutoFit/>
          </a:bodyPr>
          <a:lstStyle/>
          <a:p>
            <a:r>
              <a:rPr lang="en-US" sz="1000" b="1" dirty="0"/>
              <a:t>Source: NIEM Domain Guidebook Appendix A</a:t>
            </a:r>
          </a:p>
        </p:txBody>
      </p:sp>
      <p:sp>
        <p:nvSpPr>
          <p:cNvPr id="37" name="TextBox 15"/>
          <p:cNvSpPr txBox="1">
            <a:spLocks noChangeArrowheads="1"/>
          </p:cNvSpPr>
          <p:nvPr/>
        </p:nvSpPr>
        <p:spPr bwMode="auto">
          <a:xfrm>
            <a:off x="4269921" y="6103455"/>
            <a:ext cx="3048000" cy="230832"/>
          </a:xfrm>
          <a:prstGeom prst="rect">
            <a:avLst/>
          </a:prstGeom>
          <a:noFill/>
          <a:ln w="9525">
            <a:noFill/>
            <a:miter lim="800000"/>
            <a:headEnd/>
            <a:tailEnd/>
          </a:ln>
        </p:spPr>
        <p:txBody>
          <a:bodyPr>
            <a:spAutoFit/>
          </a:bodyPr>
          <a:lstStyle/>
          <a:p>
            <a:r>
              <a:rPr lang="en-US" sz="900" b="1" dirty="0">
                <a:solidFill>
                  <a:schemeClr val="tx2">
                    <a:lumMod val="60000"/>
                    <a:lumOff val="40000"/>
                  </a:schemeClr>
                </a:solidFill>
              </a:rPr>
              <a:t>Source: NIEM Domain Guidebook Appendix A</a:t>
            </a:r>
          </a:p>
        </p:txBody>
      </p:sp>
      <p:grpSp>
        <p:nvGrpSpPr>
          <p:cNvPr id="40" name="Group 62"/>
          <p:cNvGrpSpPr>
            <a:grpSpLocks/>
          </p:cNvGrpSpPr>
          <p:nvPr/>
        </p:nvGrpSpPr>
        <p:grpSpPr bwMode="auto">
          <a:xfrm>
            <a:off x="2791868" y="2726216"/>
            <a:ext cx="1358464" cy="176013"/>
            <a:chOff x="934" y="686"/>
            <a:chExt cx="878" cy="138"/>
          </a:xfrm>
        </p:grpSpPr>
        <p:sp>
          <p:nvSpPr>
            <p:cNvPr id="41" name="Line 41"/>
            <p:cNvSpPr>
              <a:spLocks noChangeShapeType="1"/>
            </p:cNvSpPr>
            <p:nvPr/>
          </p:nvSpPr>
          <p:spPr bwMode="gray">
            <a:xfrm>
              <a:off x="934" y="770"/>
              <a:ext cx="878" cy="0"/>
            </a:xfrm>
            <a:prstGeom prst="line">
              <a:avLst/>
            </a:prstGeom>
            <a:noFill/>
            <a:ln w="6350" cap="rnd" cmpd="sng">
              <a:solidFill>
                <a:schemeClr val="tx1"/>
              </a:solidFill>
              <a:prstDash val="sysDash"/>
              <a:round/>
              <a:headEnd/>
              <a:tailEnd/>
            </a:ln>
          </p:spPr>
          <p:txBody>
            <a:bodyPr wrap="none" anchor="ctr"/>
            <a:lstStyle/>
            <a:p>
              <a:endParaRPr lang="en-US" dirty="0"/>
            </a:p>
          </p:txBody>
        </p:sp>
        <p:sp>
          <p:nvSpPr>
            <p:cNvPr id="42" name="Rectangle 42"/>
            <p:cNvSpPr>
              <a:spLocks noChangeArrowheads="1"/>
            </p:cNvSpPr>
            <p:nvPr/>
          </p:nvSpPr>
          <p:spPr bwMode="gray">
            <a:xfrm>
              <a:off x="1234" y="686"/>
              <a:ext cx="277" cy="138"/>
            </a:xfrm>
            <a:prstGeom prst="rect">
              <a:avLst/>
            </a:prstGeom>
            <a:solidFill>
              <a:schemeClr val="bg1"/>
            </a:solidFill>
            <a:ln w="12700" cap="rnd" algn="ctr">
              <a:noFill/>
              <a:miter lim="800000"/>
              <a:headEnd/>
              <a:tailEnd/>
            </a:ln>
          </p:spPr>
          <p:txBody>
            <a:bodyPr wrap="none" lIns="72000" tIns="0" rIns="72000" bIns="0" anchor="b" anchorCtr="1">
              <a:spAutoFit/>
            </a:bodyPr>
            <a:lstStyle/>
            <a:p>
              <a:pPr algn="ctr" eaLnBrk="0" hangingPunct="0">
                <a:lnSpc>
                  <a:spcPct val="95000"/>
                </a:lnSpc>
              </a:pPr>
              <a:r>
                <a:rPr lang="en-US" sz="1200" b="1" dirty="0">
                  <a:solidFill>
                    <a:srgbClr val="000000"/>
                  </a:solidFill>
                </a:rPr>
                <a:t>Step</a:t>
              </a:r>
            </a:p>
          </p:txBody>
        </p:sp>
      </p:grpSp>
      <p:grpSp>
        <p:nvGrpSpPr>
          <p:cNvPr id="43" name="Group 58"/>
          <p:cNvGrpSpPr>
            <a:grpSpLocks/>
          </p:cNvGrpSpPr>
          <p:nvPr/>
        </p:nvGrpSpPr>
        <p:grpSpPr bwMode="auto">
          <a:xfrm>
            <a:off x="4274593" y="2726801"/>
            <a:ext cx="5258877" cy="175431"/>
            <a:chOff x="1923" y="688"/>
            <a:chExt cx="2799" cy="137"/>
          </a:xfrm>
        </p:grpSpPr>
        <p:sp>
          <p:nvSpPr>
            <p:cNvPr id="44" name="Line 44"/>
            <p:cNvSpPr>
              <a:spLocks noChangeShapeType="1"/>
            </p:cNvSpPr>
            <p:nvPr/>
          </p:nvSpPr>
          <p:spPr bwMode="gray">
            <a:xfrm>
              <a:off x="1923" y="770"/>
              <a:ext cx="2799" cy="0"/>
            </a:xfrm>
            <a:prstGeom prst="line">
              <a:avLst/>
            </a:prstGeom>
            <a:noFill/>
            <a:ln w="6350" cap="rnd" cmpd="sng">
              <a:solidFill>
                <a:schemeClr val="tx1"/>
              </a:solidFill>
              <a:prstDash val="sysDash"/>
              <a:round/>
              <a:headEnd/>
              <a:tailEnd/>
            </a:ln>
          </p:spPr>
          <p:txBody>
            <a:bodyPr wrap="none" anchor="ctr"/>
            <a:lstStyle/>
            <a:p>
              <a:endParaRPr lang="en-US" dirty="0"/>
            </a:p>
          </p:txBody>
        </p:sp>
        <p:sp>
          <p:nvSpPr>
            <p:cNvPr id="45" name="Rectangle 45"/>
            <p:cNvSpPr>
              <a:spLocks noChangeArrowheads="1"/>
            </p:cNvSpPr>
            <p:nvPr/>
          </p:nvSpPr>
          <p:spPr bwMode="gray">
            <a:xfrm>
              <a:off x="3089" y="688"/>
              <a:ext cx="468" cy="137"/>
            </a:xfrm>
            <a:prstGeom prst="rect">
              <a:avLst/>
            </a:prstGeom>
            <a:solidFill>
              <a:schemeClr val="bg1"/>
            </a:solidFill>
            <a:ln w="12700" cap="rnd" algn="ctr">
              <a:noFill/>
              <a:miter lim="800000"/>
              <a:headEnd/>
              <a:tailEnd/>
            </a:ln>
          </p:spPr>
          <p:txBody>
            <a:bodyPr wrap="none" lIns="72000" tIns="0" rIns="72000" bIns="0" anchor="b" anchorCtr="1">
              <a:spAutoFit/>
            </a:bodyPr>
            <a:lstStyle/>
            <a:p>
              <a:pPr algn="ctr" eaLnBrk="0" hangingPunct="0">
                <a:lnSpc>
                  <a:spcPct val="95000"/>
                </a:lnSpc>
              </a:pPr>
              <a:r>
                <a:rPr lang="en-US" sz="1200" b="1" dirty="0">
                  <a:solidFill>
                    <a:srgbClr val="000000"/>
                  </a:solidFill>
                </a:rPr>
                <a:t>Description</a:t>
              </a:r>
            </a:p>
          </p:txBody>
        </p:sp>
      </p:grpSp>
      <p:sp>
        <p:nvSpPr>
          <p:cNvPr id="46" name="Rounded Rectangle 45"/>
          <p:cNvSpPr/>
          <p:nvPr/>
        </p:nvSpPr>
        <p:spPr bwMode="auto">
          <a:xfrm>
            <a:off x="2703596" y="3076742"/>
            <a:ext cx="1446736" cy="611893"/>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rgbClr val="1F497D"/>
                </a:solidFill>
              </a:rPr>
              <a:t>Complete Domain Scope Proposition</a:t>
            </a:r>
          </a:p>
        </p:txBody>
      </p:sp>
      <p:sp>
        <p:nvSpPr>
          <p:cNvPr id="47" name="Rounded Rectangle 46"/>
          <p:cNvSpPr/>
          <p:nvPr/>
        </p:nvSpPr>
        <p:spPr bwMode="auto">
          <a:xfrm>
            <a:off x="2703596" y="3858683"/>
            <a:ext cx="1446736" cy="611893"/>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rgbClr val="1F497D"/>
                </a:solidFill>
              </a:rPr>
              <a:t>Review Scope with NIEM PMO</a:t>
            </a:r>
          </a:p>
        </p:txBody>
      </p:sp>
      <p:sp>
        <p:nvSpPr>
          <p:cNvPr id="48" name="Rounded Rectangle 47"/>
          <p:cNvSpPr/>
          <p:nvPr/>
        </p:nvSpPr>
        <p:spPr bwMode="auto">
          <a:xfrm>
            <a:off x="2703596" y="4635850"/>
            <a:ext cx="1446736" cy="611893"/>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rgbClr val="1F497D"/>
                </a:solidFill>
              </a:rPr>
              <a:t>Present to NBAC &amp; NTAC</a:t>
            </a:r>
          </a:p>
        </p:txBody>
      </p:sp>
      <p:sp>
        <p:nvSpPr>
          <p:cNvPr id="49" name="Rounded Rectangle 48"/>
          <p:cNvSpPr/>
          <p:nvPr/>
        </p:nvSpPr>
        <p:spPr bwMode="auto">
          <a:xfrm>
            <a:off x="2703596" y="5400151"/>
            <a:ext cx="1446736" cy="611893"/>
          </a:xfrm>
          <a:prstGeom prst="roundRect">
            <a:avLst>
              <a:gd name="adj" fmla="val 10000"/>
            </a:avLst>
          </a:prstGeom>
          <a:solidFill>
            <a:schemeClr val="tx2">
              <a:lumMod val="40000"/>
              <a:lumOff val="60000"/>
            </a:schemeClr>
          </a:solidFill>
          <a:ln w="12700" cmpd="sng">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6350" indent="7938" algn="ctr" eaLnBrk="0" hangingPunct="0">
              <a:spcBef>
                <a:spcPct val="50000"/>
              </a:spcBef>
              <a:defRPr/>
            </a:pPr>
            <a:r>
              <a:rPr lang="en-US" sz="1200" b="1" dirty="0">
                <a:solidFill>
                  <a:srgbClr val="1F497D"/>
                </a:solidFill>
              </a:rPr>
              <a:t>Gain ESC Approval</a:t>
            </a:r>
          </a:p>
        </p:txBody>
      </p:sp>
      <p:cxnSp>
        <p:nvCxnSpPr>
          <p:cNvPr id="50" name="Straight Connector 49"/>
          <p:cNvCxnSpPr/>
          <p:nvPr/>
        </p:nvCxnSpPr>
        <p:spPr>
          <a:xfrm flipH="1">
            <a:off x="4388459" y="3764837"/>
            <a:ext cx="5378904" cy="15875"/>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2712064" y="3764836"/>
            <a:ext cx="1427613" cy="0"/>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4388459" y="4555775"/>
            <a:ext cx="5378904" cy="15875"/>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2712064" y="4555774"/>
            <a:ext cx="1427613" cy="0"/>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4388459" y="5325188"/>
            <a:ext cx="5378904" cy="15875"/>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2712064" y="5325187"/>
            <a:ext cx="1427613" cy="0"/>
          </a:xfrm>
          <a:prstGeom prst="line">
            <a:avLst/>
          </a:prstGeom>
          <a:ln w="635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2638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Domain Adoption Resources</a:t>
            </a:r>
          </a:p>
        </p:txBody>
      </p:sp>
      <p:sp>
        <p:nvSpPr>
          <p:cNvPr id="4" name="Content Placeholder 3"/>
          <p:cNvSpPr>
            <a:spLocks noGrp="1"/>
          </p:cNvSpPr>
          <p:nvPr>
            <p:ph idx="4294967295"/>
          </p:nvPr>
        </p:nvSpPr>
        <p:spPr>
          <a:xfrm>
            <a:off x="3962400" y="1600200"/>
            <a:ext cx="8229600" cy="4525963"/>
          </a:xfrm>
          <a:prstGeom prst="rect">
            <a:avLst/>
          </a:prstGeom>
        </p:spPr>
        <p:txBody>
          <a:bodyPr>
            <a:normAutofit/>
          </a:bodyPr>
          <a:lstStyle/>
          <a:p>
            <a:pPr eaLnBrk="0" hangingPunct="0"/>
            <a:r>
              <a:rPr lang="en-US" sz="2400" b="1" dirty="0">
                <a:solidFill>
                  <a:schemeClr val="tx2"/>
                </a:solidFill>
                <a:cs typeface="Arial" charset="0"/>
              </a:rPr>
              <a:t>Domain Guidebook</a:t>
            </a:r>
          </a:p>
          <a:p>
            <a:pPr lvl="1" eaLnBrk="0" hangingPunct="0"/>
            <a:r>
              <a:rPr lang="en-US" sz="2000" dirty="0">
                <a:cs typeface="Arial" charset="0"/>
              </a:rPr>
              <a:t>Community of Interest (Appendix A)</a:t>
            </a:r>
          </a:p>
          <a:p>
            <a:pPr lvl="1" eaLnBrk="0" hangingPunct="0"/>
            <a:r>
              <a:rPr lang="en-US" sz="2000" dirty="0">
                <a:cs typeface="Arial" charset="0"/>
              </a:rPr>
              <a:t>Domain Communication (Section 2.2)</a:t>
            </a:r>
          </a:p>
          <a:p>
            <a:pPr lvl="1" eaLnBrk="0" hangingPunct="0"/>
            <a:r>
              <a:rPr lang="en-US" sz="2000" dirty="0">
                <a:cs typeface="Arial" charset="0"/>
              </a:rPr>
              <a:t>Domain Readiness Assessment (Section 3.1)</a:t>
            </a:r>
          </a:p>
          <a:p>
            <a:pPr eaLnBrk="0" hangingPunct="0"/>
            <a:r>
              <a:rPr lang="en-US" sz="2400" b="1" dirty="0">
                <a:solidFill>
                  <a:schemeClr val="tx2"/>
                </a:solidFill>
                <a:cs typeface="Arial" charset="0"/>
              </a:rPr>
              <a:t>Domain Update Tools</a:t>
            </a:r>
          </a:p>
          <a:p>
            <a:pPr eaLnBrk="0" hangingPunct="0"/>
            <a:r>
              <a:rPr lang="en-US" sz="2400" b="1" dirty="0">
                <a:solidFill>
                  <a:schemeClr val="tx2"/>
                </a:solidFill>
                <a:cs typeface="Arial" charset="0"/>
              </a:rPr>
              <a:t>Document Templates (Domain Stewardship Agreement, Readiness Assessments, etc)</a:t>
            </a:r>
          </a:p>
          <a:p>
            <a:pPr eaLnBrk="0" hangingPunct="0"/>
            <a:r>
              <a:rPr lang="en-US" sz="2400" b="1" dirty="0">
                <a:solidFill>
                  <a:schemeClr val="tx2"/>
                </a:solidFill>
                <a:cs typeface="Arial" charset="0"/>
              </a:rPr>
              <a:t>Core Capabilities Document</a:t>
            </a:r>
            <a:endParaRPr lang="en-US" sz="2400" b="1" dirty="0">
              <a:solidFill>
                <a:schemeClr val="tx2"/>
              </a:solidFill>
            </a:endParaRPr>
          </a:p>
        </p:txBody>
      </p:sp>
    </p:spTree>
    <p:extLst>
      <p:ext uri="{BB962C8B-B14F-4D97-AF65-F5344CB8AC3E}">
        <p14:creationId xmlns:p14="http://schemas.microsoft.com/office/powerpoint/2010/main" val="1298668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04042"/>
            <a:ext cx="8229600" cy="766618"/>
          </a:xfrm>
        </p:spPr>
        <p:txBody>
          <a:bodyPr>
            <a:normAutofit fontScale="90000"/>
          </a:bodyPr>
          <a:lstStyle/>
          <a:p>
            <a:r>
              <a:rPr lang="en-US" dirty="0"/>
              <a:t>Post-Establishment Domain stand-up</a:t>
            </a:r>
          </a:p>
        </p:txBody>
      </p:sp>
      <p:sp>
        <p:nvSpPr>
          <p:cNvPr id="28" name="TextBox 9"/>
          <p:cNvSpPr txBox="1">
            <a:spLocks noChangeArrowheads="1"/>
          </p:cNvSpPr>
          <p:nvPr/>
        </p:nvSpPr>
        <p:spPr bwMode="auto">
          <a:xfrm>
            <a:off x="1971676" y="1778651"/>
            <a:ext cx="2560320" cy="365125"/>
          </a:xfrm>
          <a:prstGeom prst="rect">
            <a:avLst/>
          </a:prstGeom>
          <a:solidFill>
            <a:schemeClr val="accent5">
              <a:lumMod val="75000"/>
            </a:schemeClr>
          </a:solidFill>
          <a:ln w="9525">
            <a:noFill/>
            <a:miter lim="800000"/>
            <a:headEnd/>
            <a:tailEnd/>
          </a:ln>
        </p:spPr>
        <p:txBody>
          <a:bodyPr lIns="0" tIns="0" rIns="0" bIns="0" anchor="ctr"/>
          <a:lstStyle/>
          <a:p>
            <a:pPr algn="ctr">
              <a:spcAft>
                <a:spcPts val="300"/>
              </a:spcAft>
            </a:pPr>
            <a:r>
              <a:rPr lang="en-CA" sz="1400" b="1" dirty="0">
                <a:solidFill>
                  <a:schemeClr val="bg1"/>
                </a:solidFill>
              </a:rPr>
              <a:t>Governance</a:t>
            </a:r>
          </a:p>
        </p:txBody>
      </p:sp>
      <p:cxnSp>
        <p:nvCxnSpPr>
          <p:cNvPr id="35" name="Straight Connector 34"/>
          <p:cNvCxnSpPr/>
          <p:nvPr/>
        </p:nvCxnSpPr>
        <p:spPr bwMode="auto">
          <a:xfrm rot="5400000">
            <a:off x="2873832" y="3646952"/>
            <a:ext cx="3657600" cy="0"/>
          </a:xfrm>
          <a:prstGeom prst="line">
            <a:avLst/>
          </a:prstGeom>
          <a:ln>
            <a:solidFill>
              <a:srgbClr val="00A1DE"/>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5" name="Text Placeholder 19"/>
          <p:cNvSpPr txBox="1">
            <a:spLocks/>
          </p:cNvSpPr>
          <p:nvPr/>
        </p:nvSpPr>
        <p:spPr>
          <a:xfrm>
            <a:off x="1971676" y="2329542"/>
            <a:ext cx="2560320" cy="2547259"/>
          </a:xfrm>
          <a:prstGeom prst="rect">
            <a:avLst/>
          </a:prstGeom>
        </p:spPr>
        <p:txBody>
          <a:bodyPr vert="horz" lIns="45720" tIns="45720" rIns="45720" bIns="45720" rtlCol="0">
            <a:noAutofit/>
          </a:bodyPr>
          <a:lstStyle/>
          <a:p>
            <a:pPr marL="171450" indent="-171450" defTabSz="457200">
              <a:spcBef>
                <a:spcPct val="0"/>
              </a:spcBef>
              <a:spcAft>
                <a:spcPts val="600"/>
              </a:spcAft>
              <a:buFont typeface="Arial" pitchFamily="34" charset="0"/>
              <a:buChar char="•"/>
              <a:defRPr/>
            </a:pPr>
            <a:r>
              <a:rPr lang="en-US" sz="1400" dirty="0">
                <a:solidFill>
                  <a:sysClr val="windowText" lastClr="000000"/>
                </a:solidFill>
                <a:latin typeface="Arial" charset="0"/>
                <a:cs typeface="Arial" charset="0"/>
              </a:rPr>
              <a:t>Complete domain charter*.</a:t>
            </a:r>
          </a:p>
          <a:p>
            <a:pPr marL="171450" indent="-171450" defTabSz="457200">
              <a:spcBef>
                <a:spcPct val="0"/>
              </a:spcBef>
              <a:spcAft>
                <a:spcPts val="600"/>
              </a:spcAft>
              <a:buFont typeface="Arial" pitchFamily="34" charset="0"/>
              <a:buChar char="•"/>
              <a:defRPr/>
            </a:pPr>
            <a:r>
              <a:rPr lang="en-US" sz="1400" dirty="0">
                <a:solidFill>
                  <a:sysClr val="windowText" lastClr="000000"/>
                </a:solidFill>
                <a:latin typeface="Arial" charset="0"/>
                <a:cs typeface="Arial" charset="0"/>
              </a:rPr>
              <a:t>Complete domain operations and maintenance plan*.</a:t>
            </a:r>
          </a:p>
          <a:p>
            <a:pPr marL="171450" indent="-171450" defTabSz="457200">
              <a:spcBef>
                <a:spcPct val="0"/>
              </a:spcBef>
              <a:spcAft>
                <a:spcPts val="600"/>
              </a:spcAft>
              <a:buFont typeface="Arial" pitchFamily="34" charset="0"/>
              <a:buChar char="•"/>
              <a:defRPr/>
            </a:pPr>
            <a:r>
              <a:rPr lang="en-US" sz="1400" dirty="0">
                <a:solidFill>
                  <a:sysClr val="windowText" lastClr="000000"/>
                </a:solidFill>
                <a:latin typeface="Arial" charset="0"/>
                <a:cs typeface="Arial" charset="0"/>
              </a:rPr>
              <a:t>Assign individuals to carry out governance and operations responsibilities, including identifying a NBAC representative.</a:t>
            </a:r>
          </a:p>
          <a:p>
            <a:pPr marL="171450" indent="-171450" defTabSz="457200">
              <a:spcBef>
                <a:spcPct val="0"/>
              </a:spcBef>
              <a:spcAft>
                <a:spcPts val="600"/>
              </a:spcAft>
              <a:buFont typeface="Arial" pitchFamily="34" charset="0"/>
              <a:buChar char="•"/>
              <a:defRPr/>
            </a:pPr>
            <a:r>
              <a:rPr lang="en-US" sz="1400" dirty="0">
                <a:solidFill>
                  <a:sysClr val="windowText" lastClr="000000"/>
                </a:solidFill>
                <a:latin typeface="Arial" charset="0"/>
                <a:cs typeface="Arial" charset="0"/>
              </a:rPr>
              <a:t>Hold initial governance group meeting.</a:t>
            </a:r>
          </a:p>
          <a:p>
            <a:pPr marL="171450" indent="-171450" defTabSz="457200">
              <a:spcBef>
                <a:spcPct val="0"/>
              </a:spcBef>
              <a:spcAft>
                <a:spcPts val="600"/>
              </a:spcAft>
              <a:buFont typeface="Arial" pitchFamily="34" charset="0"/>
              <a:buChar char="•"/>
              <a:defRPr/>
            </a:pPr>
            <a:r>
              <a:rPr lang="en-US" sz="1400" dirty="0">
                <a:solidFill>
                  <a:sysClr val="windowText" lastClr="000000"/>
                </a:solidFill>
                <a:latin typeface="Arial" charset="0"/>
                <a:cs typeface="Arial" charset="0"/>
              </a:rPr>
              <a:t>Develop a plan of action and milestones for remaining domain stand-up activities.</a:t>
            </a:r>
          </a:p>
        </p:txBody>
      </p:sp>
      <p:sp>
        <p:nvSpPr>
          <p:cNvPr id="48" name="Text Placeholder 19"/>
          <p:cNvSpPr txBox="1">
            <a:spLocks/>
          </p:cNvSpPr>
          <p:nvPr/>
        </p:nvSpPr>
        <p:spPr>
          <a:xfrm>
            <a:off x="7721603" y="2329542"/>
            <a:ext cx="2560320" cy="2445659"/>
          </a:xfrm>
          <a:prstGeom prst="rect">
            <a:avLst/>
          </a:prstGeom>
        </p:spPr>
        <p:txBody>
          <a:bodyPr vert="horz" lIns="45720" tIns="45720" rIns="45720" bIns="45720" rtlCol="0">
            <a:noAutofit/>
          </a:bodyPr>
          <a:lstStyle/>
          <a:p>
            <a:pPr marL="171450" indent="-171450" defTabSz="457200">
              <a:spcBef>
                <a:spcPct val="0"/>
              </a:spcBef>
              <a:spcAft>
                <a:spcPts val="600"/>
              </a:spcAft>
              <a:buFont typeface="Arial" pitchFamily="34" charset="0"/>
              <a:buChar char="•"/>
              <a:defRPr/>
            </a:pPr>
            <a:r>
              <a:rPr lang="en-US" sz="1400" dirty="0">
                <a:solidFill>
                  <a:sysClr val="windowText" lastClr="000000"/>
                </a:solidFill>
                <a:latin typeface="Arial" charset="0"/>
                <a:cs typeface="Arial" charset="0"/>
              </a:rPr>
              <a:t>After the IEPDs for the initially identified data exchanges have been developed, create the domain data model using the data elements that did not already exist within NIEM core or other domains.</a:t>
            </a:r>
          </a:p>
          <a:p>
            <a:pPr marL="171450" indent="-171450">
              <a:spcBef>
                <a:spcPct val="0"/>
              </a:spcBef>
              <a:spcAft>
                <a:spcPts val="600"/>
              </a:spcAft>
              <a:buFont typeface="Arial" pitchFamily="34" charset="0"/>
              <a:buChar char="•"/>
              <a:defRPr/>
            </a:pPr>
            <a:r>
              <a:rPr lang="en-US" sz="1400" dirty="0">
                <a:solidFill>
                  <a:sysClr val="windowText" lastClr="000000"/>
                </a:solidFill>
                <a:latin typeface="Arial" charset="0"/>
                <a:cs typeface="Arial" charset="0"/>
              </a:rPr>
              <a:t>Publish the data model to publication.niem.gov*.</a:t>
            </a:r>
          </a:p>
        </p:txBody>
      </p:sp>
      <p:sp>
        <p:nvSpPr>
          <p:cNvPr id="51" name="Text Placeholder 19"/>
          <p:cNvSpPr txBox="1">
            <a:spLocks/>
          </p:cNvSpPr>
          <p:nvPr/>
        </p:nvSpPr>
        <p:spPr>
          <a:xfrm>
            <a:off x="4852764" y="2329542"/>
            <a:ext cx="2701924" cy="2445659"/>
          </a:xfrm>
          <a:prstGeom prst="rect">
            <a:avLst/>
          </a:prstGeom>
        </p:spPr>
        <p:txBody>
          <a:bodyPr vert="horz" lIns="45720" tIns="45720" rIns="45720" bIns="45720" rtlCol="0">
            <a:noAutofit/>
          </a:bodyPr>
          <a:lstStyle/>
          <a:p>
            <a:pPr marL="171450" indent="-171450" defTabSz="457200">
              <a:spcBef>
                <a:spcPct val="0"/>
              </a:spcBef>
              <a:spcAft>
                <a:spcPts val="600"/>
              </a:spcAft>
              <a:buFont typeface="Arial" pitchFamily="34" charset="0"/>
              <a:buChar char="•"/>
              <a:defRPr/>
            </a:pPr>
            <a:r>
              <a:rPr lang="en-US" sz="1400" dirty="0">
                <a:solidFill>
                  <a:sysClr val="windowText" lastClr="000000"/>
                </a:solidFill>
                <a:latin typeface="Arial" charset="0"/>
                <a:cs typeface="Arial" charset="0"/>
              </a:rPr>
              <a:t>Notify the initially identified domain stakeholders that the domain has been established and inform them of any upcoming domain activities.</a:t>
            </a:r>
          </a:p>
          <a:p>
            <a:pPr marL="171450" indent="-171450" defTabSz="457200">
              <a:spcBef>
                <a:spcPct val="0"/>
              </a:spcBef>
              <a:spcAft>
                <a:spcPts val="600"/>
              </a:spcAft>
              <a:buFont typeface="Arial" pitchFamily="34" charset="0"/>
              <a:buChar char="•"/>
              <a:defRPr/>
            </a:pPr>
            <a:r>
              <a:rPr lang="en-US" sz="1400" dirty="0">
                <a:solidFill>
                  <a:sysClr val="windowText" lastClr="000000"/>
                </a:solidFill>
                <a:latin typeface="Arial" charset="0"/>
                <a:cs typeface="Arial" charset="0"/>
              </a:rPr>
              <a:t>Work with the NIEM PMO to create a domain collaboration zone on NIEM.gov, which provides a forum for domain members to exchange ideas and post relevant documents.</a:t>
            </a:r>
          </a:p>
          <a:p>
            <a:pPr marL="171450" indent="-171450" defTabSz="457200">
              <a:spcBef>
                <a:spcPct val="0"/>
              </a:spcBef>
              <a:spcAft>
                <a:spcPts val="600"/>
              </a:spcAft>
              <a:buFont typeface="Arial" pitchFamily="34" charset="0"/>
              <a:buChar char="•"/>
              <a:defRPr/>
            </a:pPr>
            <a:r>
              <a:rPr lang="en-US" sz="1400" dirty="0">
                <a:solidFill>
                  <a:sysClr val="windowText" lastClr="000000"/>
                </a:solidFill>
                <a:latin typeface="Arial" charset="0"/>
                <a:cs typeface="Arial" charset="0"/>
              </a:rPr>
              <a:t>Consider promoting NIEM training opportunities to the domain’s COI.</a:t>
            </a:r>
          </a:p>
          <a:p>
            <a:pPr marL="171450" indent="-171450" defTabSz="457200">
              <a:spcBef>
                <a:spcPct val="0"/>
              </a:spcBef>
              <a:spcAft>
                <a:spcPts val="600"/>
              </a:spcAft>
              <a:buFont typeface="Arial" pitchFamily="34" charset="0"/>
              <a:buChar char="•"/>
              <a:defRPr/>
            </a:pPr>
            <a:endParaRPr lang="en-US" sz="1400" dirty="0">
              <a:solidFill>
                <a:sysClr val="windowText" lastClr="000000"/>
              </a:solidFill>
              <a:latin typeface="Arial" charset="0"/>
              <a:cs typeface="Arial" charset="0"/>
            </a:endParaRPr>
          </a:p>
        </p:txBody>
      </p:sp>
      <p:sp>
        <p:nvSpPr>
          <p:cNvPr id="18" name="TextBox 9"/>
          <p:cNvSpPr txBox="1">
            <a:spLocks noChangeArrowheads="1"/>
          </p:cNvSpPr>
          <p:nvPr/>
        </p:nvSpPr>
        <p:spPr bwMode="auto">
          <a:xfrm>
            <a:off x="4852764" y="1778651"/>
            <a:ext cx="2560320" cy="365125"/>
          </a:xfrm>
          <a:prstGeom prst="rect">
            <a:avLst/>
          </a:prstGeom>
          <a:solidFill>
            <a:schemeClr val="accent5">
              <a:lumMod val="75000"/>
            </a:schemeClr>
          </a:solidFill>
          <a:ln w="9525">
            <a:noFill/>
            <a:miter lim="800000"/>
            <a:headEnd/>
            <a:tailEnd/>
          </a:ln>
        </p:spPr>
        <p:txBody>
          <a:bodyPr lIns="0" tIns="0" rIns="0" bIns="0" anchor="ctr"/>
          <a:lstStyle/>
          <a:p>
            <a:pPr algn="ctr">
              <a:spcAft>
                <a:spcPts val="300"/>
              </a:spcAft>
            </a:pPr>
            <a:r>
              <a:rPr lang="en-CA" sz="1400" b="1" dirty="0">
                <a:solidFill>
                  <a:schemeClr val="bg1"/>
                </a:solidFill>
              </a:rPr>
              <a:t>Stakeholder Engagement</a:t>
            </a:r>
          </a:p>
        </p:txBody>
      </p:sp>
      <p:sp>
        <p:nvSpPr>
          <p:cNvPr id="19" name="TextBox 9"/>
          <p:cNvSpPr txBox="1">
            <a:spLocks noChangeArrowheads="1"/>
          </p:cNvSpPr>
          <p:nvPr/>
        </p:nvSpPr>
        <p:spPr bwMode="auto">
          <a:xfrm>
            <a:off x="7721603" y="1778651"/>
            <a:ext cx="2560320" cy="365125"/>
          </a:xfrm>
          <a:prstGeom prst="rect">
            <a:avLst/>
          </a:prstGeom>
          <a:solidFill>
            <a:schemeClr val="accent5">
              <a:lumMod val="75000"/>
            </a:schemeClr>
          </a:solidFill>
          <a:ln w="9525">
            <a:noFill/>
            <a:miter lim="800000"/>
            <a:headEnd/>
            <a:tailEnd/>
          </a:ln>
        </p:spPr>
        <p:txBody>
          <a:bodyPr lIns="0" tIns="0" rIns="0" bIns="0" anchor="ctr"/>
          <a:lstStyle/>
          <a:p>
            <a:pPr algn="ctr">
              <a:spcAft>
                <a:spcPts val="300"/>
              </a:spcAft>
            </a:pPr>
            <a:r>
              <a:rPr lang="en-CA" sz="1400" b="1" dirty="0">
                <a:solidFill>
                  <a:schemeClr val="bg1"/>
                </a:solidFill>
              </a:rPr>
              <a:t>Data Model</a:t>
            </a:r>
          </a:p>
        </p:txBody>
      </p:sp>
      <p:cxnSp>
        <p:nvCxnSpPr>
          <p:cNvPr id="20" name="Straight Connector 19"/>
          <p:cNvCxnSpPr/>
          <p:nvPr/>
        </p:nvCxnSpPr>
        <p:spPr bwMode="auto">
          <a:xfrm rot="5400000">
            <a:off x="5725888" y="3646951"/>
            <a:ext cx="3657600" cy="0"/>
          </a:xfrm>
          <a:prstGeom prst="line">
            <a:avLst/>
          </a:prstGeom>
          <a:ln>
            <a:solidFill>
              <a:srgbClr val="00A1DE"/>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1" name="Text Placeholder 19"/>
          <p:cNvSpPr txBox="1">
            <a:spLocks/>
          </p:cNvSpPr>
          <p:nvPr/>
        </p:nvSpPr>
        <p:spPr>
          <a:xfrm>
            <a:off x="1971676" y="1096492"/>
            <a:ext cx="8239124" cy="638616"/>
          </a:xfrm>
          <a:prstGeom prst="rect">
            <a:avLst/>
          </a:prstGeom>
        </p:spPr>
        <p:txBody>
          <a:bodyPr vert="horz" lIns="45720" tIns="45720" rIns="45720" bIns="45720" rtlCol="0" anchor="t">
            <a:noAutofit/>
          </a:bodyPr>
          <a:lstStyle>
            <a:defPPr>
              <a:defRPr lang="en-US"/>
            </a:defPPr>
            <a:lvl1pPr marR="0" lvl="0" fontAlgn="auto">
              <a:lnSpc>
                <a:spcPct val="100000"/>
              </a:lnSpc>
              <a:spcBef>
                <a:spcPct val="0"/>
              </a:spcBef>
              <a:spcAft>
                <a:spcPts val="600"/>
              </a:spcAft>
              <a:buClrTx/>
              <a:buSzTx/>
              <a:tabLst/>
              <a:defRPr kumimoji="0" sz="1100" i="0" u="none" strike="noStrike" cap="none" spc="0" normalizeH="0" baseline="0">
                <a:ln>
                  <a:noFill/>
                </a:ln>
                <a:solidFill>
                  <a:sysClr val="windowText" lastClr="000000"/>
                </a:solidFill>
                <a:effectLst/>
                <a:uLnTx/>
                <a:uFillTx/>
                <a:latin typeface="Arial" charset="0"/>
                <a:cs typeface="Arial" charset="0"/>
              </a:defRPr>
            </a:lvl1pPr>
          </a:lstStyle>
          <a:p>
            <a:r>
              <a:rPr lang="en-US" sz="1400" dirty="0"/>
              <a:t>Within six months of formally establishing the domain,  the domain steward should ensure that the following activities are completed:</a:t>
            </a:r>
          </a:p>
        </p:txBody>
      </p:sp>
      <p:sp>
        <p:nvSpPr>
          <p:cNvPr id="12" name="Rectangle 11"/>
          <p:cNvSpPr/>
          <p:nvPr/>
        </p:nvSpPr>
        <p:spPr>
          <a:xfrm>
            <a:off x="2014247" y="5643527"/>
            <a:ext cx="2688386" cy="400110"/>
          </a:xfrm>
          <a:prstGeom prst="rect">
            <a:avLst/>
          </a:prstGeom>
        </p:spPr>
        <p:txBody>
          <a:bodyPr wrap="square">
            <a:spAutoFit/>
          </a:bodyPr>
          <a:lstStyle/>
          <a:p>
            <a:pPr>
              <a:spcBef>
                <a:spcPct val="0"/>
              </a:spcBef>
              <a:spcAft>
                <a:spcPts val="600"/>
              </a:spcAft>
              <a:defRPr/>
            </a:pPr>
            <a:r>
              <a:rPr lang="en-US" sz="1000" dirty="0">
                <a:solidFill>
                  <a:sysClr val="windowText" lastClr="000000"/>
                </a:solidFill>
                <a:latin typeface="Arial" charset="0"/>
                <a:cs typeface="Arial" charset="0"/>
              </a:rPr>
              <a:t>*The NIEM PMO will provide templates for these documents.</a:t>
            </a:r>
          </a:p>
        </p:txBody>
      </p:sp>
      <p:sp>
        <p:nvSpPr>
          <p:cNvPr id="13" name="Rectangle 12"/>
          <p:cNvSpPr/>
          <p:nvPr/>
        </p:nvSpPr>
        <p:spPr>
          <a:xfrm>
            <a:off x="7518408" y="5643527"/>
            <a:ext cx="3047993" cy="400110"/>
          </a:xfrm>
          <a:prstGeom prst="rect">
            <a:avLst/>
          </a:prstGeom>
        </p:spPr>
        <p:txBody>
          <a:bodyPr wrap="square">
            <a:spAutoFit/>
          </a:bodyPr>
          <a:lstStyle/>
          <a:p>
            <a:pPr>
              <a:spcBef>
                <a:spcPct val="0"/>
              </a:spcBef>
              <a:spcAft>
                <a:spcPts val="600"/>
              </a:spcAft>
              <a:defRPr/>
            </a:pPr>
            <a:r>
              <a:rPr lang="en-US" sz="1000" dirty="0">
                <a:solidFill>
                  <a:sysClr val="windowText" lastClr="000000"/>
                </a:solidFill>
                <a:latin typeface="Arial" charset="0"/>
                <a:cs typeface="Arial" charset="0"/>
              </a:rPr>
              <a:t>*Note that domains can publish their domain data models independently  of overall NIEM releases.</a:t>
            </a:r>
          </a:p>
        </p:txBody>
      </p:sp>
    </p:spTree>
    <p:extLst>
      <p:ext uri="{BB962C8B-B14F-4D97-AF65-F5344CB8AC3E}">
        <p14:creationId xmlns:p14="http://schemas.microsoft.com/office/powerpoint/2010/main" val="3401203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04042"/>
            <a:ext cx="8229600" cy="592450"/>
          </a:xfrm>
        </p:spPr>
        <p:txBody>
          <a:bodyPr>
            <a:normAutofit/>
          </a:bodyPr>
          <a:lstStyle/>
          <a:p>
            <a:r>
              <a:rPr lang="en-US" dirty="0"/>
              <a:t>Resources</a:t>
            </a:r>
          </a:p>
        </p:txBody>
      </p:sp>
      <p:sp>
        <p:nvSpPr>
          <p:cNvPr id="11" name="Text Placeholder 19"/>
          <p:cNvSpPr txBox="1">
            <a:spLocks/>
          </p:cNvSpPr>
          <p:nvPr/>
        </p:nvSpPr>
        <p:spPr>
          <a:xfrm>
            <a:off x="1971676" y="965865"/>
            <a:ext cx="8377010" cy="5231735"/>
          </a:xfrm>
          <a:prstGeom prst="rect">
            <a:avLst/>
          </a:prstGeom>
        </p:spPr>
        <p:txBody>
          <a:bodyPr vert="horz" lIns="45720" tIns="45720" rIns="45720" bIns="45720" rtlCol="0" anchor="t">
            <a:noAutofit/>
          </a:bodyPr>
          <a:lstStyle>
            <a:defPPr>
              <a:defRPr lang="en-US"/>
            </a:defPPr>
            <a:lvl1pPr marR="0" lvl="0" fontAlgn="auto">
              <a:lnSpc>
                <a:spcPct val="100000"/>
              </a:lnSpc>
              <a:spcBef>
                <a:spcPct val="0"/>
              </a:spcBef>
              <a:spcAft>
                <a:spcPts val="600"/>
              </a:spcAft>
              <a:buClrTx/>
              <a:buSzTx/>
              <a:tabLst/>
              <a:defRPr kumimoji="0" sz="1100" i="0" u="none" strike="noStrike" cap="none" spc="0" normalizeH="0" baseline="0">
                <a:ln>
                  <a:noFill/>
                </a:ln>
                <a:solidFill>
                  <a:sysClr val="windowText" lastClr="000000"/>
                </a:solidFill>
                <a:effectLst/>
                <a:uLnTx/>
                <a:uFillTx/>
                <a:latin typeface="Arial" charset="0"/>
                <a:cs typeface="Arial" charset="0"/>
              </a:defRPr>
            </a:lvl1pPr>
          </a:lstStyle>
          <a:p>
            <a:pPr>
              <a:spcAft>
                <a:spcPts val="1400"/>
              </a:spcAft>
            </a:pPr>
            <a:r>
              <a:rPr lang="en-US" sz="1400" dirty="0"/>
              <a:t>The following resources provide additional guidance on completing the domain establishment activities.</a:t>
            </a:r>
          </a:p>
          <a:p>
            <a:r>
              <a:rPr lang="en-US" sz="1400" b="1" dirty="0"/>
              <a:t>Governance</a:t>
            </a:r>
          </a:p>
          <a:p>
            <a:r>
              <a:rPr lang="en-US" sz="1400" i="1" dirty="0"/>
              <a:t>Guidance on Establishing Domain Governance – </a:t>
            </a:r>
            <a:r>
              <a:rPr lang="en-US" sz="1400" dirty="0"/>
              <a:t>Provides detailed guidance on how to stand-up a domain governance model. Domains are advised to read this document before drafting their domain charters and domain operations and maintenance (O&amp;M) plans.</a:t>
            </a:r>
          </a:p>
          <a:p>
            <a:r>
              <a:rPr lang="en-US" sz="1400" i="1" dirty="0"/>
              <a:t>Domain Charter Template</a:t>
            </a:r>
            <a:r>
              <a:rPr lang="en-US" sz="1400" dirty="0"/>
              <a:t> – Provides a standard format and guidance for creating a domain charter.</a:t>
            </a:r>
          </a:p>
          <a:p>
            <a:pPr>
              <a:spcAft>
                <a:spcPts val="0"/>
              </a:spcAft>
            </a:pPr>
            <a:r>
              <a:rPr lang="en-US" sz="1400" i="1" dirty="0"/>
              <a:t>Domain O&amp;M Plan Template</a:t>
            </a:r>
            <a:r>
              <a:rPr lang="en-US" sz="1400" dirty="0"/>
              <a:t> – Provides a standard format and guidance for creating a domain O&amp;M plan.</a:t>
            </a:r>
            <a:br>
              <a:rPr lang="en-US" sz="1400" dirty="0"/>
            </a:br>
            <a:endParaRPr lang="en-US" sz="1400" dirty="0"/>
          </a:p>
          <a:p>
            <a:r>
              <a:rPr lang="en-US" sz="1400" b="1" dirty="0"/>
              <a:t>Stakeholder Engagement</a:t>
            </a:r>
          </a:p>
          <a:p>
            <a:r>
              <a:rPr lang="en-US" sz="1400" i="1" dirty="0"/>
              <a:t>Domain Community of Interest Guidance– </a:t>
            </a:r>
            <a:r>
              <a:rPr lang="en-US" sz="1400" dirty="0"/>
              <a:t>Planned for development by the NIEM PMO.</a:t>
            </a:r>
          </a:p>
          <a:p>
            <a:r>
              <a:rPr lang="en-US" sz="1400" i="1" dirty="0"/>
              <a:t>Domain Stakeholder Communications Guidebook – </a:t>
            </a:r>
            <a:r>
              <a:rPr lang="en-US" sz="1400" dirty="0"/>
              <a:t>Planned for development by the NIEM PMO.</a:t>
            </a:r>
          </a:p>
          <a:p>
            <a:pPr>
              <a:spcAft>
                <a:spcPts val="0"/>
              </a:spcAft>
            </a:pPr>
            <a:endParaRPr lang="en-US" sz="1400" i="1" dirty="0"/>
          </a:p>
          <a:p>
            <a:r>
              <a:rPr lang="en-US" sz="1400" b="1" dirty="0"/>
              <a:t>Data Model</a:t>
            </a:r>
          </a:p>
          <a:p>
            <a:r>
              <a:rPr lang="en-US" sz="1400" i="1" dirty="0"/>
              <a:t>NIEM Naming and Design Rules (NDR) – </a:t>
            </a:r>
            <a:r>
              <a:rPr lang="en-US" sz="1400" dirty="0"/>
              <a:t>Provides detailed design rules on how a domain data model should be structured.</a:t>
            </a:r>
          </a:p>
          <a:p>
            <a:r>
              <a:rPr lang="en-US" sz="1400" i="1" dirty="0"/>
              <a:t>Model Package Description (MPD) Specification– </a:t>
            </a:r>
            <a:r>
              <a:rPr lang="en-US" sz="1400" dirty="0"/>
              <a:t>Defines terminology, identifies required/optional artifacts and metadata, specifies normative rules, schemes and syntax, and provides non-normative guidance.</a:t>
            </a:r>
          </a:p>
          <a:p>
            <a:pPr>
              <a:spcAft>
                <a:spcPts val="0"/>
              </a:spcAft>
            </a:pPr>
            <a:endParaRPr lang="en-US" sz="1400" b="1" dirty="0"/>
          </a:p>
          <a:p>
            <a:r>
              <a:rPr lang="en-US" sz="1400" b="1" dirty="0"/>
              <a:t>NIEM Training </a:t>
            </a:r>
            <a:r>
              <a:rPr lang="en-US" sz="1400" dirty="0"/>
              <a:t>available at: https://www.niem.gov/training</a:t>
            </a:r>
            <a:endParaRPr lang="en-US" sz="1400" b="1" dirty="0"/>
          </a:p>
        </p:txBody>
      </p:sp>
    </p:spTree>
    <p:extLst>
      <p:ext uri="{BB962C8B-B14F-4D97-AF65-F5344CB8AC3E}">
        <p14:creationId xmlns:p14="http://schemas.microsoft.com/office/powerpoint/2010/main" val="791727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1981200" y="591128"/>
            <a:ext cx="8229600" cy="5346123"/>
          </a:xfrm>
        </p:spPr>
        <p:txBody>
          <a:bodyPr anchor="ctr"/>
          <a:lstStyle/>
          <a:p>
            <a:pPr algn="ctr">
              <a:buNone/>
            </a:pPr>
            <a:r>
              <a:rPr lang="en-US" dirty="0"/>
              <a:t>How does NIEM realistically scale to support the accelerated interest and adoption of NIEM by </a:t>
            </a:r>
            <a:r>
              <a:rPr lang="en-US" b="1" u="sng" dirty="0"/>
              <a:t>26 Federal agencies, a myriad a programs within those agencies, increasing state, local and tribal interest and adoption</a:t>
            </a:r>
            <a:r>
              <a:rPr lang="en-US" dirty="0"/>
              <a:t>, and lest we forget</a:t>
            </a:r>
          </a:p>
          <a:p>
            <a:pPr algn="ctr">
              <a:buNone/>
            </a:pPr>
            <a:r>
              <a:rPr lang="en-US" b="1" i="1" u="sng" dirty="0"/>
              <a:t>rapidly growing international interest and adoption</a:t>
            </a:r>
            <a:r>
              <a:rPr lang="en-US" i="1"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pc="-80" dirty="0">
                <a:solidFill>
                  <a:srgbClr val="00506F"/>
                </a:solidFill>
                <a:latin typeface="Tw Cen MT"/>
                <a:cs typeface="Tw Cen MT"/>
              </a:rPr>
              <a:t>North America Day Public safety Pilot</a:t>
            </a:r>
          </a:p>
        </p:txBody>
      </p:sp>
      <p:sp>
        <p:nvSpPr>
          <p:cNvPr id="3" name="Footer Placeholder 2"/>
          <p:cNvSpPr>
            <a:spLocks noGrp="1"/>
          </p:cNvSpPr>
          <p:nvPr>
            <p:ph type="ftr" sz="quarter" idx="3"/>
          </p:nvPr>
        </p:nvSpPr>
        <p:spPr/>
        <p:txBody>
          <a:bodyPr/>
          <a:lstStyle/>
          <a:p>
            <a:fld id="{06C2FA3B-7C86-4605-A6A1-842753F6CF01}" type="slidenum">
              <a:rPr lang="en-US" smtClean="0"/>
              <a:pPr/>
              <a:t>56</a:t>
            </a:fld>
            <a:endParaRPr lang="en-US" dirty="0"/>
          </a:p>
        </p:txBody>
      </p:sp>
      <p:sp>
        <p:nvSpPr>
          <p:cNvPr id="4" name="Content Placeholder 3"/>
          <p:cNvSpPr>
            <a:spLocks noGrp="1"/>
          </p:cNvSpPr>
          <p:nvPr>
            <p:ph sz="quarter" idx="11"/>
          </p:nvPr>
        </p:nvSpPr>
        <p:spPr>
          <a:xfrm>
            <a:off x="1981200" y="1418277"/>
            <a:ext cx="5417954" cy="2236503"/>
          </a:xfrm>
        </p:spPr>
        <p:txBody>
          <a:bodyPr vert="horz" lIns="91440" tIns="45720" rIns="91440" bIns="45720" rtlCol="0">
            <a:normAutofit/>
          </a:bodyPr>
          <a:lstStyle/>
          <a:p>
            <a:pPr>
              <a:buFont typeface="Arial"/>
              <a:buNone/>
            </a:pPr>
            <a:r>
              <a:rPr lang="en-US" sz="2300" b="1" dirty="0">
                <a:solidFill>
                  <a:srgbClr val="00506F"/>
                </a:solidFill>
              </a:rPr>
              <a:t>Public Safety Pilot WG</a:t>
            </a:r>
          </a:p>
          <a:p>
            <a:pPr>
              <a:buFont typeface="Arial"/>
              <a:buNone/>
            </a:pPr>
            <a:r>
              <a:rPr lang="en-US" sz="1600" b="1" dirty="0"/>
              <a:t>Lead:  </a:t>
            </a:r>
            <a:r>
              <a:rPr lang="en-US" sz="1600" dirty="0"/>
              <a:t>Rosanna Di Paola, CIO PS</a:t>
            </a:r>
          </a:p>
          <a:p>
            <a:pPr>
              <a:lnSpc>
                <a:spcPct val="80000"/>
              </a:lnSpc>
              <a:buFont typeface="Arial"/>
              <a:buNone/>
            </a:pPr>
            <a:endParaRPr lang="en-US" sz="1800" dirty="0"/>
          </a:p>
          <a:p>
            <a:pPr>
              <a:lnSpc>
                <a:spcPct val="80000"/>
              </a:lnSpc>
              <a:buFont typeface="Arial"/>
              <a:buNone/>
            </a:pPr>
            <a:r>
              <a:rPr lang="en-US" sz="1800" b="1" dirty="0">
                <a:solidFill>
                  <a:srgbClr val="00506F"/>
                </a:solidFill>
              </a:rPr>
              <a:t>Technical Demonstration</a:t>
            </a:r>
          </a:p>
          <a:p>
            <a:pPr marL="0" indent="0">
              <a:buNone/>
            </a:pPr>
            <a:r>
              <a:rPr lang="en-US" sz="1600" dirty="0"/>
              <a:t>Standardized exchange of stolen vehicle information between US, Canada, and Mexico</a:t>
            </a:r>
          </a:p>
        </p:txBody>
      </p:sp>
      <p:sp>
        <p:nvSpPr>
          <p:cNvPr id="7" name="Rounded Rectangle 6"/>
          <p:cNvSpPr/>
          <p:nvPr/>
        </p:nvSpPr>
        <p:spPr>
          <a:xfrm>
            <a:off x="2080646" y="3482173"/>
            <a:ext cx="5318508" cy="2665130"/>
          </a:xfrm>
          <a:prstGeom prst="roundRect">
            <a:avLst>
              <a:gd name="adj" fmla="val 6233"/>
            </a:avLst>
          </a:prstGeom>
          <a:gradFill>
            <a:gsLst>
              <a:gs pos="0">
                <a:srgbClr val="CEDEE0">
                  <a:alpha val="50000"/>
                </a:srgbClr>
              </a:gs>
              <a:gs pos="100000">
                <a:schemeClr val="bg1"/>
              </a:gs>
            </a:gsLst>
          </a:gradFill>
          <a:ln>
            <a:solidFill>
              <a:srgbClr val="9EB3B6"/>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spcBef>
                <a:spcPts val="1400"/>
              </a:spcBef>
            </a:pPr>
            <a:r>
              <a:rPr lang="en-US" b="1" dirty="0">
                <a:solidFill>
                  <a:srgbClr val="00506F"/>
                </a:solidFill>
              </a:rPr>
              <a:t>Partners include</a:t>
            </a:r>
          </a:p>
          <a:p>
            <a:pPr>
              <a:spcBef>
                <a:spcPts val="1400"/>
              </a:spcBef>
            </a:pPr>
            <a:r>
              <a:rPr lang="en-CA" sz="1400" b="1" dirty="0">
                <a:solidFill>
                  <a:srgbClr val="00506F"/>
                </a:solidFill>
              </a:rPr>
              <a:t>USA</a:t>
            </a:r>
            <a:r>
              <a:rPr lang="en-CA" sz="1400" dirty="0">
                <a:solidFill>
                  <a:srgbClr val="00506F"/>
                </a:solidFill>
              </a:rPr>
              <a:t>		</a:t>
            </a:r>
            <a:r>
              <a:rPr lang="en-US" sz="1400" dirty="0" err="1">
                <a:solidFill>
                  <a:srgbClr val="00506F"/>
                </a:solidFill>
              </a:rPr>
              <a:t>Nlets</a:t>
            </a:r>
            <a:r>
              <a:rPr lang="en-US" sz="1400" dirty="0">
                <a:solidFill>
                  <a:srgbClr val="00506F"/>
                </a:solidFill>
              </a:rPr>
              <a:t>, Department of Homeland Security, </a:t>
            </a:r>
            <a:br>
              <a:rPr lang="en-US" sz="1400" dirty="0">
                <a:solidFill>
                  <a:srgbClr val="00506F"/>
                </a:solidFill>
              </a:rPr>
            </a:br>
            <a:r>
              <a:rPr lang="en-US" sz="1400" dirty="0">
                <a:solidFill>
                  <a:srgbClr val="00506F"/>
                </a:solidFill>
              </a:rPr>
              <a:t>		Department of Justice</a:t>
            </a:r>
          </a:p>
          <a:p>
            <a:pPr>
              <a:spcBef>
                <a:spcPts val="1400"/>
              </a:spcBef>
            </a:pPr>
            <a:r>
              <a:rPr lang="en-CA" sz="1400" b="1" dirty="0">
                <a:solidFill>
                  <a:srgbClr val="00506F"/>
                </a:solidFill>
              </a:rPr>
              <a:t>Canada</a:t>
            </a:r>
            <a:r>
              <a:rPr lang="en-CA" sz="1400" dirty="0">
                <a:solidFill>
                  <a:srgbClr val="00506F"/>
                </a:solidFill>
              </a:rPr>
              <a:t>	Public Safety Canada, Royal Canadian Mounted </a:t>
            </a:r>
            <a:br>
              <a:rPr lang="en-CA" sz="1400" dirty="0">
                <a:solidFill>
                  <a:srgbClr val="00506F"/>
                </a:solidFill>
              </a:rPr>
            </a:br>
            <a:r>
              <a:rPr lang="en-CA" sz="1400" dirty="0">
                <a:solidFill>
                  <a:srgbClr val="00506F"/>
                </a:solidFill>
              </a:rPr>
              <a:t>		Police, Edmonton Police Service</a:t>
            </a:r>
          </a:p>
          <a:p>
            <a:pPr>
              <a:spcBef>
                <a:spcPts val="1400"/>
              </a:spcBef>
            </a:pPr>
            <a:r>
              <a:rPr lang="en-CA" sz="1400" b="1" dirty="0">
                <a:solidFill>
                  <a:srgbClr val="00506F"/>
                </a:solidFill>
              </a:rPr>
              <a:t>Mexico</a:t>
            </a:r>
            <a:r>
              <a:rPr lang="en-CA" sz="1400" dirty="0">
                <a:solidFill>
                  <a:srgbClr val="00506F"/>
                </a:solidFill>
              </a:rPr>
              <a:t>	Mexican Public Security Ministry, </a:t>
            </a:r>
            <a:r>
              <a:rPr lang="en-US" sz="1400" dirty="0">
                <a:solidFill>
                  <a:srgbClr val="00506F"/>
                </a:solidFill>
              </a:rPr>
              <a:t>Mexico Ministry</a:t>
            </a:r>
            <a:br>
              <a:rPr lang="en-US" sz="1400" dirty="0">
                <a:solidFill>
                  <a:srgbClr val="00506F"/>
                </a:solidFill>
              </a:rPr>
            </a:br>
            <a:r>
              <a:rPr lang="en-US" sz="1400" dirty="0">
                <a:solidFill>
                  <a:srgbClr val="00506F"/>
                </a:solidFill>
              </a:rPr>
              <a:t>		of Public Administration</a:t>
            </a:r>
          </a:p>
          <a:p>
            <a:pPr>
              <a:spcBef>
                <a:spcPts val="1400"/>
              </a:spcBef>
            </a:pPr>
            <a:r>
              <a:rPr lang="en-CA" sz="1400" b="1" dirty="0">
                <a:solidFill>
                  <a:srgbClr val="00506F"/>
                </a:solidFill>
              </a:rPr>
              <a:t>Interpol</a:t>
            </a:r>
            <a:endParaRPr lang="en-US" sz="1400" b="1" dirty="0">
              <a:solidFill>
                <a:srgbClr val="00506F"/>
              </a:solidFill>
            </a:endParaRPr>
          </a:p>
        </p:txBody>
      </p:sp>
      <p:grpSp>
        <p:nvGrpSpPr>
          <p:cNvPr id="5" name="Group 9"/>
          <p:cNvGrpSpPr/>
          <p:nvPr/>
        </p:nvGrpSpPr>
        <p:grpSpPr>
          <a:xfrm>
            <a:off x="7602350" y="1498065"/>
            <a:ext cx="2682810" cy="2563272"/>
            <a:chOff x="6078350" y="1498065"/>
            <a:chExt cx="2682810" cy="2563272"/>
          </a:xfrm>
          <a:solidFill>
            <a:schemeClr val="bg1"/>
          </a:solidFill>
          <a:effectLst>
            <a:outerShdw blurRad="50800" dist="38100" dir="2700000" algn="tl" rotWithShape="0">
              <a:prstClr val="black">
                <a:alpha val="40000"/>
              </a:prstClr>
            </a:outerShdw>
          </a:effectLst>
        </p:grpSpPr>
        <p:pic>
          <p:nvPicPr>
            <p:cNvPr id="8" name="Picture 2"/>
            <p:cNvPicPr>
              <a:picLocks noChangeAspect="1" noChangeArrowheads="1"/>
            </p:cNvPicPr>
            <p:nvPr/>
          </p:nvPicPr>
          <p:blipFill>
            <a:blip r:embed="rId3" cstate="print"/>
            <a:srcRect/>
            <a:stretch>
              <a:fillRect/>
            </a:stretch>
          </p:blipFill>
          <p:spPr bwMode="auto">
            <a:xfrm>
              <a:off x="6078350" y="3237570"/>
              <a:ext cx="2682810" cy="823767"/>
            </a:xfrm>
            <a:prstGeom prst="rect">
              <a:avLst/>
            </a:prstGeom>
            <a:grpFill/>
            <a:ln w="9525">
              <a:solidFill>
                <a:schemeClr val="tx1"/>
              </a:solidFill>
              <a:miter lim="800000"/>
              <a:headEnd/>
              <a:tailEnd/>
            </a:ln>
          </p:spPr>
        </p:pic>
        <p:pic>
          <p:nvPicPr>
            <p:cNvPr id="9" name="Picture 3"/>
            <p:cNvPicPr>
              <a:picLocks noChangeAspect="1" noChangeArrowheads="1"/>
            </p:cNvPicPr>
            <p:nvPr/>
          </p:nvPicPr>
          <p:blipFill>
            <a:blip r:embed="rId4" cstate="print"/>
            <a:srcRect/>
            <a:stretch>
              <a:fillRect/>
            </a:stretch>
          </p:blipFill>
          <p:spPr bwMode="auto">
            <a:xfrm>
              <a:off x="6222996" y="1498065"/>
              <a:ext cx="2457244" cy="1697372"/>
            </a:xfrm>
            <a:prstGeom prst="rect">
              <a:avLst/>
            </a:prstGeom>
            <a:grpFill/>
            <a:ln w="9525">
              <a:solidFill>
                <a:schemeClr val="tx1"/>
              </a:solidFill>
              <a:miter lim="800000"/>
              <a:headEnd/>
              <a:tailEnd/>
            </a:ln>
            <a:effectLst>
              <a:outerShdw blurRad="50800" dist="50800" dir="5400000" algn="ctr" rotWithShape="0">
                <a:srgbClr val="92D050"/>
              </a:outerShdw>
            </a:effectLst>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9776" y="1257300"/>
            <a:ext cx="4467225" cy="5461001"/>
          </a:xfrm>
        </p:spPr>
        <p:txBody>
          <a:bodyPr>
            <a:noAutofit/>
          </a:bodyPr>
          <a:lstStyle/>
          <a:p>
            <a:pPr>
              <a:spcBef>
                <a:spcPts val="0"/>
              </a:spcBef>
              <a:spcAft>
                <a:spcPts val="2400"/>
              </a:spcAft>
            </a:pPr>
            <a:r>
              <a:rPr lang="en-US" sz="3200" spc="-150" dirty="0">
                <a:latin typeface="Tw Cen MT" pitchFamily="34" charset="0"/>
              </a:rPr>
              <a:t>NIEM as a Solution</a:t>
            </a:r>
          </a:p>
          <a:p>
            <a:pPr marL="285750" indent="-285750">
              <a:spcBef>
                <a:spcPts val="0"/>
              </a:spcBef>
              <a:buClr>
                <a:schemeClr val="bg1"/>
              </a:buClr>
              <a:buFont typeface="Wingdings" charset="2"/>
              <a:buChar char="§"/>
            </a:pPr>
            <a:r>
              <a:rPr lang="en-US" sz="1400" dirty="0">
                <a:latin typeface="Tw Cen MT" pitchFamily="34" charset="0"/>
              </a:rPr>
              <a:t>NIEM brings together security operations across governments, agencies, industry, and academia.</a:t>
            </a:r>
          </a:p>
          <a:p>
            <a:pPr marL="285750" indent="-285750">
              <a:spcBef>
                <a:spcPts val="0"/>
              </a:spcBef>
              <a:buClr>
                <a:schemeClr val="bg1"/>
              </a:buClr>
              <a:buFont typeface="Wingdings" charset="2"/>
              <a:buChar char="§"/>
            </a:pPr>
            <a:r>
              <a:rPr lang="en-US" sz="1400" dirty="0">
                <a:latin typeface="Tw Cen MT" pitchFamily="34" charset="0"/>
              </a:rPr>
              <a:t>NIEM-based standards will increase coordination with several external organizations including CERN, NCCIC, MS-ISAC, IT-ISAC.</a:t>
            </a:r>
          </a:p>
          <a:p>
            <a:pPr marL="285750" indent="-285750">
              <a:spcBef>
                <a:spcPts val="0"/>
              </a:spcBef>
              <a:buClr>
                <a:schemeClr val="bg1"/>
              </a:buClr>
              <a:buFont typeface="Wingdings" charset="2"/>
              <a:buChar char="§"/>
            </a:pPr>
            <a:r>
              <a:rPr lang="en-US" sz="1400" dirty="0">
                <a:latin typeface="Tw Cen MT" pitchFamily="34" charset="0"/>
              </a:rPr>
              <a:t>Responsiveness can be increased by eliminating the need to package and reformat crucial incident information. </a:t>
            </a:r>
          </a:p>
          <a:p>
            <a:pPr marL="285750" indent="-285750">
              <a:spcBef>
                <a:spcPts val="0"/>
              </a:spcBef>
              <a:buClr>
                <a:schemeClr val="bg1"/>
              </a:buClr>
              <a:buFont typeface="Wingdings" charset="2"/>
              <a:buChar char="§"/>
            </a:pPr>
            <a:r>
              <a:rPr lang="en-US" sz="1400" dirty="0">
                <a:latin typeface="Tw Cen MT" pitchFamily="34" charset="0"/>
              </a:rPr>
              <a:t>Organizations can automate their use of incident reports to meet their needs and allow analysts to spend more time protecting their systems. </a:t>
            </a:r>
          </a:p>
          <a:p>
            <a:pPr marL="285750" indent="-285750">
              <a:spcBef>
                <a:spcPts val="0"/>
              </a:spcBef>
              <a:buClr>
                <a:schemeClr val="bg1"/>
              </a:buClr>
            </a:pPr>
            <a:br>
              <a:rPr lang="en-US" sz="1600" dirty="0">
                <a:latin typeface="Tw Cen MT" pitchFamily="34" charset="0"/>
              </a:rPr>
            </a:br>
            <a:r>
              <a:rPr lang="en-US" sz="1600" dirty="0">
                <a:latin typeface="Tw Cen MT" pitchFamily="34" charset="0"/>
              </a:rPr>
              <a:t>Using NIEM, information can rapidly be </a:t>
            </a:r>
            <a:r>
              <a:rPr lang="en-US" sz="1600" u="sng" dirty="0">
                <a:latin typeface="Tw Cen MT" pitchFamily="34" charset="0"/>
              </a:rPr>
              <a:t>exchanged and understood </a:t>
            </a:r>
            <a:r>
              <a:rPr lang="en-US" sz="1600" dirty="0">
                <a:latin typeface="Tw Cen MT" pitchFamily="34" charset="0"/>
              </a:rPr>
              <a:t> with authorized parties</a:t>
            </a:r>
            <a:r>
              <a:rPr lang="en-US" sz="1600" dirty="0"/>
              <a:t>.</a:t>
            </a:r>
          </a:p>
          <a:p>
            <a:pPr>
              <a:spcBef>
                <a:spcPts val="0"/>
              </a:spcBef>
              <a:spcAft>
                <a:spcPts val="1800"/>
              </a:spcAft>
            </a:pPr>
            <a:r>
              <a:rPr lang="en-US" sz="1800" dirty="0"/>
              <a:t> </a:t>
            </a:r>
          </a:p>
        </p:txBody>
      </p:sp>
      <p:sp>
        <p:nvSpPr>
          <p:cNvPr id="6" name="Rounded Rectangle 5"/>
          <p:cNvSpPr/>
          <p:nvPr/>
        </p:nvSpPr>
        <p:spPr>
          <a:xfrm>
            <a:off x="6807200" y="1182222"/>
            <a:ext cx="3467100" cy="5107417"/>
          </a:xfrm>
          <a:prstGeom prst="roundRect">
            <a:avLst>
              <a:gd name="adj" fmla="val 7449"/>
            </a:avLst>
          </a:prstGeom>
          <a:solidFill>
            <a:srgbClr val="C5D9F1">
              <a:alpha val="76000"/>
            </a:srgbClr>
          </a:solidFill>
          <a:ln w="3175" cmpd="sng">
            <a:noFill/>
          </a:ln>
        </p:spPr>
        <p:style>
          <a:lnRef idx="2">
            <a:schemeClr val="dk1">
              <a:shade val="50000"/>
            </a:schemeClr>
          </a:lnRef>
          <a:fillRef idx="1">
            <a:schemeClr val="dk1"/>
          </a:fillRef>
          <a:effectRef idx="0">
            <a:schemeClr val="dk1"/>
          </a:effectRef>
          <a:fontRef idx="minor">
            <a:schemeClr val="lt1"/>
          </a:fontRef>
        </p:style>
        <p:txBody>
          <a:bodyPr wrap="square" lIns="182880" tIns="137160" rIns="182880" bIns="228600">
            <a:spAutoFit/>
          </a:bodyPr>
          <a:lstStyle>
            <a:defPPr>
              <a:defRPr lang="en-US"/>
            </a:defPPr>
            <a:lvl1pPr marL="0" algn="l" defTabSz="966612" rtl="0" eaLnBrk="1" latinLnBrk="0" hangingPunct="1">
              <a:defRPr sz="1900" kern="1200">
                <a:solidFill>
                  <a:schemeClr val="dk1"/>
                </a:solidFill>
                <a:latin typeface="+mn-lt"/>
                <a:ea typeface="+mn-ea"/>
                <a:cs typeface="+mn-cs"/>
              </a:defRPr>
            </a:lvl1pPr>
            <a:lvl2pPr marL="483306" algn="l" defTabSz="966612" rtl="0" eaLnBrk="1" latinLnBrk="0" hangingPunct="1">
              <a:defRPr sz="1900" kern="1200">
                <a:solidFill>
                  <a:schemeClr val="dk1"/>
                </a:solidFill>
                <a:latin typeface="+mn-lt"/>
                <a:ea typeface="+mn-ea"/>
                <a:cs typeface="+mn-cs"/>
              </a:defRPr>
            </a:lvl2pPr>
            <a:lvl3pPr marL="966612" algn="l" defTabSz="966612" rtl="0" eaLnBrk="1" latinLnBrk="0" hangingPunct="1">
              <a:defRPr sz="1900" kern="1200">
                <a:solidFill>
                  <a:schemeClr val="dk1"/>
                </a:solidFill>
                <a:latin typeface="+mn-lt"/>
                <a:ea typeface="+mn-ea"/>
                <a:cs typeface="+mn-cs"/>
              </a:defRPr>
            </a:lvl3pPr>
            <a:lvl4pPr marL="1449918" algn="l" defTabSz="966612" rtl="0" eaLnBrk="1" latinLnBrk="0" hangingPunct="1">
              <a:defRPr sz="1900" kern="1200">
                <a:solidFill>
                  <a:schemeClr val="dk1"/>
                </a:solidFill>
                <a:latin typeface="+mn-lt"/>
                <a:ea typeface="+mn-ea"/>
                <a:cs typeface="+mn-cs"/>
              </a:defRPr>
            </a:lvl4pPr>
            <a:lvl5pPr marL="1933224" algn="l" defTabSz="966612" rtl="0" eaLnBrk="1" latinLnBrk="0" hangingPunct="1">
              <a:defRPr sz="1900" kern="1200">
                <a:solidFill>
                  <a:schemeClr val="dk1"/>
                </a:solidFill>
                <a:latin typeface="+mn-lt"/>
                <a:ea typeface="+mn-ea"/>
                <a:cs typeface="+mn-cs"/>
              </a:defRPr>
            </a:lvl5pPr>
            <a:lvl6pPr marL="2416531" algn="l" defTabSz="966612" rtl="0" eaLnBrk="1" latinLnBrk="0" hangingPunct="1">
              <a:defRPr sz="1900" kern="1200">
                <a:solidFill>
                  <a:schemeClr val="dk1"/>
                </a:solidFill>
                <a:latin typeface="+mn-lt"/>
                <a:ea typeface="+mn-ea"/>
                <a:cs typeface="+mn-cs"/>
              </a:defRPr>
            </a:lvl6pPr>
            <a:lvl7pPr marL="2899837" algn="l" defTabSz="966612" rtl="0" eaLnBrk="1" latinLnBrk="0" hangingPunct="1">
              <a:defRPr sz="1900" kern="1200">
                <a:solidFill>
                  <a:schemeClr val="dk1"/>
                </a:solidFill>
                <a:latin typeface="+mn-lt"/>
                <a:ea typeface="+mn-ea"/>
                <a:cs typeface="+mn-cs"/>
              </a:defRPr>
            </a:lvl7pPr>
            <a:lvl8pPr marL="3383143" algn="l" defTabSz="966612" rtl="0" eaLnBrk="1" latinLnBrk="0" hangingPunct="1">
              <a:defRPr sz="1900" kern="1200">
                <a:solidFill>
                  <a:schemeClr val="dk1"/>
                </a:solidFill>
                <a:latin typeface="+mn-lt"/>
                <a:ea typeface="+mn-ea"/>
                <a:cs typeface="+mn-cs"/>
              </a:defRPr>
            </a:lvl8pPr>
            <a:lvl9pPr marL="3866449" algn="l" defTabSz="966612" rtl="0" eaLnBrk="1" latinLnBrk="0" hangingPunct="1">
              <a:defRPr sz="1900" kern="1200">
                <a:solidFill>
                  <a:schemeClr val="dk1"/>
                </a:solidFill>
                <a:latin typeface="+mn-lt"/>
                <a:ea typeface="+mn-ea"/>
                <a:cs typeface="+mn-cs"/>
              </a:defRPr>
            </a:lvl9pPr>
          </a:lstStyle>
          <a:p>
            <a:pPr algn="ctr">
              <a:lnSpc>
                <a:spcPct val="90000"/>
              </a:lnSpc>
              <a:spcBef>
                <a:spcPts val="300"/>
              </a:spcBef>
              <a:spcAft>
                <a:spcPts val="100"/>
              </a:spcAft>
            </a:pPr>
            <a:r>
              <a:rPr lang="en-US" sz="1600" b="1" dirty="0">
                <a:latin typeface="Arial"/>
                <a:cs typeface="Arial"/>
              </a:rPr>
              <a:t>Streamlined Communication Using NIEM Conformant Information Exchanges</a:t>
            </a:r>
          </a:p>
          <a:p>
            <a:pPr algn="ctr">
              <a:spcBef>
                <a:spcPts val="300"/>
              </a:spcBef>
              <a:spcAft>
                <a:spcPts val="100"/>
              </a:spcAft>
            </a:pPr>
            <a:endParaRPr lang="en-US" sz="1600" b="1" i="1" dirty="0">
              <a:latin typeface="Arial"/>
              <a:cs typeface="Arial"/>
            </a:endParaRPr>
          </a:p>
          <a:p>
            <a:pPr algn="ctr">
              <a:spcBef>
                <a:spcPts val="300"/>
              </a:spcBef>
              <a:spcAft>
                <a:spcPts val="100"/>
              </a:spcAft>
            </a:pPr>
            <a:endParaRPr lang="en-US" sz="1600" b="1" i="1" dirty="0">
              <a:latin typeface="Arial"/>
              <a:cs typeface="Arial"/>
            </a:endParaRPr>
          </a:p>
          <a:p>
            <a:pPr algn="ctr">
              <a:spcBef>
                <a:spcPts val="300"/>
              </a:spcBef>
              <a:spcAft>
                <a:spcPts val="100"/>
              </a:spcAft>
            </a:pPr>
            <a:endParaRPr lang="en-US" sz="1600" b="1" i="1" dirty="0">
              <a:latin typeface="Arial"/>
              <a:cs typeface="Arial"/>
            </a:endParaRPr>
          </a:p>
          <a:p>
            <a:pPr algn="ctr">
              <a:spcBef>
                <a:spcPts val="300"/>
              </a:spcBef>
              <a:spcAft>
                <a:spcPts val="100"/>
              </a:spcAft>
            </a:pPr>
            <a:r>
              <a:rPr lang="en-US" sz="1100" b="1" dirty="0">
                <a:latin typeface="Arial"/>
                <a:cs typeface="Arial"/>
              </a:rPr>
              <a:t>Decreased from 7-10 days to instant</a:t>
            </a:r>
          </a:p>
          <a:p>
            <a:pPr algn="ctr">
              <a:spcBef>
                <a:spcPts val="300"/>
              </a:spcBef>
              <a:spcAft>
                <a:spcPts val="100"/>
              </a:spcAft>
            </a:pPr>
            <a:endParaRPr lang="en-US" sz="1100" b="1" dirty="0">
              <a:latin typeface="Arial"/>
              <a:cs typeface="Arial"/>
            </a:endParaRPr>
          </a:p>
          <a:p>
            <a:pPr algn="ctr">
              <a:spcBef>
                <a:spcPts val="300"/>
              </a:spcBef>
              <a:spcAft>
                <a:spcPts val="100"/>
              </a:spcAft>
            </a:pPr>
            <a:endParaRPr lang="en-US" sz="1100" b="1" dirty="0">
              <a:latin typeface="Arial"/>
              <a:cs typeface="Arial"/>
            </a:endParaRPr>
          </a:p>
          <a:p>
            <a:pPr algn="ctr">
              <a:spcBef>
                <a:spcPts val="300"/>
              </a:spcBef>
              <a:spcAft>
                <a:spcPts val="100"/>
              </a:spcAft>
            </a:pPr>
            <a:endParaRPr lang="en-US" sz="1100" b="1" dirty="0">
              <a:latin typeface="Arial"/>
              <a:cs typeface="Arial"/>
            </a:endParaRPr>
          </a:p>
          <a:p>
            <a:pPr algn="ctr">
              <a:spcBef>
                <a:spcPts val="300"/>
              </a:spcBef>
              <a:spcAft>
                <a:spcPts val="100"/>
              </a:spcAft>
            </a:pPr>
            <a:r>
              <a:rPr lang="en-US" sz="1100" b="1" dirty="0">
                <a:latin typeface="Arial"/>
                <a:cs typeface="Arial"/>
              </a:rPr>
              <a:t>Improved efficiency</a:t>
            </a:r>
          </a:p>
          <a:p>
            <a:pPr algn="ctr">
              <a:spcBef>
                <a:spcPts val="300"/>
              </a:spcBef>
              <a:spcAft>
                <a:spcPts val="100"/>
              </a:spcAft>
            </a:pPr>
            <a:endParaRPr lang="en-US" sz="1100" b="1" dirty="0">
              <a:latin typeface="Arial"/>
              <a:cs typeface="Arial"/>
            </a:endParaRPr>
          </a:p>
          <a:p>
            <a:pPr algn="ctr">
              <a:spcBef>
                <a:spcPts val="300"/>
              </a:spcBef>
              <a:spcAft>
                <a:spcPts val="100"/>
              </a:spcAft>
            </a:pPr>
            <a:endParaRPr lang="en-US" sz="1100" b="1" dirty="0">
              <a:latin typeface="Arial"/>
              <a:cs typeface="Arial"/>
            </a:endParaRPr>
          </a:p>
          <a:p>
            <a:pPr algn="ctr">
              <a:spcBef>
                <a:spcPts val="300"/>
              </a:spcBef>
              <a:spcAft>
                <a:spcPts val="100"/>
              </a:spcAft>
            </a:pPr>
            <a:endParaRPr lang="en-US" sz="1100" b="1" dirty="0">
              <a:latin typeface="Arial"/>
              <a:cs typeface="Arial"/>
            </a:endParaRPr>
          </a:p>
          <a:p>
            <a:pPr algn="ctr">
              <a:spcBef>
                <a:spcPts val="300"/>
              </a:spcBef>
              <a:spcAft>
                <a:spcPts val="100"/>
              </a:spcAft>
            </a:pPr>
            <a:r>
              <a:rPr lang="en-US" sz="1100" b="1" dirty="0">
                <a:latin typeface="Arial"/>
                <a:cs typeface="Arial"/>
              </a:rPr>
              <a:t>Errors reduced from 25% to less than 1% </a:t>
            </a:r>
            <a:r>
              <a:rPr lang="en-US" sz="1100" dirty="0">
                <a:latin typeface="Arial"/>
                <a:cs typeface="Arial"/>
              </a:rPr>
              <a:t>(based on other NIEM implementations)</a:t>
            </a:r>
          </a:p>
          <a:p>
            <a:pPr algn="ctr">
              <a:spcBef>
                <a:spcPts val="300"/>
              </a:spcBef>
              <a:spcAft>
                <a:spcPts val="100"/>
              </a:spcAft>
            </a:pPr>
            <a:endParaRPr lang="en-US" sz="1100" dirty="0">
              <a:latin typeface="Arial"/>
              <a:cs typeface="Arial"/>
            </a:endParaRPr>
          </a:p>
          <a:p>
            <a:pPr algn="ctr">
              <a:spcBef>
                <a:spcPts val="300"/>
              </a:spcBef>
              <a:spcAft>
                <a:spcPts val="100"/>
              </a:spcAft>
            </a:pPr>
            <a:endParaRPr lang="en-US" sz="1100" dirty="0">
              <a:latin typeface="Arial"/>
              <a:cs typeface="Arial"/>
            </a:endParaRPr>
          </a:p>
          <a:p>
            <a:pPr algn="ctr">
              <a:spcBef>
                <a:spcPts val="300"/>
              </a:spcBef>
              <a:spcAft>
                <a:spcPts val="100"/>
              </a:spcAft>
            </a:pPr>
            <a:endParaRPr lang="en-US" sz="1100" dirty="0">
              <a:latin typeface="Arial"/>
              <a:cs typeface="Arial"/>
            </a:endParaRPr>
          </a:p>
          <a:p>
            <a:pPr algn="ctr">
              <a:spcBef>
                <a:spcPts val="300"/>
              </a:spcBef>
              <a:spcAft>
                <a:spcPts val="100"/>
              </a:spcAft>
            </a:pPr>
            <a:r>
              <a:rPr lang="en-US" sz="1100" b="1" dirty="0">
                <a:latin typeface="Arial"/>
                <a:cs typeface="Arial"/>
              </a:rPr>
              <a:t>Efficiency results in overall savings</a:t>
            </a:r>
          </a:p>
        </p:txBody>
      </p:sp>
      <p:pic>
        <p:nvPicPr>
          <p:cNvPr id="8" name="Picture 7" descr="Warnin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300" y="4241800"/>
            <a:ext cx="3136900" cy="609600"/>
          </a:xfrm>
          <a:prstGeom prst="rect">
            <a:avLst/>
          </a:prstGeom>
        </p:spPr>
      </p:pic>
      <p:pic>
        <p:nvPicPr>
          <p:cNvPr id="10" name="Picture 9" descr="Peop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300" y="3378200"/>
            <a:ext cx="3136900" cy="609600"/>
          </a:xfrm>
          <a:prstGeom prst="rect">
            <a:avLst/>
          </a:prstGeom>
        </p:spPr>
      </p:pic>
      <p:pic>
        <p:nvPicPr>
          <p:cNvPr id="4" name="Picture 3" descr="Cloc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2300" y="2514600"/>
            <a:ext cx="3136900" cy="609600"/>
          </a:xfrm>
          <a:prstGeom prst="rect">
            <a:avLst/>
          </a:prstGeom>
        </p:spPr>
      </p:pic>
      <p:pic>
        <p:nvPicPr>
          <p:cNvPr id="5" name="Picture 4" descr="Dolla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300" y="5321300"/>
            <a:ext cx="3136900" cy="609600"/>
          </a:xfrm>
          <a:prstGeom prst="rect">
            <a:avLst/>
          </a:prstGeom>
        </p:spPr>
      </p:pic>
      <p:sp>
        <p:nvSpPr>
          <p:cNvPr id="11" name="Title 1"/>
          <p:cNvSpPr txBox="1">
            <a:spLocks/>
          </p:cNvSpPr>
          <p:nvPr/>
        </p:nvSpPr>
        <p:spPr>
          <a:xfrm>
            <a:off x="1524001" y="295834"/>
            <a:ext cx="9143999" cy="732867"/>
          </a:xfrm>
          <a:prstGeom prst="rect">
            <a:avLst/>
          </a:prstGeom>
        </p:spPr>
        <p:txBody>
          <a:bodyPr vert="horz" lIns="91440" tIns="45720" rIns="91440" bIns="45720" rtlCol="0" anchor="t" anchorCtr="0">
            <a:normAutofit/>
          </a:bodyPr>
          <a:lstStyle/>
          <a:p>
            <a:pPr algn="ctr" defTabSz="457200">
              <a:lnSpc>
                <a:spcPct val="80000"/>
              </a:lnSpc>
              <a:spcBef>
                <a:spcPct val="0"/>
              </a:spcBef>
              <a:defRPr/>
            </a:pPr>
            <a:r>
              <a:rPr lang="en-US" sz="3600" b="1" cap="all" spc="-80" dirty="0" err="1">
                <a:solidFill>
                  <a:srgbClr val="00506F"/>
                </a:solidFill>
                <a:latin typeface="Tw Cen MT"/>
                <a:ea typeface="+mj-ea"/>
                <a:cs typeface="Tw Cen MT"/>
              </a:rPr>
              <a:t>niem</a:t>
            </a:r>
            <a:r>
              <a:rPr lang="en-US" sz="3600" b="1" cap="all" spc="-80" dirty="0">
                <a:solidFill>
                  <a:srgbClr val="00506F"/>
                </a:solidFill>
                <a:latin typeface="Tw Cen MT"/>
                <a:ea typeface="+mj-ea"/>
                <a:cs typeface="Tw Cen MT"/>
              </a:rPr>
              <a:t> impact on cyber security </a:t>
            </a:r>
            <a:endParaRPr lang="en-US" sz="2800" b="1" cap="all" spc="-100" dirty="0">
              <a:solidFill>
                <a:schemeClr val="bg2">
                  <a:lumMod val="50000"/>
                  <a:alpha val="40000"/>
                </a:schemeClr>
              </a:solidFill>
              <a:latin typeface="Arial Black"/>
              <a:ea typeface="+mj-ea"/>
              <a:cs typeface="+mj-cs"/>
            </a:endParaRPr>
          </a:p>
        </p:txBody>
      </p:sp>
      <p:sp>
        <p:nvSpPr>
          <p:cNvPr id="12" name="Slide Number Placeholder 5"/>
          <p:cNvSpPr txBox="1">
            <a:spLocks/>
          </p:cNvSpPr>
          <p:nvPr/>
        </p:nvSpPr>
        <p:spPr>
          <a:xfrm>
            <a:off x="5070442" y="6371823"/>
            <a:ext cx="2133600" cy="365125"/>
          </a:xfrm>
          <a:prstGeom prst="rect">
            <a:avLst/>
          </a:prstGeom>
        </p:spPr>
        <p:txBody>
          <a:bodyPr/>
          <a:lstStyle/>
          <a:p>
            <a:pPr algn="ctr" defTabSz="457200">
              <a:defRPr/>
            </a:pPr>
            <a:fld id="{DE814A3B-586F-6741-A578-6A3C03C31D10}" type="slidenum">
              <a:rPr lang="en-US" sz="1100">
                <a:solidFill>
                  <a:schemeClr val="tx2"/>
                </a:solidFill>
              </a:rPr>
              <a:pPr algn="ctr" defTabSz="457200">
                <a:defRPr/>
              </a:pPr>
              <a:t>57</a:t>
            </a:fld>
            <a:endParaRPr lang="en-US" sz="1100" dirty="0">
              <a:solidFill>
                <a:schemeClr val="tx2"/>
              </a:solidFill>
            </a:endParaRPr>
          </a:p>
        </p:txBody>
      </p:sp>
    </p:spTree>
    <p:extLst>
      <p:ext uri="{BB962C8B-B14F-4D97-AF65-F5344CB8AC3E}">
        <p14:creationId xmlns:p14="http://schemas.microsoft.com/office/powerpoint/2010/main" val="2574723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defRPr/>
            </a:pPr>
            <a:r>
              <a:rPr lang="en-US" sz="3600" spc="-80" dirty="0">
                <a:solidFill>
                  <a:srgbClr val="00506F"/>
                </a:solidFill>
                <a:latin typeface="Tw Cen MT"/>
                <a:cs typeface="Tw Cen MT"/>
              </a:rPr>
              <a:t>NIEM Connects Communities</a:t>
            </a:r>
          </a:p>
        </p:txBody>
      </p:sp>
      <p:sp>
        <p:nvSpPr>
          <p:cNvPr id="18" name="Footer Placeholder 3"/>
          <p:cNvSpPr>
            <a:spLocks noGrp="1"/>
          </p:cNvSpPr>
          <p:nvPr>
            <p:ph type="ftr" sz="quarter" idx="3"/>
          </p:nvPr>
        </p:nvSpPr>
        <p:spPr>
          <a:prstGeom prst="rect">
            <a:avLst/>
          </a:prstGeom>
        </p:spPr>
        <p:txBody>
          <a:bodyPr vert="horz" lIns="91440" tIns="45720" rIns="91440" bIns="45720" rtlCol="0" anchor="t"/>
          <a:lstStyle>
            <a:defPPr>
              <a:defRPr lang="en-US"/>
            </a:defPPr>
            <a:lvl1pPr marL="0" algn="ctr" defTabSz="457200" rtl="0" eaLnBrk="1" latinLnBrk="0" hangingPunct="1">
              <a:defRPr sz="1000" kern="1200" smtClean="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t>‹#›</a:t>
            </a:r>
            <a:endParaRPr lang="en-US" dirty="0"/>
          </a:p>
        </p:txBody>
      </p:sp>
      <p:sp>
        <p:nvSpPr>
          <p:cNvPr id="4" name="TextBox 3"/>
          <p:cNvSpPr txBox="1"/>
          <p:nvPr/>
        </p:nvSpPr>
        <p:spPr>
          <a:xfrm>
            <a:off x="7670470" y="2563834"/>
            <a:ext cx="2057400" cy="1138773"/>
          </a:xfrm>
          <a:prstGeom prst="rect">
            <a:avLst/>
          </a:prstGeom>
          <a:noFill/>
        </p:spPr>
        <p:txBody>
          <a:bodyPr wrap="square" rtlCol="0">
            <a:spAutoFit/>
          </a:bodyPr>
          <a:lstStyle/>
          <a:p>
            <a:pPr algn="r"/>
            <a:endParaRPr lang="en-US" sz="1400" dirty="0">
              <a:solidFill>
                <a:schemeClr val="bg1">
                  <a:lumMod val="85000"/>
                </a:schemeClr>
              </a:solidFill>
              <a:latin typeface="+mj-lt"/>
            </a:endParaRPr>
          </a:p>
          <a:p>
            <a:pPr lvl="1" algn="r"/>
            <a:r>
              <a:rPr lang="en-US" sz="1000" b="1" dirty="0">
                <a:latin typeface="+mj-lt"/>
              </a:rPr>
              <a:t>Cyber:  In 2010, </a:t>
            </a:r>
            <a:r>
              <a:rPr lang="en-US" sz="1000" b="1" dirty="0" err="1">
                <a:latin typeface="+mj-lt"/>
              </a:rPr>
              <a:t>Stuxnet</a:t>
            </a:r>
            <a:r>
              <a:rPr lang="en-US" sz="1000" b="1" dirty="0">
                <a:latin typeface="+mj-lt"/>
              </a:rPr>
              <a:t> halted the nuclear development capability of an entire country.  </a:t>
            </a:r>
          </a:p>
          <a:p>
            <a:pPr lvl="1"/>
            <a:endParaRPr lang="en-US" sz="1400" dirty="0">
              <a:solidFill>
                <a:schemeClr val="bg1">
                  <a:lumMod val="85000"/>
                </a:schemeClr>
              </a:solidFill>
              <a:latin typeface="+mj-lt"/>
            </a:endParaRPr>
          </a:p>
        </p:txBody>
      </p:sp>
      <p:sp>
        <p:nvSpPr>
          <p:cNvPr id="5" name="TextBox 4"/>
          <p:cNvSpPr txBox="1"/>
          <p:nvPr/>
        </p:nvSpPr>
        <p:spPr>
          <a:xfrm>
            <a:off x="4927270" y="2613483"/>
            <a:ext cx="2057400" cy="1015663"/>
          </a:xfrm>
          <a:prstGeom prst="rect">
            <a:avLst/>
          </a:prstGeom>
          <a:noFill/>
        </p:spPr>
        <p:txBody>
          <a:bodyPr wrap="square" rtlCol="0">
            <a:spAutoFit/>
          </a:bodyPr>
          <a:lstStyle/>
          <a:p>
            <a:pPr lvl="1" algn="r"/>
            <a:endParaRPr lang="en-US" sz="1000" b="1" dirty="0">
              <a:latin typeface="+mj-lt"/>
            </a:endParaRPr>
          </a:p>
          <a:p>
            <a:pPr lvl="1" algn="r"/>
            <a:r>
              <a:rPr lang="en-US" sz="1000" b="1" dirty="0">
                <a:latin typeface="+mj-lt"/>
              </a:rPr>
              <a:t>Prescription Drug Monitoring: 1 in 5 teens are abusing prescription drugs to get high.  </a:t>
            </a:r>
          </a:p>
          <a:p>
            <a:pPr lvl="1" algn="r"/>
            <a:endParaRPr lang="en-US" sz="1000" b="1" dirty="0">
              <a:latin typeface="+mj-lt"/>
            </a:endParaRPr>
          </a:p>
        </p:txBody>
      </p:sp>
      <p:sp>
        <p:nvSpPr>
          <p:cNvPr id="6" name="TextBox 5"/>
          <p:cNvSpPr txBox="1"/>
          <p:nvPr/>
        </p:nvSpPr>
        <p:spPr>
          <a:xfrm>
            <a:off x="2307405" y="2563834"/>
            <a:ext cx="2057400" cy="1138773"/>
          </a:xfrm>
          <a:prstGeom prst="rect">
            <a:avLst/>
          </a:prstGeom>
          <a:noFill/>
        </p:spPr>
        <p:txBody>
          <a:bodyPr wrap="square" rtlCol="0">
            <a:spAutoFit/>
          </a:bodyPr>
          <a:lstStyle/>
          <a:p>
            <a:pPr algn="r"/>
            <a:endParaRPr lang="en-US" sz="1400" dirty="0">
              <a:solidFill>
                <a:schemeClr val="bg1">
                  <a:lumMod val="85000"/>
                </a:schemeClr>
              </a:solidFill>
              <a:latin typeface="+mj-lt"/>
            </a:endParaRPr>
          </a:p>
          <a:p>
            <a:pPr lvl="1" algn="r"/>
            <a:r>
              <a:rPr lang="en-US" sz="1000" b="1" dirty="0">
                <a:latin typeface="+mj-lt"/>
              </a:rPr>
              <a:t>Amber Alerts: A child goes missing every 40 SECONDS in the U.S., over 2,100 per day.  </a:t>
            </a:r>
          </a:p>
          <a:p>
            <a:pPr lvl="1"/>
            <a:endParaRPr lang="en-US" sz="1400" dirty="0">
              <a:solidFill>
                <a:schemeClr val="bg1">
                  <a:lumMod val="85000"/>
                </a:schemeClr>
              </a:solidFill>
              <a:latin typeface="+mj-lt"/>
            </a:endParaRPr>
          </a:p>
        </p:txBody>
      </p:sp>
      <p:pic>
        <p:nvPicPr>
          <p:cNvPr id="7" name="Picture 2"/>
          <p:cNvPicPr>
            <a:picLocks noChangeAspect="1" noChangeArrowheads="1"/>
          </p:cNvPicPr>
          <p:nvPr/>
        </p:nvPicPr>
        <p:blipFill>
          <a:blip r:embed="rId3" cstate="print"/>
          <a:srcRect/>
          <a:stretch>
            <a:fillRect/>
          </a:stretch>
        </p:blipFill>
        <p:spPr bwMode="auto">
          <a:xfrm>
            <a:off x="7594270" y="1192234"/>
            <a:ext cx="2114550" cy="1590675"/>
          </a:xfrm>
          <a:prstGeom prst="rect">
            <a:avLst/>
          </a:prstGeom>
          <a:noFill/>
          <a:ln w="9525">
            <a:noFill/>
            <a:miter lim="800000"/>
            <a:headEnd/>
            <a:tailEnd/>
          </a:ln>
          <a:effectLst>
            <a:outerShdw blurRad="76200" dist="12700" dir="8100000" sy="-23000" kx="800400" algn="br" rotWithShape="0">
              <a:prstClr val="black">
                <a:alpha val="20000"/>
              </a:prstClr>
            </a:outerShdw>
          </a:effectLst>
        </p:spPr>
      </p:pic>
      <p:pic>
        <p:nvPicPr>
          <p:cNvPr id="8" name="Picture 3"/>
          <p:cNvPicPr>
            <a:picLocks noChangeAspect="1" noChangeArrowheads="1"/>
          </p:cNvPicPr>
          <p:nvPr/>
        </p:nvPicPr>
        <p:blipFill>
          <a:blip r:embed="rId4" cstate="print"/>
          <a:srcRect/>
          <a:stretch>
            <a:fillRect/>
          </a:stretch>
        </p:blipFill>
        <p:spPr bwMode="auto">
          <a:xfrm>
            <a:off x="4927270" y="1192234"/>
            <a:ext cx="2114550" cy="1590675"/>
          </a:xfrm>
          <a:prstGeom prst="rect">
            <a:avLst/>
          </a:prstGeom>
          <a:noFill/>
          <a:ln w="9525">
            <a:noFill/>
            <a:miter lim="800000"/>
            <a:headEnd/>
            <a:tailEnd/>
          </a:ln>
          <a:effectLst>
            <a:outerShdw blurRad="76200" dist="12700" dir="8100000" sy="-23000" kx="800400" algn="br" rotWithShape="0">
              <a:prstClr val="black">
                <a:alpha val="20000"/>
              </a:prstClr>
            </a:outerShdw>
          </a:effectLst>
        </p:spPr>
      </p:pic>
      <p:pic>
        <p:nvPicPr>
          <p:cNvPr id="9" name="Picture 4"/>
          <p:cNvPicPr>
            <a:picLocks noChangeAspect="1" noChangeArrowheads="1"/>
          </p:cNvPicPr>
          <p:nvPr/>
        </p:nvPicPr>
        <p:blipFill>
          <a:blip r:embed="rId5" cstate="print"/>
          <a:srcRect/>
          <a:stretch>
            <a:fillRect/>
          </a:stretch>
        </p:blipFill>
        <p:spPr bwMode="auto">
          <a:xfrm>
            <a:off x="2279320" y="1192234"/>
            <a:ext cx="2114550" cy="1590675"/>
          </a:xfrm>
          <a:prstGeom prst="rect">
            <a:avLst/>
          </a:prstGeom>
          <a:noFill/>
          <a:ln w="9525">
            <a:noFill/>
            <a:miter lim="800000"/>
            <a:headEnd/>
            <a:tailEnd/>
          </a:ln>
          <a:effectLst>
            <a:outerShdw blurRad="76200" dist="12700" dir="8100000" sy="-23000" kx="800400" algn="br" rotWithShape="0">
              <a:prstClr val="black">
                <a:alpha val="20000"/>
              </a:prstClr>
            </a:outerShdw>
          </a:effectLst>
        </p:spPr>
      </p:pic>
      <p:sp>
        <p:nvSpPr>
          <p:cNvPr id="10" name="Title 1"/>
          <p:cNvSpPr txBox="1">
            <a:spLocks/>
          </p:cNvSpPr>
          <p:nvPr/>
        </p:nvSpPr>
        <p:spPr>
          <a:xfrm>
            <a:off x="1981200" y="152400"/>
            <a:ext cx="8229600" cy="990600"/>
          </a:xfrm>
          <a:prstGeom prst="rect">
            <a:avLst/>
          </a:prstGeom>
        </p:spPr>
        <p:txBody>
          <a:bodyPr vert="horz" lIns="91440" tIns="45720" rIns="91440" bIns="45720" rtlCol="0" anchor="t">
            <a:normAutofit/>
          </a:bodyPr>
          <a:lstStyle/>
          <a:p>
            <a:pPr defTabSz="457200">
              <a:lnSpc>
                <a:spcPct val="80000"/>
              </a:lnSpc>
              <a:spcBef>
                <a:spcPct val="0"/>
              </a:spcBef>
              <a:defRPr/>
            </a:pPr>
            <a:endParaRPr lang="en-US" sz="3200" b="1" cap="all" dirty="0">
              <a:solidFill>
                <a:srgbClr val="7F7F7F"/>
              </a:solidFill>
              <a:latin typeface="+mj-lt"/>
              <a:ea typeface="+mj-ea"/>
              <a:cs typeface="+mj-cs"/>
            </a:endParaRPr>
          </a:p>
        </p:txBody>
      </p:sp>
      <p:pic>
        <p:nvPicPr>
          <p:cNvPr id="1025" name="Picture 1"/>
          <p:cNvPicPr>
            <a:picLocks noChangeAspect="1" noChangeArrowheads="1"/>
          </p:cNvPicPr>
          <p:nvPr/>
        </p:nvPicPr>
        <p:blipFill>
          <a:blip r:embed="rId6"/>
          <a:srcRect l="13806" t="17481" r="53294" b="21250"/>
          <a:stretch>
            <a:fillRect/>
          </a:stretch>
        </p:blipFill>
        <p:spPr bwMode="auto">
          <a:xfrm>
            <a:off x="2265050" y="3607121"/>
            <a:ext cx="2135381" cy="1590675"/>
          </a:xfrm>
          <a:prstGeom prst="rect">
            <a:avLst/>
          </a:prstGeom>
          <a:noFill/>
          <a:ln w="9525">
            <a:noFill/>
            <a:miter lim="800000"/>
            <a:headEnd/>
            <a:tailEnd/>
          </a:ln>
          <a:effectLst>
            <a:outerShdw blurRad="76200" dist="12700" dir="8100000" sy="-23000" kx="800400" algn="br" rotWithShape="0">
              <a:prstClr val="black">
                <a:alpha val="20000"/>
              </a:prstClr>
            </a:outerShdw>
          </a:effectLst>
        </p:spPr>
      </p:pic>
      <p:sp>
        <p:nvSpPr>
          <p:cNvPr id="12" name="TextBox 11"/>
          <p:cNvSpPr txBox="1"/>
          <p:nvPr/>
        </p:nvSpPr>
        <p:spPr>
          <a:xfrm>
            <a:off x="1981201" y="4970566"/>
            <a:ext cx="2448295" cy="1077218"/>
          </a:xfrm>
          <a:prstGeom prst="rect">
            <a:avLst/>
          </a:prstGeom>
          <a:noFill/>
        </p:spPr>
        <p:txBody>
          <a:bodyPr wrap="square" rtlCol="0">
            <a:spAutoFit/>
          </a:bodyPr>
          <a:lstStyle/>
          <a:p>
            <a:pPr algn="r"/>
            <a:endParaRPr lang="en-US" sz="1400" dirty="0">
              <a:solidFill>
                <a:schemeClr val="bg1">
                  <a:lumMod val="85000"/>
                </a:schemeClr>
              </a:solidFill>
              <a:latin typeface="+mj-lt"/>
            </a:endParaRPr>
          </a:p>
          <a:p>
            <a:pPr lvl="1" algn="r"/>
            <a:r>
              <a:rPr lang="en-US" sz="1000" b="1" dirty="0">
                <a:latin typeface="+mj-lt"/>
              </a:rPr>
              <a:t>Agricultural: In 2011, the technology used to produce 20% of the GDP is more advanced than systems used for reporting to the US Govt.</a:t>
            </a:r>
            <a:endParaRPr lang="en-US" sz="1400" dirty="0">
              <a:solidFill>
                <a:schemeClr val="bg1">
                  <a:lumMod val="85000"/>
                </a:schemeClr>
              </a:solidFill>
              <a:latin typeface="+mj-lt"/>
            </a:endParaRPr>
          </a:p>
        </p:txBody>
      </p:sp>
      <p:pic>
        <p:nvPicPr>
          <p:cNvPr id="1026" name="Picture 2"/>
          <p:cNvPicPr>
            <a:picLocks noChangeAspect="1" noChangeArrowheads="1"/>
          </p:cNvPicPr>
          <p:nvPr/>
        </p:nvPicPr>
        <p:blipFill>
          <a:blip r:embed="rId7"/>
          <a:srcRect l="16587" t="34736" r="63077" b="27464"/>
          <a:stretch>
            <a:fillRect/>
          </a:stretch>
        </p:blipFill>
        <p:spPr bwMode="auto">
          <a:xfrm>
            <a:off x="4845180" y="3607121"/>
            <a:ext cx="2139490" cy="1590675"/>
          </a:xfrm>
          <a:prstGeom prst="rect">
            <a:avLst/>
          </a:prstGeom>
          <a:noFill/>
          <a:ln w="9525">
            <a:solidFill>
              <a:schemeClr val="accent5">
                <a:lumMod val="75000"/>
              </a:schemeClr>
            </a:solidFill>
            <a:miter lim="800000"/>
            <a:headEnd/>
            <a:tailEnd/>
          </a:ln>
          <a:effectLst>
            <a:outerShdw blurRad="76200" dist="12700" dir="8100000" sy="-23000" kx="800400" algn="br" rotWithShape="0">
              <a:prstClr val="black">
                <a:alpha val="20000"/>
              </a:prstClr>
            </a:outerShdw>
          </a:effectLst>
        </p:spPr>
      </p:pic>
      <p:sp>
        <p:nvSpPr>
          <p:cNvPr id="14" name="TextBox 13"/>
          <p:cNvSpPr txBox="1"/>
          <p:nvPr/>
        </p:nvSpPr>
        <p:spPr>
          <a:xfrm>
            <a:off x="4845180" y="4970566"/>
            <a:ext cx="2204060" cy="923330"/>
          </a:xfrm>
          <a:prstGeom prst="rect">
            <a:avLst/>
          </a:prstGeom>
          <a:noFill/>
        </p:spPr>
        <p:txBody>
          <a:bodyPr wrap="square" rtlCol="0">
            <a:spAutoFit/>
          </a:bodyPr>
          <a:lstStyle/>
          <a:p>
            <a:pPr algn="r"/>
            <a:endParaRPr lang="en-US" sz="1400" dirty="0">
              <a:solidFill>
                <a:schemeClr val="bg1">
                  <a:lumMod val="85000"/>
                </a:schemeClr>
              </a:solidFill>
              <a:latin typeface="+mj-lt"/>
            </a:endParaRPr>
          </a:p>
          <a:p>
            <a:pPr lvl="1" algn="r"/>
            <a:r>
              <a:rPr lang="en-US" sz="1000" b="1" dirty="0">
                <a:latin typeface="+mj-lt"/>
              </a:rPr>
              <a:t>Privacy and CRCL:  Current controls for protecting U.S. Person data are inadequately implemented.  </a:t>
            </a:r>
            <a:endParaRPr lang="en-US" sz="1400" dirty="0">
              <a:solidFill>
                <a:schemeClr val="bg1">
                  <a:lumMod val="85000"/>
                </a:schemeClr>
              </a:solidFill>
              <a:latin typeface="+mj-lt"/>
            </a:endParaRPr>
          </a:p>
        </p:txBody>
      </p:sp>
      <p:sp>
        <p:nvSpPr>
          <p:cNvPr id="16" name="TextBox 15"/>
          <p:cNvSpPr txBox="1"/>
          <p:nvPr/>
        </p:nvSpPr>
        <p:spPr>
          <a:xfrm>
            <a:off x="7578855" y="4970566"/>
            <a:ext cx="2204060" cy="923330"/>
          </a:xfrm>
          <a:prstGeom prst="rect">
            <a:avLst/>
          </a:prstGeom>
          <a:noFill/>
        </p:spPr>
        <p:txBody>
          <a:bodyPr wrap="square" rtlCol="0">
            <a:spAutoFit/>
          </a:bodyPr>
          <a:lstStyle/>
          <a:p>
            <a:pPr algn="r"/>
            <a:endParaRPr lang="en-US" sz="1400" dirty="0">
              <a:solidFill>
                <a:schemeClr val="bg1">
                  <a:lumMod val="85000"/>
                </a:schemeClr>
              </a:solidFill>
              <a:latin typeface="+mj-lt"/>
            </a:endParaRPr>
          </a:p>
          <a:p>
            <a:pPr lvl="1" algn="r"/>
            <a:r>
              <a:rPr lang="en-US" sz="1000" b="1" dirty="0">
                <a:latin typeface="+mj-lt"/>
              </a:rPr>
              <a:t>Requests for Information:  RFI lacks common processes making intelligence collection for partners a daunting task</a:t>
            </a:r>
            <a:endParaRPr lang="en-US" sz="1400" b="1" dirty="0">
              <a:latin typeface="+mj-lt"/>
            </a:endParaRPr>
          </a:p>
        </p:txBody>
      </p:sp>
      <p:sp>
        <p:nvSpPr>
          <p:cNvPr id="17" name="Rectangle 16"/>
          <p:cNvSpPr/>
          <p:nvPr/>
        </p:nvSpPr>
        <p:spPr>
          <a:xfrm>
            <a:off x="3386776" y="6278274"/>
            <a:ext cx="4614225" cy="400110"/>
          </a:xfrm>
          <a:prstGeom prst="rect">
            <a:avLst/>
          </a:prstGeom>
        </p:spPr>
        <p:txBody>
          <a:bodyPr wrap="square">
            <a:spAutoFit/>
          </a:bodyPr>
          <a:lstStyle/>
          <a:p>
            <a:r>
              <a:rPr lang="en-US" sz="1000" i="1" dirty="0"/>
              <a:t>connects communities of people who share a common need to exchange information in order to advance their missions.</a:t>
            </a:r>
          </a:p>
        </p:txBody>
      </p:sp>
      <p:pic>
        <p:nvPicPr>
          <p:cNvPr id="21" name="Picture 20" descr="RFI-CoverSlid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8856" y="3607120"/>
            <a:ext cx="2128821" cy="1596615"/>
          </a:xfrm>
          <a:prstGeom prst="rect">
            <a:avLst/>
          </a:prstGeom>
          <a:effectLst>
            <a:outerShdw blurRad="76200" dist="12700" dir="8100000" sy="-23000" kx="800400" algn="br" rotWithShape="0">
              <a:prstClr val="black">
                <a:alpha val="20000"/>
              </a:prst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p:cNvSpPr>
            <a:spLocks noGrp="1"/>
          </p:cNvSpPr>
          <p:nvPr>
            <p:ph idx="1"/>
          </p:nvPr>
        </p:nvSpPr>
        <p:spPr>
          <a:xfrm>
            <a:off x="1927225" y="1143000"/>
            <a:ext cx="8229600" cy="3276600"/>
          </a:xfrm>
        </p:spPr>
        <p:txBody>
          <a:bodyPr/>
          <a:lstStyle/>
          <a:p>
            <a:r>
              <a:rPr lang="en-US" sz="2400" dirty="0">
                <a:latin typeface="Arial" charset="0"/>
                <a:cs typeface="Arial" charset="0"/>
              </a:rPr>
              <a:t>NIEM is a repeatable, reusable process</a:t>
            </a:r>
          </a:p>
          <a:p>
            <a:pPr lvl="1"/>
            <a:r>
              <a:rPr lang="en-US" sz="2000" dirty="0"/>
              <a:t>Information exchanges developed using NIEM, result in reusable artifacts that reduce future development costs</a:t>
            </a:r>
          </a:p>
          <a:p>
            <a:r>
              <a:rPr lang="en-US" sz="2400" dirty="0">
                <a:latin typeface="Arial" charset="0"/>
                <a:cs typeface="Arial" charset="0"/>
              </a:rPr>
              <a:t>NIEM provides business documentation allowing ease of implementation &amp; requirements being fulfilled</a:t>
            </a:r>
          </a:p>
          <a:p>
            <a:pPr lvl="1"/>
            <a:r>
              <a:rPr lang="en-US" sz="2000" dirty="0"/>
              <a:t>Greater agility and efficiency in satisfying business needs</a:t>
            </a:r>
          </a:p>
          <a:p>
            <a:r>
              <a:rPr lang="en-US" sz="2400" dirty="0">
                <a:latin typeface="Arial" charset="0"/>
                <a:cs typeface="Arial" charset="0"/>
              </a:rPr>
              <a:t>Standardization on a common platform with robust governance</a:t>
            </a:r>
          </a:p>
          <a:p>
            <a:endParaRPr lang="en-US" dirty="0"/>
          </a:p>
        </p:txBody>
      </p:sp>
      <p:sp>
        <p:nvSpPr>
          <p:cNvPr id="32771" name="Title 2"/>
          <p:cNvSpPr>
            <a:spLocks noGrp="1"/>
          </p:cNvSpPr>
          <p:nvPr>
            <p:ph type="title"/>
          </p:nvPr>
        </p:nvSpPr>
        <p:spPr>
          <a:xfrm>
            <a:off x="1927226" y="407989"/>
            <a:ext cx="7267575" cy="365125"/>
          </a:xfrm>
        </p:spPr>
        <p:txBody>
          <a:bodyPr>
            <a:normAutofit fontScale="90000"/>
          </a:bodyPr>
          <a:lstStyle/>
          <a:p>
            <a:r>
              <a:rPr lang="en-US" dirty="0">
                <a:latin typeface="Arial" charset="0"/>
                <a:cs typeface="Arial" charset="0"/>
              </a:rPr>
              <a:t>Why NIEM?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344D6C-40FF-4413-BD75-335F4D74C087}"/>
              </a:ext>
            </a:extLst>
          </p:cNvPr>
          <p:cNvSpPr>
            <a:spLocks noGrp="1"/>
          </p:cNvSpPr>
          <p:nvPr>
            <p:ph idx="1"/>
          </p:nvPr>
        </p:nvSpPr>
        <p:spPr/>
        <p:txBody>
          <a:bodyPr/>
          <a:lstStyle/>
          <a:p>
            <a:r>
              <a:rPr lang="en-US" b="1" dirty="0"/>
              <a:t>Defines </a:t>
            </a:r>
            <a:r>
              <a:rPr lang="en-US" dirty="0"/>
              <a:t>things like: objects, properties, associations &amp; roles</a:t>
            </a:r>
          </a:p>
          <a:p>
            <a:pPr marL="0" indent="0">
              <a:buNone/>
            </a:pPr>
            <a:endParaRPr lang="en-US" dirty="0"/>
          </a:p>
        </p:txBody>
      </p:sp>
      <p:sp>
        <p:nvSpPr>
          <p:cNvPr id="3" name="Title 2">
            <a:extLst>
              <a:ext uri="{FF2B5EF4-FFF2-40B4-BE49-F238E27FC236}">
                <a16:creationId xmlns:a16="http://schemas.microsoft.com/office/drawing/2014/main" id="{FEA31D8C-F76C-4EAD-B847-4419EB1DDBD5}"/>
              </a:ext>
            </a:extLst>
          </p:cNvPr>
          <p:cNvSpPr>
            <a:spLocks noGrp="1"/>
          </p:cNvSpPr>
          <p:nvPr>
            <p:ph type="title"/>
          </p:nvPr>
        </p:nvSpPr>
        <p:spPr/>
        <p:txBody>
          <a:bodyPr>
            <a:normAutofit fontScale="90000"/>
          </a:bodyPr>
          <a:lstStyle/>
          <a:p>
            <a:r>
              <a:rPr lang="en-US" dirty="0"/>
              <a:t>The NIEM Model</a:t>
            </a:r>
          </a:p>
        </p:txBody>
      </p:sp>
    </p:spTree>
    <p:extLst>
      <p:ext uri="{BB962C8B-B14F-4D97-AF65-F5344CB8AC3E}">
        <p14:creationId xmlns:p14="http://schemas.microsoft.com/office/powerpoint/2010/main" val="372980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1">
            <a:extLst>
              <a:ext uri="{FF2B5EF4-FFF2-40B4-BE49-F238E27FC236}">
                <a16:creationId xmlns:a16="http://schemas.microsoft.com/office/drawing/2014/main" id="{40E51A96-8A8E-4868-9FF6-0378CD42689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a:latin typeface="Verdana" panose="020B0604030504040204" pitchFamily="34" charset="0"/>
              </a:rPr>
              <a:t>UNCLASSIFIED</a:t>
            </a:r>
          </a:p>
        </p:txBody>
      </p:sp>
      <p:sp>
        <p:nvSpPr>
          <p:cNvPr id="15363" name="Slide Number Placeholder 2">
            <a:extLst>
              <a:ext uri="{FF2B5EF4-FFF2-40B4-BE49-F238E27FC236}">
                <a16:creationId xmlns:a16="http://schemas.microsoft.com/office/drawing/2014/main" id="{2DDFF84B-1EAE-4D3E-AB3D-43A7A57491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b="0" dirty="0">
              <a:latin typeface="Verdana" panose="020B0604030504040204" pitchFamily="34" charset="0"/>
            </a:endParaRPr>
          </a:p>
        </p:txBody>
      </p:sp>
      <p:sp>
        <p:nvSpPr>
          <p:cNvPr id="15364" name="Text Box 3">
            <a:extLst>
              <a:ext uri="{FF2B5EF4-FFF2-40B4-BE49-F238E27FC236}">
                <a16:creationId xmlns:a16="http://schemas.microsoft.com/office/drawing/2014/main" id="{BFCDA8DE-2081-44DF-B852-C1243F19542F}"/>
              </a:ext>
            </a:extLst>
          </p:cNvPr>
          <p:cNvSpPr txBox="1">
            <a:spLocks noChangeArrowheads="1"/>
          </p:cNvSpPr>
          <p:nvPr/>
        </p:nvSpPr>
        <p:spPr bwMode="auto">
          <a:xfrm>
            <a:off x="2063750" y="3429001"/>
            <a:ext cx="8121650" cy="122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lnSpc>
                <a:spcPct val="90000"/>
              </a:lnSpc>
              <a:spcBef>
                <a:spcPct val="50000"/>
              </a:spcBef>
            </a:pPr>
            <a:r>
              <a:rPr lang="en-US" altLang="en-US" sz="3200">
                <a:solidFill>
                  <a:srgbClr val="004C7F"/>
                </a:solidFill>
                <a:latin typeface="Calibri" panose="020F0502020204030204" pitchFamily="34" charset="0"/>
              </a:rPr>
              <a:t>Recovery.gov</a:t>
            </a:r>
          </a:p>
          <a:p>
            <a:pPr algn="ctr" eaLnBrk="1" hangingPunct="1">
              <a:lnSpc>
                <a:spcPct val="90000"/>
              </a:lnSpc>
              <a:spcBef>
                <a:spcPct val="50000"/>
              </a:spcBef>
            </a:pPr>
            <a:r>
              <a:rPr lang="en-US" altLang="en-US" sz="3200" i="1">
                <a:solidFill>
                  <a:srgbClr val="004C7F"/>
                </a:solidFill>
                <a:latin typeface="Calibri" panose="020F0502020204030204" pitchFamily="34" charset="0"/>
              </a:rPr>
              <a:t>Cost Model Pilot Summary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7">
            <a:extLst>
              <a:ext uri="{FF2B5EF4-FFF2-40B4-BE49-F238E27FC236}">
                <a16:creationId xmlns:a16="http://schemas.microsoft.com/office/drawing/2014/main" id="{FFBD1172-31BC-416B-8130-BA2A851032D3}"/>
              </a:ext>
            </a:extLst>
          </p:cNvPr>
          <p:cNvSpPr>
            <a:spLocks noGrp="1" noChangeArrowheads="1"/>
          </p:cNvSpPr>
          <p:nvPr>
            <p:ph idx="1"/>
          </p:nvPr>
        </p:nvSpPr>
        <p:spPr/>
        <p:txBody>
          <a:bodyPr>
            <a:normAutofit/>
          </a:bodyPr>
          <a:lstStyle/>
          <a:p>
            <a:pPr eaLnBrk="1" hangingPunct="1">
              <a:lnSpc>
                <a:spcPct val="90000"/>
              </a:lnSpc>
            </a:pPr>
            <a:r>
              <a:rPr lang="en-US" altLang="en-US" sz="2400" b="1" dirty="0"/>
              <a:t>Objective:</a:t>
            </a:r>
            <a:br>
              <a:rPr lang="en-US" altLang="en-US" sz="2400" b="1" dirty="0"/>
            </a:br>
            <a:r>
              <a:rPr lang="en-US" altLang="en-US" sz="2400" dirty="0"/>
              <a:t>The purpose of the Cost Model Pilot with Recovery.gov was to </a:t>
            </a:r>
            <a:r>
              <a:rPr lang="en-US" altLang="en-US" sz="2400" b="1" dirty="0"/>
              <a:t>validate the results of the cost model against the NIEM value proposition.</a:t>
            </a:r>
          </a:p>
          <a:p>
            <a:pPr eaLnBrk="1" hangingPunct="1">
              <a:lnSpc>
                <a:spcPct val="90000"/>
              </a:lnSpc>
            </a:pPr>
            <a:endParaRPr lang="en-US" altLang="en-US" sz="800" dirty="0"/>
          </a:p>
          <a:p>
            <a:pPr eaLnBrk="1" hangingPunct="1">
              <a:lnSpc>
                <a:spcPct val="90000"/>
              </a:lnSpc>
            </a:pPr>
            <a:r>
              <a:rPr lang="en-US" altLang="en-US" sz="2400" b="1" dirty="0"/>
              <a:t>Background: </a:t>
            </a:r>
            <a:br>
              <a:rPr lang="en-US" altLang="en-US" sz="2400" b="1" dirty="0"/>
            </a:br>
            <a:r>
              <a:rPr lang="en-US" altLang="en-US" sz="2400" dirty="0"/>
              <a:t>The NIEM value proposition states that adopters of NIEM face greater upfront costs (due mostly to additional training) compared to developing traditional exchanges, however with the development of multiple exchanges over time and by taking advantage of opportunities for re-use, the overall lifecycle of NIEM should offset the additional upfront costs, and provide cost savings over developing traditional exchanges</a:t>
            </a:r>
            <a:br>
              <a:rPr lang="en-US" altLang="en-US" sz="2400" dirty="0"/>
            </a:br>
            <a:br>
              <a:rPr lang="en-US" altLang="en-US" sz="2400" dirty="0"/>
            </a:br>
            <a:r>
              <a:rPr lang="en-US" altLang="en-US" sz="2400" dirty="0"/>
              <a:t>Three Information Exchange Package Documentation (IEPDs) were developed for the Recovery.gov effort and those three IEDPs serve as the test case for this pilot.</a:t>
            </a:r>
          </a:p>
        </p:txBody>
      </p:sp>
      <p:sp>
        <p:nvSpPr>
          <p:cNvPr id="16388" name="Rectangle 6">
            <a:extLst>
              <a:ext uri="{FF2B5EF4-FFF2-40B4-BE49-F238E27FC236}">
                <a16:creationId xmlns:a16="http://schemas.microsoft.com/office/drawing/2014/main" id="{2E4A77A9-D308-4234-B076-A0DC2F83D5F5}"/>
              </a:ext>
            </a:extLst>
          </p:cNvPr>
          <p:cNvSpPr>
            <a:spLocks noGrp="1" noChangeArrowheads="1"/>
          </p:cNvSpPr>
          <p:nvPr>
            <p:ph type="title"/>
          </p:nvPr>
        </p:nvSpPr>
        <p:spPr/>
        <p:txBody>
          <a:bodyPr>
            <a:normAutofit fontScale="90000"/>
          </a:bodyPr>
          <a:lstStyle/>
          <a:p>
            <a:pPr eaLnBrk="1" hangingPunct="1"/>
            <a:r>
              <a:rPr lang="en-US" altLang="en-US" dirty="0"/>
              <a:t>Introduction</a:t>
            </a:r>
          </a:p>
        </p:txBody>
      </p:sp>
      <p:sp>
        <p:nvSpPr>
          <p:cNvPr id="16387" name="Slide Number Placeholder 4">
            <a:extLst>
              <a:ext uri="{FF2B5EF4-FFF2-40B4-BE49-F238E27FC236}">
                <a16:creationId xmlns:a16="http://schemas.microsoft.com/office/drawing/2014/main" id="{90A0FCEE-E844-4507-B12D-952417711DAE}"/>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b="0" dirty="0">
              <a:latin typeface="Verdana" panose="020B060403050404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7">
            <a:extLst>
              <a:ext uri="{FF2B5EF4-FFF2-40B4-BE49-F238E27FC236}">
                <a16:creationId xmlns:a16="http://schemas.microsoft.com/office/drawing/2014/main" id="{C9006662-0090-4B92-8478-B62D815D8F4B}"/>
              </a:ext>
            </a:extLst>
          </p:cNvPr>
          <p:cNvSpPr>
            <a:spLocks noGrp="1" noChangeArrowheads="1"/>
          </p:cNvSpPr>
          <p:nvPr>
            <p:ph idx="1"/>
          </p:nvPr>
        </p:nvSpPr>
        <p:spPr/>
        <p:txBody>
          <a:bodyPr>
            <a:normAutofit/>
          </a:bodyPr>
          <a:lstStyle/>
          <a:p>
            <a:pPr eaLnBrk="1" hangingPunct="1">
              <a:buFontTx/>
              <a:buNone/>
            </a:pPr>
            <a:r>
              <a:rPr lang="en-US" altLang="en-US" sz="2400" u="sng"/>
              <a:t>Below are the high level assumptions and inputs used in the pilot</a:t>
            </a:r>
            <a:r>
              <a:rPr lang="en-US" altLang="en-US" sz="2400"/>
              <a:t>:</a:t>
            </a:r>
          </a:p>
          <a:p>
            <a:pPr eaLnBrk="1" hangingPunct="1"/>
            <a:r>
              <a:rPr lang="en-US" altLang="en-US" sz="2400" b="1"/>
              <a:t>Number of exchanges</a:t>
            </a:r>
            <a:r>
              <a:rPr lang="en-US" altLang="en-US" sz="2400"/>
              <a:t>: 3</a:t>
            </a:r>
          </a:p>
          <a:p>
            <a:pPr eaLnBrk="1" hangingPunct="1"/>
            <a:r>
              <a:rPr lang="en-US" altLang="en-US" sz="2400" b="1"/>
              <a:t>Number of additional systems consuming data exchanges</a:t>
            </a:r>
            <a:r>
              <a:rPr lang="en-US" altLang="en-US" sz="2400"/>
              <a:t>: 100</a:t>
            </a:r>
          </a:p>
          <a:p>
            <a:pPr eaLnBrk="1" hangingPunct="1"/>
            <a:r>
              <a:rPr lang="en-US" altLang="en-US" sz="2400" b="1"/>
              <a:t>Complexity</a:t>
            </a:r>
            <a:r>
              <a:rPr lang="en-US" altLang="en-US" sz="2400"/>
              <a:t>: Complicated</a:t>
            </a:r>
          </a:p>
          <a:p>
            <a:pPr eaLnBrk="1" hangingPunct="1"/>
            <a:r>
              <a:rPr lang="en-US" altLang="en-US" sz="2400" b="1"/>
              <a:t>Training costs</a:t>
            </a:r>
            <a:r>
              <a:rPr lang="en-US" altLang="en-US" sz="2400"/>
              <a:t>: $0</a:t>
            </a:r>
          </a:p>
          <a:p>
            <a:pPr eaLnBrk="1" hangingPunct="1"/>
            <a:r>
              <a:rPr lang="en-US" altLang="en-US" sz="2400" b="1"/>
              <a:t>Number of elements that exist in the NIEM model</a:t>
            </a:r>
            <a:r>
              <a:rPr lang="en-US" altLang="en-US" sz="2400"/>
              <a:t>: &lt;50%</a:t>
            </a:r>
          </a:p>
          <a:p>
            <a:pPr eaLnBrk="1" hangingPunct="1"/>
            <a:r>
              <a:rPr lang="en-US" altLang="en-US" sz="2400" b="1"/>
              <a:t>IEPD reuse</a:t>
            </a:r>
            <a:r>
              <a:rPr lang="en-US" altLang="en-US" sz="2400"/>
              <a:t>: No</a:t>
            </a:r>
          </a:p>
          <a:p>
            <a:pPr eaLnBrk="1" hangingPunct="1"/>
            <a:r>
              <a:rPr lang="en-US" altLang="en-US" sz="2400" b="1"/>
              <a:t>Labor Rates</a:t>
            </a:r>
            <a:r>
              <a:rPr lang="en-US" altLang="en-US" sz="2400"/>
              <a:t>:</a:t>
            </a:r>
          </a:p>
          <a:p>
            <a:pPr lvl="1" eaLnBrk="1" hangingPunct="1"/>
            <a:r>
              <a:rPr lang="en-US" altLang="en-US" sz="2000"/>
              <a:t>SME: $120</a:t>
            </a:r>
          </a:p>
          <a:p>
            <a:pPr lvl="1" eaLnBrk="1" hangingPunct="1"/>
            <a:r>
              <a:rPr lang="en-US" altLang="en-US" sz="2000"/>
              <a:t>Architect: $100</a:t>
            </a:r>
          </a:p>
          <a:p>
            <a:pPr lvl="1" eaLnBrk="1" hangingPunct="1"/>
            <a:r>
              <a:rPr lang="en-US" altLang="en-US" sz="2000"/>
              <a:t>Technical Analyst: $75</a:t>
            </a:r>
          </a:p>
        </p:txBody>
      </p:sp>
      <p:sp>
        <p:nvSpPr>
          <p:cNvPr id="17412" name="Rectangle 6">
            <a:extLst>
              <a:ext uri="{FF2B5EF4-FFF2-40B4-BE49-F238E27FC236}">
                <a16:creationId xmlns:a16="http://schemas.microsoft.com/office/drawing/2014/main" id="{D85ACD3F-462B-416D-9FA0-2A0AFDFAD714}"/>
              </a:ext>
            </a:extLst>
          </p:cNvPr>
          <p:cNvSpPr>
            <a:spLocks noGrp="1" noChangeArrowheads="1"/>
          </p:cNvSpPr>
          <p:nvPr>
            <p:ph type="title"/>
          </p:nvPr>
        </p:nvSpPr>
        <p:spPr/>
        <p:txBody>
          <a:bodyPr>
            <a:normAutofit fontScale="90000"/>
          </a:bodyPr>
          <a:lstStyle/>
          <a:p>
            <a:pPr eaLnBrk="1" hangingPunct="1"/>
            <a:r>
              <a:rPr lang="en-US" altLang="en-US"/>
              <a:t>Recovery.gov Inputs &amp; Assumptions</a:t>
            </a:r>
          </a:p>
        </p:txBody>
      </p:sp>
      <p:sp>
        <p:nvSpPr>
          <p:cNvPr id="17411" name="Slide Number Placeholder 4">
            <a:extLst>
              <a:ext uri="{FF2B5EF4-FFF2-40B4-BE49-F238E27FC236}">
                <a16:creationId xmlns:a16="http://schemas.microsoft.com/office/drawing/2014/main" id="{E60AB975-1D22-4D87-89E3-E7DBAC4F905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b="0" dirty="0">
              <a:latin typeface="Verdana" panose="020B060403050404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1">
            <a:extLst>
              <a:ext uri="{FF2B5EF4-FFF2-40B4-BE49-F238E27FC236}">
                <a16:creationId xmlns:a16="http://schemas.microsoft.com/office/drawing/2014/main" id="{CC1FAAFF-ADD0-4DF6-8558-90A3C8DAC226}"/>
              </a:ext>
            </a:extLst>
          </p:cNvPr>
          <p:cNvSpPr>
            <a:spLocks noGrp="1"/>
          </p:cNvSpPr>
          <p:nvPr>
            <p:ph type="title"/>
          </p:nvPr>
        </p:nvSpPr>
        <p:spPr/>
        <p:txBody>
          <a:bodyPr>
            <a:normAutofit fontScale="90000"/>
          </a:bodyPr>
          <a:lstStyle/>
          <a:p>
            <a:pPr eaLnBrk="1" hangingPunct="1"/>
            <a:r>
              <a:rPr lang="en-US" altLang="en-US" dirty="0"/>
              <a:t>Sample Scenarios</a:t>
            </a:r>
          </a:p>
        </p:txBody>
      </p:sp>
      <p:graphicFrame>
        <p:nvGraphicFramePr>
          <p:cNvPr id="4" name="Table 3">
            <a:extLst>
              <a:ext uri="{FF2B5EF4-FFF2-40B4-BE49-F238E27FC236}">
                <a16:creationId xmlns:a16="http://schemas.microsoft.com/office/drawing/2014/main" id="{ED96B8CE-7374-4EF0-983D-3700A8D03320}"/>
              </a:ext>
            </a:extLst>
          </p:cNvPr>
          <p:cNvGraphicFramePr>
            <a:graphicFrameLocks noGrp="1"/>
          </p:cNvGraphicFramePr>
          <p:nvPr>
            <p:extLst>
              <p:ext uri="{D42A27DB-BD31-4B8C-83A1-F6EECF244321}">
                <p14:modId xmlns:p14="http://schemas.microsoft.com/office/powerpoint/2010/main" val="491642738"/>
              </p:ext>
            </p:extLst>
          </p:nvPr>
        </p:nvGraphicFramePr>
        <p:xfrm>
          <a:off x="1561072" y="974725"/>
          <a:ext cx="8534400" cy="2881535"/>
        </p:xfrm>
        <a:graphic>
          <a:graphicData uri="http://schemas.openxmlformats.org/drawingml/2006/table">
            <a:tbl>
              <a:tblPr/>
              <a:tblGrid>
                <a:gridCol w="8382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gridCol w="1493838">
                  <a:extLst>
                    <a:ext uri="{9D8B030D-6E8A-4147-A177-3AD203B41FA5}">
                      <a16:colId xmlns:a16="http://schemas.microsoft.com/office/drawing/2014/main" val="20003"/>
                    </a:ext>
                  </a:extLst>
                </a:gridCol>
                <a:gridCol w="1481137">
                  <a:extLst>
                    <a:ext uri="{9D8B030D-6E8A-4147-A177-3AD203B41FA5}">
                      <a16:colId xmlns:a16="http://schemas.microsoft.com/office/drawing/2014/main" val="20004"/>
                    </a:ext>
                  </a:extLst>
                </a:gridCol>
              </a:tblGrid>
              <a:tr h="36572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Calibri" pitchFamily="34" charset="0"/>
                          <a:cs typeface="Times New Roman" pitchFamily="18" charset="0"/>
                        </a:rPr>
                        <a:t>Scenario</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17365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FFFFFF"/>
                          </a:solidFill>
                          <a:effectLst/>
                          <a:latin typeface="Calibri" pitchFamily="34" charset="0"/>
                          <a:cs typeface="Times New Roman" pitchFamily="18" charset="0"/>
                        </a:rPr>
                        <a:t>Cost Category</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17365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FFFFFF"/>
                          </a:solidFill>
                          <a:effectLst/>
                          <a:latin typeface="Calibri" pitchFamily="34" charset="0"/>
                          <a:cs typeface="Times New Roman" pitchFamily="18" charset="0"/>
                        </a:rPr>
                        <a:t>NIEM Cost</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17365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FFFFFF"/>
                          </a:solidFill>
                          <a:effectLst/>
                          <a:latin typeface="Calibri" pitchFamily="34" charset="0"/>
                          <a:cs typeface="Times New Roman" pitchFamily="18" charset="0"/>
                        </a:rPr>
                        <a:t>Custom XML Cost</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17365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Calibri" pitchFamily="34" charset="0"/>
                          <a:cs typeface="Times New Roman" pitchFamily="18" charset="0"/>
                        </a:rPr>
                        <a:t>% Savings Over Custom XML Cost</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17365D"/>
                    </a:solidFill>
                  </a:tcPr>
                </a:tc>
                <a:extLst>
                  <a:ext uri="{0D108BD9-81ED-4DB2-BD59-A6C34878D82A}">
                    <a16:rowId xmlns:a16="http://schemas.microsoft.com/office/drawing/2014/main" val="10000"/>
                  </a:ext>
                </a:extLst>
              </a:tr>
              <a:tr h="182860">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4C7F"/>
                          </a:solidFill>
                          <a:effectLst/>
                          <a:latin typeface="Calibri" pitchFamily="34" charset="0"/>
                          <a:cs typeface="Times New Roman" pitchFamily="18" charset="0"/>
                        </a:rPr>
                        <a:t>A </a:t>
                      </a:r>
                      <a:endParaRPr kumimoji="0" lang="en-US" sz="20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Initial Exchange</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$278,950</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$268,400</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(4%)</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6572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Additional Exchange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(re-use of initial exchange)</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$41,800</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$166,500</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75%</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265084">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Additional Exchange (no re-use)</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$211,188</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$250,400</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16%</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182860">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4C7F"/>
                          </a:solidFill>
                          <a:effectLst/>
                          <a:latin typeface="Calibri" pitchFamily="34" charset="0"/>
                          <a:cs typeface="Times New Roman" pitchFamily="18" charset="0"/>
                        </a:rPr>
                        <a:t>B</a:t>
                      </a:r>
                      <a:endParaRPr kumimoji="0" lang="en-US" sz="20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Initial Exchange</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$182,300</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$268,400</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32%</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extLst>
                  <a:ext uri="{0D108BD9-81ED-4DB2-BD59-A6C34878D82A}">
                    <a16:rowId xmlns:a16="http://schemas.microsoft.com/office/drawing/2014/main" val="10004"/>
                  </a:ext>
                </a:extLst>
              </a:tr>
              <a:tr h="36572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Additional Exchange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(re-use of initial exchange)</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$35,300</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$166,500</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79%</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extLst>
                  <a:ext uri="{0D108BD9-81ED-4DB2-BD59-A6C34878D82A}">
                    <a16:rowId xmlns:a16="http://schemas.microsoft.com/office/drawing/2014/main" val="10005"/>
                  </a:ext>
                </a:extLst>
              </a:tr>
              <a:tr h="265084">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Additional Exchange (no re-use)</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$137,850</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$250,400</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45%</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chemeClr val="bg2">
                        <a:lumMod val="20000"/>
                        <a:lumOff val="80000"/>
                        <a:alpha val="97000"/>
                      </a:schemeClr>
                    </a:solidFill>
                  </a:tcPr>
                </a:tc>
                <a:extLst>
                  <a:ext uri="{0D108BD9-81ED-4DB2-BD59-A6C34878D82A}">
                    <a16:rowId xmlns:a16="http://schemas.microsoft.com/office/drawing/2014/main" val="10006"/>
                  </a:ext>
                </a:extLst>
              </a:tr>
              <a:tr h="182860">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4C7F"/>
                          </a:solidFill>
                          <a:effectLst/>
                          <a:latin typeface="Calibri" pitchFamily="34" charset="0"/>
                          <a:cs typeface="Times New Roman" pitchFamily="18" charset="0"/>
                        </a:rPr>
                        <a:t>C</a:t>
                      </a:r>
                      <a:endParaRPr kumimoji="0" lang="en-US" sz="20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Initial Exchange</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$171,350</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$268,400</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36%</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2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Additional Exchange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(re-use of initial exchange)</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$35,300</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$166,500</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79%</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687">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Additional Exchange (no re-use)</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$132,400</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C7F"/>
                          </a:solidFill>
                          <a:effectLst/>
                          <a:latin typeface="Calibri" pitchFamily="34" charset="0"/>
                          <a:cs typeface="Times New Roman" pitchFamily="18" charset="0"/>
                        </a:rPr>
                        <a:t>$250,400</a:t>
                      </a:r>
                      <a:endParaRPr kumimoji="0" lang="en-US" sz="1200" b="0" i="0" u="none" strike="noStrike" cap="none" normalizeH="0" baseline="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C7F"/>
                          </a:solidFill>
                          <a:effectLst/>
                          <a:latin typeface="Calibri" pitchFamily="34" charset="0"/>
                          <a:cs typeface="Times New Roman" pitchFamily="18" charset="0"/>
                        </a:rPr>
                        <a:t>47%</a:t>
                      </a:r>
                      <a:endParaRPr kumimoji="0" lang="en-US" sz="1200" b="0" i="0" u="none" strike="noStrike" cap="none" normalizeH="0" baseline="0" dirty="0">
                        <a:ln>
                          <a:noFill/>
                        </a:ln>
                        <a:solidFill>
                          <a:srgbClr val="004C7F"/>
                        </a:solidFill>
                        <a:effectLst/>
                        <a:latin typeface="Times New Roman" pitchFamily="18" charset="0"/>
                        <a:cs typeface="Times New Roman" pitchFamily="18" charset="0"/>
                      </a:endParaRPr>
                    </a:p>
                  </a:txBody>
                  <a:tcPr marL="49778" marR="49778" marT="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8499" name="Rectangle 1">
            <a:extLst>
              <a:ext uri="{FF2B5EF4-FFF2-40B4-BE49-F238E27FC236}">
                <a16:creationId xmlns:a16="http://schemas.microsoft.com/office/drawing/2014/main" id="{0D696FE9-7569-4F7C-B973-42344AB5180A}"/>
              </a:ext>
            </a:extLst>
          </p:cNvPr>
          <p:cNvSpPr>
            <a:spLocks noChangeArrowheads="1"/>
          </p:cNvSpPr>
          <p:nvPr/>
        </p:nvSpPr>
        <p:spPr bwMode="auto">
          <a:xfrm>
            <a:off x="1830388" y="3881438"/>
            <a:ext cx="8837612"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400" u="sng" dirty="0">
                <a:latin typeface="Calibri" panose="020F0502020204030204" pitchFamily="34" charset="0"/>
                <a:ea typeface="Times New Roman" panose="02020603050405020304" pitchFamily="18" charset="0"/>
                <a:cs typeface="Arial" panose="020B0604020202020204" pitchFamily="34" charset="0"/>
              </a:rPr>
              <a:t>Scenarios</a:t>
            </a:r>
            <a:r>
              <a:rPr lang="en-US" altLang="en-US" sz="1400" dirty="0">
                <a:latin typeface="Calibri" panose="020F0502020204030204" pitchFamily="34" charset="0"/>
                <a:ea typeface="Times New Roman" panose="02020603050405020304" pitchFamily="18" charset="0"/>
                <a:cs typeface="Arial" panose="020B0604020202020204" pitchFamily="34" charset="0"/>
              </a:rPr>
              <a:t>:</a:t>
            </a:r>
          </a:p>
          <a:p>
            <a:pPr>
              <a:buFont typeface="Arial" panose="020B0604020202020204" pitchFamily="34" charset="0"/>
              <a:buChar char="•"/>
            </a:pPr>
            <a:r>
              <a:rPr lang="en-US" altLang="en-US" sz="1400" dirty="0">
                <a:latin typeface="Calibri" panose="020F0502020204030204" pitchFamily="34" charset="0"/>
                <a:ea typeface="Times New Roman" panose="02020603050405020304" pitchFamily="18" charset="0"/>
                <a:cs typeface="Arial" panose="020B0604020202020204" pitchFamily="34" charset="0"/>
              </a:rPr>
              <a:t>Scenario A:</a:t>
            </a:r>
            <a:r>
              <a:rPr lang="en-US" altLang="en-US" sz="1400" b="0" dirty="0">
                <a:latin typeface="Calibri" panose="020F0502020204030204" pitchFamily="34" charset="0"/>
                <a:ea typeface="Times New Roman" panose="02020603050405020304" pitchFamily="18" charset="0"/>
                <a:cs typeface="Arial" panose="020B0604020202020204" pitchFamily="34" charset="0"/>
              </a:rPr>
              <a:t>   No existing IEDP.  Less than 50% of elements exist in NIEM</a:t>
            </a:r>
          </a:p>
          <a:p>
            <a:pPr>
              <a:buFont typeface="Arial" panose="020B0604020202020204" pitchFamily="34" charset="0"/>
              <a:buChar char="•"/>
            </a:pPr>
            <a:r>
              <a:rPr lang="en-US" altLang="en-US" sz="1400" dirty="0">
                <a:latin typeface="Calibri" panose="020F0502020204030204" pitchFamily="34" charset="0"/>
                <a:ea typeface="Times New Roman" panose="02020603050405020304" pitchFamily="18" charset="0"/>
                <a:cs typeface="Arial" panose="020B0604020202020204" pitchFamily="34" charset="0"/>
              </a:rPr>
              <a:t>Scenario B:</a:t>
            </a:r>
            <a:r>
              <a:rPr lang="en-US" altLang="en-US" sz="1400" b="0" dirty="0">
                <a:latin typeface="Calibri" panose="020F0502020204030204" pitchFamily="34" charset="0"/>
                <a:ea typeface="Times New Roman" panose="02020603050405020304" pitchFamily="18" charset="0"/>
                <a:cs typeface="Arial" panose="020B0604020202020204" pitchFamily="34" charset="0"/>
              </a:rPr>
              <a:t>   Existing IEPD.  Less than 50% elements exist in NIEM</a:t>
            </a:r>
          </a:p>
          <a:p>
            <a:pPr>
              <a:buFont typeface="Arial" panose="020B0604020202020204" pitchFamily="34" charset="0"/>
              <a:buChar char="•"/>
            </a:pPr>
            <a:r>
              <a:rPr lang="en-US" altLang="en-US" sz="1400" dirty="0">
                <a:latin typeface="Calibri" panose="020F0502020204030204" pitchFamily="34" charset="0"/>
                <a:ea typeface="Times New Roman" panose="02020603050405020304" pitchFamily="18" charset="0"/>
                <a:cs typeface="Arial" panose="020B0604020202020204" pitchFamily="34" charset="0"/>
              </a:rPr>
              <a:t>Scenario C:</a:t>
            </a:r>
            <a:r>
              <a:rPr lang="en-US" altLang="en-US" sz="1400" b="0" dirty="0">
                <a:latin typeface="Calibri" panose="020F0502020204030204" pitchFamily="34" charset="0"/>
                <a:ea typeface="Times New Roman" panose="02020603050405020304" pitchFamily="18" charset="0"/>
                <a:cs typeface="Arial" panose="020B0604020202020204" pitchFamily="34" charset="0"/>
              </a:rPr>
              <a:t>   Existing IEPD.  More than 50% elements exist in NIEM</a:t>
            </a:r>
          </a:p>
          <a:p>
            <a:endParaRPr lang="en-US" altLang="en-US" sz="800" u="sng" dirty="0">
              <a:latin typeface="Calibri" panose="020F0502020204030204" pitchFamily="34" charset="0"/>
              <a:ea typeface="Times New Roman" panose="02020603050405020304" pitchFamily="18" charset="0"/>
              <a:cs typeface="Arial" panose="020B0604020202020204" pitchFamily="34" charset="0"/>
            </a:endParaRPr>
          </a:p>
          <a:p>
            <a:r>
              <a:rPr lang="en-US" altLang="en-US" sz="1400" u="sng" dirty="0">
                <a:latin typeface="Calibri" panose="020F0502020204030204" pitchFamily="34" charset="0"/>
                <a:ea typeface="Times New Roman" panose="02020603050405020304" pitchFamily="18" charset="0"/>
                <a:cs typeface="Arial" panose="020B0604020202020204" pitchFamily="34" charset="0"/>
              </a:rPr>
              <a:t>Cost Categories</a:t>
            </a:r>
            <a:r>
              <a:rPr lang="en-US" altLang="en-US" sz="1400" dirty="0">
                <a:latin typeface="Calibri" panose="020F0502020204030204" pitchFamily="34" charset="0"/>
                <a:ea typeface="Times New Roman" panose="02020603050405020304" pitchFamily="18" charset="0"/>
                <a:cs typeface="Arial" panose="020B0604020202020204" pitchFamily="34" charset="0"/>
              </a:rPr>
              <a:t>:</a:t>
            </a:r>
          </a:p>
          <a:p>
            <a:pPr>
              <a:buFont typeface="Arial" panose="020B0604020202020204" pitchFamily="34" charset="0"/>
              <a:buChar char="•"/>
            </a:pPr>
            <a:r>
              <a:rPr lang="en-US" altLang="en-US" sz="1400" dirty="0">
                <a:latin typeface="Calibri" panose="020F0502020204030204" pitchFamily="34" charset="0"/>
                <a:ea typeface="Times New Roman" panose="02020603050405020304" pitchFamily="18" charset="0"/>
                <a:cs typeface="Arial" panose="020B0604020202020204" pitchFamily="34" charset="0"/>
              </a:rPr>
              <a:t>Initial exchange</a:t>
            </a:r>
            <a:r>
              <a:rPr lang="en-US" altLang="en-US" sz="1400" b="0" dirty="0">
                <a:latin typeface="Calibri" panose="020F0502020204030204" pitchFamily="34" charset="0"/>
                <a:ea typeface="Times New Roman" panose="02020603050405020304" pitchFamily="18" charset="0"/>
                <a:cs typeface="Arial" panose="020B0604020202020204" pitchFamily="34" charset="0"/>
              </a:rPr>
              <a:t> is the cost to create initial (first) NIEM exchange.</a:t>
            </a:r>
          </a:p>
          <a:p>
            <a:pPr>
              <a:buFont typeface="Arial" panose="020B0604020202020204" pitchFamily="34" charset="0"/>
              <a:buChar char="•"/>
            </a:pPr>
            <a:r>
              <a:rPr lang="en-US" altLang="en-US" sz="1400" dirty="0">
                <a:latin typeface="Calibri" panose="020F0502020204030204" pitchFamily="34" charset="0"/>
                <a:ea typeface="Times New Roman" panose="02020603050405020304" pitchFamily="18" charset="0"/>
                <a:cs typeface="Arial" panose="020B0604020202020204" pitchFamily="34" charset="0"/>
              </a:rPr>
              <a:t>Additional Exchange (re-use of initial exchange)</a:t>
            </a:r>
            <a:r>
              <a:rPr lang="en-US" altLang="en-US" sz="1400" b="0" dirty="0">
                <a:latin typeface="Calibri" panose="020F0502020204030204" pitchFamily="34" charset="0"/>
                <a:ea typeface="Times New Roman" panose="02020603050405020304" pitchFamily="18" charset="0"/>
                <a:cs typeface="Arial" panose="020B0604020202020204" pitchFamily="34" charset="0"/>
              </a:rPr>
              <a:t> is the cost to re-use the initial exchange to share information between an additional and/or new system.</a:t>
            </a:r>
          </a:p>
          <a:p>
            <a:pPr>
              <a:buFont typeface="Arial" panose="020B0604020202020204" pitchFamily="34" charset="0"/>
              <a:buChar char="•"/>
            </a:pPr>
            <a:r>
              <a:rPr lang="en-US" altLang="en-US" sz="1400" dirty="0">
                <a:latin typeface="Calibri" panose="020F0502020204030204" pitchFamily="34" charset="0"/>
                <a:ea typeface="Times New Roman" panose="02020603050405020304" pitchFamily="18" charset="0"/>
                <a:cs typeface="Arial" panose="020B0604020202020204" pitchFamily="34" charset="0"/>
              </a:rPr>
              <a:t>Additional Exchange (no re-use)</a:t>
            </a:r>
            <a:r>
              <a:rPr lang="en-US" altLang="en-US" sz="1400" b="0" dirty="0">
                <a:latin typeface="Calibri" panose="020F0502020204030204" pitchFamily="34" charset="0"/>
                <a:ea typeface="Times New Roman" panose="02020603050405020304" pitchFamily="18" charset="0"/>
                <a:cs typeface="Arial" panose="020B0604020202020204" pitchFamily="34" charset="0"/>
              </a:rPr>
              <a:t> is the cost to develop new a NIEM exchange( after having developed the initial exchange), assuming no new staff training is needed; potential re-use of the initial exchange(s) is limited.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6ACCE16-C5CB-43EB-BBFD-EBD4A5AA9C71}"/>
              </a:ext>
            </a:extLst>
          </p:cNvPr>
          <p:cNvGraphicFramePr>
            <a:graphicFrameLocks noGrp="1"/>
          </p:cNvGraphicFramePr>
          <p:nvPr>
            <p:ph idx="1"/>
            <p:extLst>
              <p:ext uri="{D42A27DB-BD31-4B8C-83A1-F6EECF244321}">
                <p14:modId xmlns:p14="http://schemas.microsoft.com/office/powerpoint/2010/main" val="817431768"/>
              </p:ext>
            </p:extLst>
          </p:nvPr>
        </p:nvGraphicFramePr>
        <p:xfrm>
          <a:off x="536575" y="1612561"/>
          <a:ext cx="10972799" cy="1752601"/>
        </p:xfrm>
        <a:graphic>
          <a:graphicData uri="http://schemas.openxmlformats.org/drawingml/2006/table">
            <a:tbl>
              <a:tblPr/>
              <a:tblGrid>
                <a:gridCol w="4067092">
                  <a:extLst>
                    <a:ext uri="{9D8B030D-6E8A-4147-A177-3AD203B41FA5}">
                      <a16:colId xmlns:a16="http://schemas.microsoft.com/office/drawing/2014/main" val="20000"/>
                    </a:ext>
                  </a:extLst>
                </a:gridCol>
                <a:gridCol w="1622066">
                  <a:extLst>
                    <a:ext uri="{9D8B030D-6E8A-4147-A177-3AD203B41FA5}">
                      <a16:colId xmlns:a16="http://schemas.microsoft.com/office/drawing/2014/main" val="20001"/>
                    </a:ext>
                  </a:extLst>
                </a:gridCol>
                <a:gridCol w="1908313">
                  <a:extLst>
                    <a:ext uri="{9D8B030D-6E8A-4147-A177-3AD203B41FA5}">
                      <a16:colId xmlns:a16="http://schemas.microsoft.com/office/drawing/2014/main" val="20002"/>
                    </a:ext>
                  </a:extLst>
                </a:gridCol>
                <a:gridCol w="1812897">
                  <a:extLst>
                    <a:ext uri="{9D8B030D-6E8A-4147-A177-3AD203B41FA5}">
                      <a16:colId xmlns:a16="http://schemas.microsoft.com/office/drawing/2014/main" val="20003"/>
                    </a:ext>
                  </a:extLst>
                </a:gridCol>
                <a:gridCol w="1562431">
                  <a:extLst>
                    <a:ext uri="{9D8B030D-6E8A-4147-A177-3AD203B41FA5}">
                      <a16:colId xmlns:a16="http://schemas.microsoft.com/office/drawing/2014/main" val="20004"/>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libri" pitchFamily="34" charset="0"/>
                        </a:rPr>
                        <a:t>Development of 3 IEPDs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libri" pitchFamily="34" charset="0"/>
                        </a:rPr>
                        <a:t>NIEM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rPr>
                        <a:t>Custom XML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rPr>
                        <a:t>Savings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rPr>
                        <a:t>% Savings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Calibri" pitchFamily="34" charset="0"/>
                        </a:rPr>
                        <a:t>Initial Exchange </a:t>
                      </a:r>
                      <a:r>
                        <a:rPr kumimoji="0" lang="en-US" sz="1600" b="1" i="0" u="none" strike="noStrike" cap="none" normalizeH="0" baseline="0">
                          <a:ln>
                            <a:noFill/>
                          </a:ln>
                          <a:solidFill>
                            <a:schemeClr val="bg1"/>
                          </a:solidFill>
                          <a:effectLst/>
                          <a:latin typeface="Calibri" pitchFamily="34"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rPr>
                        <a:t>$278,950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$268,400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($10,550)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itchFamily="34" charset="0"/>
                        </a:rPr>
                        <a:t>Additional Exchange (no re-use) </a:t>
                      </a:r>
                      <a:r>
                        <a:rPr kumimoji="0" lang="en-US" sz="1600" b="1" i="0" u="none" strike="noStrike" cap="none" normalizeH="0" baseline="0" dirty="0">
                          <a:ln>
                            <a:noFill/>
                          </a:ln>
                          <a:solidFill>
                            <a:schemeClr val="bg1"/>
                          </a:solidFill>
                          <a:effectLst/>
                          <a:latin typeface="Calibri" pitchFamily="34" charset="0"/>
                        </a:rPr>
                        <a:t>(Z)</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rPr>
                        <a:t>$211,188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$250,400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$39,212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16%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itchFamily="34" charset="0"/>
                        </a:rPr>
                        <a:t>Development Cost </a:t>
                      </a:r>
                      <a:r>
                        <a:rPr kumimoji="0" lang="en-US" sz="1600" b="1" i="0" u="none" strike="noStrike" cap="none" normalizeH="0" baseline="0" dirty="0">
                          <a:ln>
                            <a:noFill/>
                          </a:ln>
                          <a:solidFill>
                            <a:schemeClr val="bg1"/>
                          </a:solidFill>
                          <a:effectLst/>
                          <a:latin typeface="Calibri" pitchFamily="34" charset="0"/>
                        </a:rPr>
                        <a:t>(X+Z+Z)</a:t>
                      </a:r>
                      <a:r>
                        <a:rPr kumimoji="0" lang="en-US" sz="1600" b="1" i="0" u="none" strike="noStrike" cap="none" normalizeH="0" baseline="30000" dirty="0">
                          <a:ln>
                            <a:noFill/>
                          </a:ln>
                          <a:solidFill>
                            <a:schemeClr val="bg1"/>
                          </a:solidFill>
                          <a:effectLst/>
                          <a:latin typeface="Calibri" pitchFamily="34" charset="0"/>
                        </a:rPr>
                        <a:t> 1</a:t>
                      </a:r>
                      <a:endParaRPr kumimoji="0" lang="en-US" sz="1600" b="1" i="0" u="none" strike="noStrike" cap="none" normalizeH="0" baseline="0" dirty="0">
                        <a:ln>
                          <a:noFill/>
                        </a:ln>
                        <a:solidFill>
                          <a:schemeClr val="bg1"/>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$701,326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$769,200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$67,874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rPr>
                        <a:t>9%</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19460" name="Title 1">
            <a:extLst>
              <a:ext uri="{FF2B5EF4-FFF2-40B4-BE49-F238E27FC236}">
                <a16:creationId xmlns:a16="http://schemas.microsoft.com/office/drawing/2014/main" id="{CB23CE78-06E8-48E8-A255-5B3FC7033394}"/>
              </a:ext>
            </a:extLst>
          </p:cNvPr>
          <p:cNvSpPr>
            <a:spLocks noGrp="1"/>
          </p:cNvSpPr>
          <p:nvPr>
            <p:ph type="title"/>
          </p:nvPr>
        </p:nvSpPr>
        <p:spPr/>
        <p:txBody>
          <a:bodyPr>
            <a:normAutofit fontScale="90000"/>
          </a:bodyPr>
          <a:lstStyle/>
          <a:p>
            <a:pPr eaLnBrk="1" hangingPunct="1"/>
            <a:r>
              <a:rPr lang="en-US" altLang="en-US" dirty="0"/>
              <a:t>Recovery.gov Actual Results (costs)</a:t>
            </a:r>
          </a:p>
        </p:txBody>
      </p:sp>
      <p:sp>
        <p:nvSpPr>
          <p:cNvPr id="5" name="TextBox 4">
            <a:extLst>
              <a:ext uri="{FF2B5EF4-FFF2-40B4-BE49-F238E27FC236}">
                <a16:creationId xmlns:a16="http://schemas.microsoft.com/office/drawing/2014/main" id="{FA53CB4A-C14F-4A17-98D1-6A514307DFDB}"/>
              </a:ext>
            </a:extLst>
          </p:cNvPr>
          <p:cNvSpPr txBox="1"/>
          <p:nvPr/>
        </p:nvSpPr>
        <p:spPr>
          <a:xfrm>
            <a:off x="1905000" y="5543551"/>
            <a:ext cx="8763000" cy="830263"/>
          </a:xfrm>
          <a:prstGeom prst="rect">
            <a:avLst/>
          </a:prstGeom>
          <a:noFill/>
        </p:spPr>
        <p:txBody>
          <a:bodyPr>
            <a:spAutoFit/>
          </a:bodyPr>
          <a:lstStyle/>
          <a:p>
            <a:pPr marL="119063" indent="-119063">
              <a:defRPr/>
            </a:pPr>
            <a:r>
              <a:rPr lang="en-US" sz="1200" baseline="30000" dirty="0">
                <a:solidFill>
                  <a:schemeClr val="tx2">
                    <a:lumMod val="75000"/>
                  </a:schemeClr>
                </a:solidFill>
              </a:rPr>
              <a:t>1 </a:t>
            </a:r>
            <a:r>
              <a:rPr lang="en-US" sz="1200" dirty="0">
                <a:solidFill>
                  <a:schemeClr val="tx2">
                    <a:lumMod val="75000"/>
                  </a:schemeClr>
                </a:solidFill>
              </a:rPr>
              <a:t>The Recovery.gov effort included the development of three IEPDs (one initial exchange [X]; and two additional exchanges with no re-use [Z])</a:t>
            </a:r>
          </a:p>
          <a:p>
            <a:pPr marL="119063" indent="-119063">
              <a:defRPr/>
            </a:pPr>
            <a:r>
              <a:rPr lang="en-US" sz="1200" baseline="30000" dirty="0">
                <a:solidFill>
                  <a:schemeClr val="tx2">
                    <a:lumMod val="75000"/>
                  </a:schemeClr>
                </a:solidFill>
              </a:rPr>
              <a:t>2</a:t>
            </a:r>
            <a:r>
              <a:rPr lang="en-US" sz="1200" dirty="0">
                <a:solidFill>
                  <a:schemeClr val="tx2">
                    <a:lumMod val="75000"/>
                  </a:schemeClr>
                </a:solidFill>
              </a:rPr>
              <a:t>This accounts for the cost develop the three exchanges (X+Z+Z) and reuse them across 100 additional systems (100*Y).  The high degree of savings (72%) is largely due to the high number of systems consuming the exchanges</a:t>
            </a:r>
          </a:p>
        </p:txBody>
      </p:sp>
      <p:sp>
        <p:nvSpPr>
          <p:cNvPr id="6" name="TextBox 5">
            <a:extLst>
              <a:ext uri="{FF2B5EF4-FFF2-40B4-BE49-F238E27FC236}">
                <a16:creationId xmlns:a16="http://schemas.microsoft.com/office/drawing/2014/main" id="{52EBE0D4-046F-4F2C-BDEC-9E417BEE2940}"/>
              </a:ext>
            </a:extLst>
          </p:cNvPr>
          <p:cNvSpPr txBox="1"/>
          <p:nvPr/>
        </p:nvSpPr>
        <p:spPr>
          <a:xfrm>
            <a:off x="1752600" y="824948"/>
            <a:ext cx="8686800" cy="738188"/>
          </a:xfrm>
          <a:prstGeom prst="rect">
            <a:avLst/>
          </a:prstGeom>
          <a:noFill/>
        </p:spPr>
        <p:txBody>
          <a:bodyPr>
            <a:spAutoFit/>
          </a:bodyPr>
          <a:lstStyle/>
          <a:p>
            <a:pPr>
              <a:defRPr/>
            </a:pPr>
            <a:r>
              <a:rPr lang="en-US" sz="1400" dirty="0">
                <a:solidFill>
                  <a:schemeClr val="tx2">
                    <a:lumMod val="75000"/>
                  </a:schemeClr>
                </a:solidFill>
              </a:rPr>
              <a:t>The scope of the Recovery.gov effort included the development of three NIEM exchanges to be used across 100 additional systems.  The cost model estimated an overall cost savings of $12,537,875 (72%) for the use of NIEM over custom XML development in Recovery.gov.  </a:t>
            </a:r>
          </a:p>
        </p:txBody>
      </p:sp>
      <p:graphicFrame>
        <p:nvGraphicFramePr>
          <p:cNvPr id="8" name="Content Placeholder 3">
            <a:extLst>
              <a:ext uri="{FF2B5EF4-FFF2-40B4-BE49-F238E27FC236}">
                <a16:creationId xmlns:a16="http://schemas.microsoft.com/office/drawing/2014/main" id="{C7669A5A-42F7-4089-8D77-C7753E11B1BC}"/>
              </a:ext>
            </a:extLst>
          </p:cNvPr>
          <p:cNvGraphicFramePr>
            <a:graphicFrameLocks noGrp="1"/>
          </p:cNvGraphicFramePr>
          <p:nvPr/>
        </p:nvGraphicFramePr>
        <p:xfrm>
          <a:off x="1704975" y="3471864"/>
          <a:ext cx="8763000" cy="2108639"/>
        </p:xfrm>
        <a:graphic>
          <a:graphicData uri="http://schemas.openxmlformats.org/drawingml/2006/table">
            <a:tbl>
              <a:tblPr/>
              <a:tblGrid>
                <a:gridCol w="3248025">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247775">
                  <a:extLst>
                    <a:ext uri="{9D8B030D-6E8A-4147-A177-3AD203B41FA5}">
                      <a16:colId xmlns:a16="http://schemas.microsoft.com/office/drawing/2014/main" val="20004"/>
                    </a:ext>
                  </a:extLst>
                </a:gridCol>
              </a:tblGrid>
              <a:tr h="371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rPr>
                        <a:t>IEPD Re-use across 100 systems</a:t>
                      </a:r>
                    </a:p>
                  </a:txBody>
                  <a:tcPr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rPr>
                        <a:t>NIEM</a:t>
                      </a:r>
                    </a:p>
                  </a:txBody>
                  <a:tcPr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rPr>
                        <a:t>Custom XML</a:t>
                      </a:r>
                    </a:p>
                  </a:txBody>
                  <a:tcPr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rPr>
                        <a:t>Savings</a:t>
                      </a:r>
                    </a:p>
                  </a:txBody>
                  <a:tcPr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rPr>
                        <a:t>% Savings</a:t>
                      </a:r>
                    </a:p>
                  </a:txBody>
                  <a:tcPr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789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Calibri" pitchFamily="34" charset="0"/>
                        </a:rPr>
                        <a:t>Re-use of the three exchanges across one systems </a:t>
                      </a:r>
                      <a:r>
                        <a:rPr kumimoji="0" lang="en-US" sz="1600" b="1" i="0" u="none" strike="noStrike" cap="none" normalizeH="0" baseline="0">
                          <a:ln>
                            <a:noFill/>
                          </a:ln>
                          <a:solidFill>
                            <a:schemeClr val="bg1"/>
                          </a:solidFill>
                          <a:effectLst/>
                          <a:latin typeface="Calibri" pitchFamily="34" charset="0"/>
                        </a:rPr>
                        <a:t>(Y)</a:t>
                      </a:r>
                      <a:endParaRPr kumimoji="0" lang="en-US" sz="1600" b="1" i="0" u="none" strike="noStrike" cap="none" normalizeH="0" baseline="30000">
                        <a:ln>
                          <a:noFill/>
                        </a:ln>
                        <a:solidFill>
                          <a:schemeClr val="bg1"/>
                        </a:solidFill>
                        <a:effectLst/>
                        <a:latin typeface="Calibri" pitchFamily="34" charset="0"/>
                      </a:endParaRPr>
                    </a:p>
                  </a:txBody>
                  <a:tcPr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$41,800</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$166,500</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$124,700</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75%</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789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Calibri" pitchFamily="34" charset="0"/>
                        </a:rPr>
                        <a:t>Re-use of the three exchanges across 100 systems (100*Y)</a:t>
                      </a:r>
                    </a:p>
                  </a:txBody>
                  <a:tcPr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$4,180,000</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$16,650,000</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$12,470,000</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rPr>
                        <a:t>75%</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7894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bg1"/>
                          </a:solidFill>
                          <a:effectLst/>
                          <a:latin typeface="Calibri" pitchFamily="34" charset="0"/>
                        </a:rPr>
                        <a:t>Total Cost (develop 3 exchanges and re-use across 100 systems</a:t>
                      </a:r>
                      <a:r>
                        <a:rPr kumimoji="0" lang="en-US" sz="1600" b="1" i="0" u="none" strike="noStrike" cap="none" normalizeH="0" baseline="0">
                          <a:ln>
                            <a:noFill/>
                          </a:ln>
                          <a:solidFill>
                            <a:schemeClr val="bg1"/>
                          </a:solidFill>
                          <a:effectLst/>
                          <a:latin typeface="Calibri" pitchFamily="34" charset="0"/>
                        </a:rPr>
                        <a:t>)</a:t>
                      </a:r>
                      <a:r>
                        <a:rPr kumimoji="0" lang="en-US" sz="1600" b="1" i="0" u="none" strike="noStrike" cap="none" normalizeH="0" baseline="30000">
                          <a:ln>
                            <a:noFill/>
                          </a:ln>
                          <a:solidFill>
                            <a:schemeClr val="bg1"/>
                          </a:solidFill>
                          <a:effectLst/>
                          <a:latin typeface="Calibri" pitchFamily="34" charset="0"/>
                        </a:rPr>
                        <a:t> 2</a:t>
                      </a:r>
                      <a:endParaRPr kumimoji="0" lang="en-US" sz="1600" b="1" i="0" u="none" strike="noStrike" cap="none" normalizeH="0" baseline="0">
                        <a:ln>
                          <a:noFill/>
                        </a:ln>
                        <a:solidFill>
                          <a:schemeClr val="bg1"/>
                        </a:solidFill>
                        <a:effectLst/>
                        <a:latin typeface="Calibri" pitchFamily="34" charset="0"/>
                      </a:endParaRPr>
                    </a:p>
                  </a:txBody>
                  <a:tcPr marT="45706" marB="4570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77933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alibri" pitchFamily="34" charset="0"/>
                        </a:rPr>
                        <a:t>$4,881,326</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77933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alibri" pitchFamily="34" charset="0"/>
                        </a:rPr>
                        <a:t>$17,419,200</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77933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alibri" pitchFamily="34" charset="0"/>
                        </a:rPr>
                        <a:t>$12,537,875</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77933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alibri" pitchFamily="34" charset="0"/>
                        </a:rPr>
                        <a:t>72%</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77933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HP_216">
            <a:extLst>
              <a:ext uri="{FF2B5EF4-FFF2-40B4-BE49-F238E27FC236}">
                <a16:creationId xmlns:a16="http://schemas.microsoft.com/office/drawing/2014/main" id="{A547E62C-339B-4BD8-A489-B57815C98718}"/>
              </a:ext>
            </a:extLst>
          </p:cNvPr>
          <p:cNvSpPr>
            <a:spLocks noGrp="1" noChangeArrowheads="1"/>
          </p:cNvSpPr>
          <p:nvPr>
            <p:ph type="title"/>
          </p:nvPr>
        </p:nvSpPr>
        <p:spPr/>
        <p:txBody>
          <a:bodyPr/>
          <a:lstStyle/>
          <a:p>
            <a:pPr eaLnBrk="1" hangingPunct="1"/>
            <a:r>
              <a:rPr lang="en-US" altLang="en-US"/>
              <a:t>Additional NIEM Resources</a:t>
            </a:r>
          </a:p>
        </p:txBody>
      </p:sp>
      <p:sp>
        <p:nvSpPr>
          <p:cNvPr id="51" name="Rectangle 50">
            <a:extLst>
              <a:ext uri="{FF2B5EF4-FFF2-40B4-BE49-F238E27FC236}">
                <a16:creationId xmlns:a16="http://schemas.microsoft.com/office/drawing/2014/main" id="{BBBED794-6BC6-483E-9FC7-5F712DF8A177}"/>
              </a:ext>
            </a:extLst>
          </p:cNvPr>
          <p:cNvSpPr/>
          <p:nvPr/>
        </p:nvSpPr>
        <p:spPr bwMode="auto">
          <a:xfrm>
            <a:off x="4356100" y="2800351"/>
            <a:ext cx="5943600" cy="1463675"/>
          </a:xfrm>
          <a:prstGeom prst="rect">
            <a:avLst/>
          </a:prstGeom>
          <a:solidFill>
            <a:schemeClr val="bg1">
              <a:lumMod val="95000"/>
              <a:alpha val="54000"/>
            </a:schemeClr>
          </a:solidFill>
          <a:ln>
            <a:solidFill>
              <a:schemeClr val="bg1">
                <a:lumMod val="6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227013" lvl="1" indent="-225425">
              <a:lnSpc>
                <a:spcPct val="106000"/>
              </a:lnSpc>
              <a:spcBef>
                <a:spcPct val="40000"/>
              </a:spcBef>
              <a:buClr>
                <a:schemeClr val="tx1"/>
              </a:buClr>
              <a:defRPr/>
            </a:pPr>
            <a:r>
              <a:rPr lang="en-US" sz="1400" b="1" dirty="0">
                <a:solidFill>
                  <a:schemeClr val="bg2">
                    <a:lumMod val="50000"/>
                  </a:schemeClr>
                </a:solidFill>
                <a:latin typeface="Arial" pitchFamily="34" charset="0"/>
                <a:cs typeface="Arial" pitchFamily="34" charset="0"/>
              </a:rPr>
              <a:t>Many resources are available to provide support and assistance</a:t>
            </a:r>
            <a:endParaRPr lang="en-US" sz="1400" kern="0" dirty="0">
              <a:solidFill>
                <a:schemeClr val="bg2">
                  <a:lumMod val="50000"/>
                </a:schemeClr>
              </a:solidFill>
              <a:latin typeface="Arial" pitchFamily="34" charset="0"/>
              <a:cs typeface="Arial" pitchFamily="34" charset="0"/>
            </a:endParaRPr>
          </a:p>
          <a:p>
            <a:pPr marL="227013" lvl="1" indent="-225425">
              <a:lnSpc>
                <a:spcPct val="106000"/>
              </a:lnSpc>
              <a:spcBef>
                <a:spcPct val="40000"/>
              </a:spcBef>
              <a:buClr>
                <a:schemeClr val="tx1"/>
              </a:buClr>
              <a:buFont typeface="Wingdings 2" pitchFamily="18" charset="2"/>
              <a:buChar char="¡"/>
              <a:defRPr/>
            </a:pPr>
            <a:r>
              <a:rPr lang="en-US" sz="1400" kern="0" dirty="0">
                <a:solidFill>
                  <a:schemeClr val="bg2">
                    <a:lumMod val="50000"/>
                  </a:schemeClr>
                </a:solidFill>
                <a:latin typeface="Arial" pitchFamily="34" charset="0"/>
                <a:cs typeface="Arial" pitchFamily="34" charset="0"/>
              </a:rPr>
              <a:t>NIEM website offers recorded sessions and lecture material</a:t>
            </a:r>
          </a:p>
          <a:p>
            <a:pPr marL="227013" lvl="1" indent="-225425">
              <a:lnSpc>
                <a:spcPct val="106000"/>
              </a:lnSpc>
              <a:spcBef>
                <a:spcPct val="40000"/>
              </a:spcBef>
              <a:buClr>
                <a:schemeClr val="tx1"/>
              </a:buClr>
              <a:buFont typeface="Wingdings 2" pitchFamily="18" charset="2"/>
              <a:buChar char="¡"/>
              <a:defRPr/>
            </a:pPr>
            <a:r>
              <a:rPr lang="en-US" sz="1400" kern="0" dirty="0">
                <a:solidFill>
                  <a:schemeClr val="bg2">
                    <a:lumMod val="50000"/>
                  </a:schemeClr>
                </a:solidFill>
                <a:latin typeface="Arial" pitchFamily="34" charset="0"/>
                <a:cs typeface="Arial" pitchFamily="34" charset="0"/>
              </a:rPr>
              <a:t>NIEM Training is Available</a:t>
            </a:r>
          </a:p>
          <a:p>
            <a:pPr marL="227013" lvl="1" indent="-225425">
              <a:lnSpc>
                <a:spcPct val="106000"/>
              </a:lnSpc>
              <a:spcBef>
                <a:spcPct val="40000"/>
              </a:spcBef>
              <a:buClr>
                <a:schemeClr val="tx1"/>
              </a:buClr>
              <a:buFont typeface="Wingdings 2" pitchFamily="18" charset="2"/>
              <a:buChar char="¡"/>
              <a:defRPr/>
            </a:pPr>
            <a:r>
              <a:rPr lang="en-US" sz="1400" kern="0" dirty="0">
                <a:solidFill>
                  <a:schemeClr val="bg2">
                    <a:lumMod val="50000"/>
                  </a:schemeClr>
                </a:solidFill>
                <a:latin typeface="Arial" pitchFamily="34" charset="0"/>
                <a:cs typeface="Arial" pitchFamily="34" charset="0"/>
              </a:rPr>
              <a:t>National Information Sharing Standards (NISS) Knowledge Base and Help desk</a:t>
            </a:r>
          </a:p>
        </p:txBody>
      </p:sp>
      <p:pic>
        <p:nvPicPr>
          <p:cNvPr id="23" name="Picture 3">
            <a:extLst>
              <a:ext uri="{FF2B5EF4-FFF2-40B4-BE49-F238E27FC236}">
                <a16:creationId xmlns:a16="http://schemas.microsoft.com/office/drawing/2014/main" id="{1113518F-2F24-4187-B6FD-9A2F081035A2}"/>
              </a:ext>
            </a:extLst>
          </p:cNvPr>
          <p:cNvPicPr>
            <a:picLocks noChangeArrowheads="1"/>
          </p:cNvPicPr>
          <p:nvPr/>
        </p:nvPicPr>
        <p:blipFill>
          <a:blip r:embed="rId3"/>
          <a:srcRect/>
          <a:stretch>
            <a:fillRect/>
          </a:stretch>
        </p:blipFill>
        <p:spPr bwMode="auto">
          <a:xfrm>
            <a:off x="1841500" y="2800351"/>
            <a:ext cx="2286000" cy="1463675"/>
          </a:xfrm>
          <a:prstGeom prst="rect">
            <a:avLst/>
          </a:prstGeom>
          <a:noFill/>
          <a:ln w="28575">
            <a:solidFill>
              <a:schemeClr val="bg2">
                <a:lumMod val="75000"/>
              </a:schemeClr>
            </a:solidFill>
            <a:miter lim="800000"/>
            <a:headEnd/>
            <a:tailEnd/>
          </a:ln>
        </p:spPr>
      </p:pic>
      <p:sp>
        <p:nvSpPr>
          <p:cNvPr id="31" name="Text Placeholder 11">
            <a:extLst>
              <a:ext uri="{FF2B5EF4-FFF2-40B4-BE49-F238E27FC236}">
                <a16:creationId xmlns:a16="http://schemas.microsoft.com/office/drawing/2014/main" id="{6F3AF87B-CDB5-42BD-82E0-29711A21316D}"/>
              </a:ext>
            </a:extLst>
          </p:cNvPr>
          <p:cNvSpPr txBox="1">
            <a:spLocks/>
          </p:cNvSpPr>
          <p:nvPr/>
        </p:nvSpPr>
        <p:spPr bwMode="auto">
          <a:xfrm>
            <a:off x="4351338" y="2700338"/>
            <a:ext cx="5670550" cy="400050"/>
          </a:xfrm>
          <a:prstGeom prst="rect">
            <a:avLst/>
          </a:prstGeom>
        </p:spPr>
        <p:txBody>
          <a:bodyPr/>
          <a:lstStyle/>
          <a:p>
            <a:pPr>
              <a:lnSpc>
                <a:spcPct val="106000"/>
              </a:lnSpc>
              <a:spcBef>
                <a:spcPct val="40000"/>
              </a:spcBef>
              <a:buClr>
                <a:schemeClr val="tx1"/>
              </a:buClr>
              <a:buSzPct val="80000"/>
              <a:defRPr/>
            </a:pPr>
            <a:endParaRPr lang="en-US" sz="1400" b="1" dirty="0">
              <a:solidFill>
                <a:schemeClr val="bg2">
                  <a:lumMod val="50000"/>
                </a:schemeClr>
              </a:solidFill>
            </a:endParaRPr>
          </a:p>
        </p:txBody>
      </p:sp>
      <p:sp>
        <p:nvSpPr>
          <p:cNvPr id="50" name="Rectangle 49">
            <a:extLst>
              <a:ext uri="{FF2B5EF4-FFF2-40B4-BE49-F238E27FC236}">
                <a16:creationId xmlns:a16="http://schemas.microsoft.com/office/drawing/2014/main" id="{F7E77FBD-BE40-4FF2-A238-E254EF552D27}"/>
              </a:ext>
            </a:extLst>
          </p:cNvPr>
          <p:cNvSpPr/>
          <p:nvPr/>
        </p:nvSpPr>
        <p:spPr bwMode="auto">
          <a:xfrm>
            <a:off x="4356100" y="1008063"/>
            <a:ext cx="5943600" cy="1463040"/>
          </a:xfrm>
          <a:prstGeom prst="rect">
            <a:avLst/>
          </a:prstGeom>
          <a:solidFill>
            <a:schemeClr val="bg1">
              <a:lumMod val="95000"/>
              <a:alpha val="54000"/>
            </a:schemeClr>
          </a:solidFill>
          <a:ln>
            <a:solidFill>
              <a:schemeClr val="bg1">
                <a:lumMod val="6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numCol="2" spcCol="91440"/>
          <a:lstStyle/>
          <a:p>
            <a:pPr marL="227013" lvl="1" indent="-225425">
              <a:lnSpc>
                <a:spcPct val="106000"/>
              </a:lnSpc>
              <a:spcBef>
                <a:spcPct val="40000"/>
              </a:spcBef>
              <a:buClr>
                <a:schemeClr val="tx1"/>
              </a:buClr>
              <a:buFont typeface="Wingdings 2" pitchFamily="18" charset="2"/>
              <a:buChar char="¡"/>
              <a:defRPr/>
            </a:pPr>
            <a:endParaRPr lang="en-US" sz="1400" kern="0" dirty="0">
              <a:solidFill>
                <a:schemeClr val="bg2">
                  <a:lumMod val="50000"/>
                </a:schemeClr>
              </a:solidFill>
              <a:latin typeface="Arial" pitchFamily="34" charset="0"/>
              <a:cs typeface="Arial" pitchFamily="34" charset="0"/>
            </a:endParaRPr>
          </a:p>
          <a:p>
            <a:pPr marL="227013" lvl="1" indent="-225425">
              <a:lnSpc>
                <a:spcPct val="106000"/>
              </a:lnSpc>
              <a:spcBef>
                <a:spcPct val="40000"/>
              </a:spcBef>
              <a:buClr>
                <a:schemeClr val="tx1"/>
              </a:buClr>
              <a:buFont typeface="Wingdings 2" pitchFamily="18" charset="2"/>
              <a:buChar char="¡"/>
              <a:defRPr/>
            </a:pPr>
            <a:r>
              <a:rPr lang="en-US" sz="1400" kern="0" dirty="0">
                <a:solidFill>
                  <a:schemeClr val="bg2">
                    <a:lumMod val="50000"/>
                  </a:schemeClr>
                </a:solidFill>
                <a:latin typeface="Arial" pitchFamily="34" charset="0"/>
                <a:cs typeface="Arial" pitchFamily="34" charset="0"/>
              </a:rPr>
              <a:t>Introduction to NIEM</a:t>
            </a:r>
          </a:p>
          <a:p>
            <a:pPr marL="227013" lvl="1" indent="-225425">
              <a:lnSpc>
                <a:spcPct val="106000"/>
              </a:lnSpc>
              <a:spcBef>
                <a:spcPct val="40000"/>
              </a:spcBef>
              <a:buClr>
                <a:schemeClr val="tx1"/>
              </a:buClr>
              <a:buFont typeface="Wingdings 2" pitchFamily="18" charset="2"/>
              <a:buChar char="¡"/>
              <a:defRPr/>
            </a:pPr>
            <a:r>
              <a:rPr lang="en-US" sz="1400" kern="0" dirty="0">
                <a:solidFill>
                  <a:schemeClr val="bg2">
                    <a:lumMod val="50000"/>
                  </a:schemeClr>
                </a:solidFill>
                <a:latin typeface="Arial" pitchFamily="34" charset="0"/>
                <a:cs typeface="Arial" pitchFamily="34" charset="0"/>
              </a:rPr>
              <a:t>Concept of Operations</a:t>
            </a:r>
          </a:p>
          <a:p>
            <a:pPr marL="227013" lvl="1" indent="-225425">
              <a:lnSpc>
                <a:spcPct val="106000"/>
              </a:lnSpc>
              <a:spcBef>
                <a:spcPct val="40000"/>
              </a:spcBef>
              <a:buClr>
                <a:schemeClr val="tx1"/>
              </a:buClr>
              <a:buFont typeface="Wingdings 2" pitchFamily="18" charset="2"/>
              <a:buChar char="¡"/>
              <a:defRPr/>
            </a:pPr>
            <a:endParaRPr lang="en-US" sz="1400" kern="0" dirty="0">
              <a:solidFill>
                <a:schemeClr val="bg2">
                  <a:lumMod val="50000"/>
                </a:schemeClr>
              </a:solidFill>
              <a:latin typeface="Arial" pitchFamily="34" charset="0"/>
              <a:cs typeface="Arial" pitchFamily="34" charset="0"/>
            </a:endParaRPr>
          </a:p>
          <a:p>
            <a:pPr marL="227013" lvl="1" indent="-225425">
              <a:lnSpc>
                <a:spcPct val="106000"/>
              </a:lnSpc>
              <a:spcBef>
                <a:spcPct val="40000"/>
              </a:spcBef>
              <a:buClr>
                <a:schemeClr val="tx1"/>
              </a:buClr>
              <a:buFont typeface="Wingdings 2" pitchFamily="18" charset="2"/>
              <a:buChar char="¡"/>
              <a:defRPr/>
            </a:pPr>
            <a:endParaRPr lang="en-US" sz="1400" kern="0" dirty="0">
              <a:solidFill>
                <a:schemeClr val="bg2">
                  <a:lumMod val="50000"/>
                </a:schemeClr>
              </a:solidFill>
              <a:latin typeface="Arial" pitchFamily="34" charset="0"/>
              <a:cs typeface="Arial" pitchFamily="34" charset="0"/>
            </a:endParaRPr>
          </a:p>
          <a:p>
            <a:pPr marL="227013" lvl="1" indent="-225425">
              <a:lnSpc>
                <a:spcPct val="106000"/>
              </a:lnSpc>
              <a:spcBef>
                <a:spcPct val="40000"/>
              </a:spcBef>
              <a:buClr>
                <a:schemeClr val="tx1"/>
              </a:buClr>
              <a:buFont typeface="Wingdings 2" pitchFamily="18" charset="2"/>
              <a:buChar char="¡"/>
              <a:defRPr/>
            </a:pPr>
            <a:r>
              <a:rPr lang="en-US" sz="1400" kern="0" dirty="0">
                <a:solidFill>
                  <a:schemeClr val="bg2">
                    <a:lumMod val="50000"/>
                  </a:schemeClr>
                </a:solidFill>
                <a:latin typeface="Arial" pitchFamily="34" charset="0"/>
                <a:cs typeface="Arial" pitchFamily="34" charset="0"/>
              </a:rPr>
              <a:t>User Guide</a:t>
            </a:r>
          </a:p>
          <a:p>
            <a:pPr marL="227013" lvl="1" indent="-225425">
              <a:lnSpc>
                <a:spcPct val="106000"/>
              </a:lnSpc>
              <a:spcBef>
                <a:spcPct val="40000"/>
              </a:spcBef>
              <a:buClr>
                <a:schemeClr val="tx1"/>
              </a:buClr>
              <a:buFont typeface="Wingdings 2" pitchFamily="18" charset="2"/>
              <a:buChar char="¡"/>
              <a:defRPr/>
            </a:pPr>
            <a:r>
              <a:rPr lang="en-US" sz="1400" kern="0" dirty="0">
                <a:solidFill>
                  <a:schemeClr val="bg2">
                    <a:lumMod val="50000"/>
                  </a:schemeClr>
                </a:solidFill>
                <a:latin typeface="Arial" pitchFamily="34" charset="0"/>
                <a:cs typeface="Arial" pitchFamily="34" charset="0"/>
              </a:rPr>
              <a:t>NIEM Naming and Design Rules</a:t>
            </a:r>
          </a:p>
          <a:p>
            <a:pPr marL="227013" lvl="1" indent="-225425">
              <a:lnSpc>
                <a:spcPct val="106000"/>
              </a:lnSpc>
              <a:spcBef>
                <a:spcPct val="40000"/>
              </a:spcBef>
              <a:buClr>
                <a:schemeClr val="tx1"/>
              </a:buClr>
              <a:buFont typeface="Wingdings 2" pitchFamily="18" charset="2"/>
              <a:buChar char="¡"/>
              <a:defRPr/>
            </a:pPr>
            <a:r>
              <a:rPr lang="en-US" sz="1400" kern="0" dirty="0">
                <a:solidFill>
                  <a:schemeClr val="bg2">
                    <a:lumMod val="50000"/>
                  </a:schemeClr>
                </a:solidFill>
                <a:latin typeface="Arial" pitchFamily="34" charset="0"/>
                <a:cs typeface="Arial" pitchFamily="34" charset="0"/>
              </a:rPr>
              <a:t>Many other documents</a:t>
            </a:r>
            <a:endParaRPr lang="en-US" kern="0" dirty="0">
              <a:solidFill>
                <a:schemeClr val="bg2">
                  <a:lumMod val="50000"/>
                </a:schemeClr>
              </a:solidFill>
              <a:latin typeface="Arial" pitchFamily="34" charset="0"/>
              <a:cs typeface="Arial" pitchFamily="34" charset="0"/>
            </a:endParaRPr>
          </a:p>
        </p:txBody>
      </p:sp>
      <p:pic>
        <p:nvPicPr>
          <p:cNvPr id="21" name="Picture 2">
            <a:extLst>
              <a:ext uri="{FF2B5EF4-FFF2-40B4-BE49-F238E27FC236}">
                <a16:creationId xmlns:a16="http://schemas.microsoft.com/office/drawing/2014/main" id="{7A080D9E-BB12-4F53-A2A8-4E209FBE2E13}"/>
              </a:ext>
            </a:extLst>
          </p:cNvPr>
          <p:cNvPicPr>
            <a:picLocks noChangeArrowheads="1"/>
          </p:cNvPicPr>
          <p:nvPr/>
        </p:nvPicPr>
        <p:blipFill>
          <a:blip r:embed="rId4"/>
          <a:srcRect/>
          <a:stretch>
            <a:fillRect/>
          </a:stretch>
        </p:blipFill>
        <p:spPr bwMode="auto">
          <a:xfrm>
            <a:off x="1841500" y="1008064"/>
            <a:ext cx="2286000" cy="1463675"/>
          </a:xfrm>
          <a:prstGeom prst="rect">
            <a:avLst/>
          </a:prstGeom>
          <a:noFill/>
          <a:ln w="28575">
            <a:solidFill>
              <a:schemeClr val="bg2">
                <a:lumMod val="75000"/>
              </a:schemeClr>
            </a:solidFill>
            <a:miter lim="800000"/>
            <a:headEnd/>
            <a:tailEnd/>
          </a:ln>
        </p:spPr>
      </p:pic>
      <p:sp>
        <p:nvSpPr>
          <p:cNvPr id="52" name="Rectangle 51">
            <a:extLst>
              <a:ext uri="{FF2B5EF4-FFF2-40B4-BE49-F238E27FC236}">
                <a16:creationId xmlns:a16="http://schemas.microsoft.com/office/drawing/2014/main" id="{0078489A-2253-4AC7-B0E0-8DECBC29F9DD}"/>
              </a:ext>
            </a:extLst>
          </p:cNvPr>
          <p:cNvSpPr/>
          <p:nvPr/>
        </p:nvSpPr>
        <p:spPr bwMode="auto">
          <a:xfrm>
            <a:off x="4356100" y="4634631"/>
            <a:ext cx="5943600" cy="1463040"/>
          </a:xfrm>
          <a:prstGeom prst="rect">
            <a:avLst/>
          </a:prstGeom>
          <a:solidFill>
            <a:schemeClr val="bg1">
              <a:lumMod val="95000"/>
              <a:alpha val="54000"/>
            </a:schemeClr>
          </a:solidFill>
          <a:ln>
            <a:solidFill>
              <a:schemeClr val="bg1">
                <a:lumMod val="6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numCol="2"/>
          <a:lstStyle/>
          <a:p>
            <a:pPr marL="227013" lvl="1" indent="-225425">
              <a:lnSpc>
                <a:spcPct val="106000"/>
              </a:lnSpc>
              <a:spcBef>
                <a:spcPct val="40000"/>
              </a:spcBef>
              <a:buClr>
                <a:schemeClr val="tx1"/>
              </a:buClr>
              <a:buFont typeface="Wingdings 2" pitchFamily="18" charset="2"/>
              <a:buChar char="¡"/>
              <a:defRPr/>
            </a:pPr>
            <a:r>
              <a:rPr lang="en-US" sz="1400" kern="0" dirty="0">
                <a:solidFill>
                  <a:schemeClr val="bg2">
                    <a:lumMod val="50000"/>
                  </a:schemeClr>
                </a:solidFill>
                <a:latin typeface="Arial" pitchFamily="34" charset="0"/>
                <a:cs typeface="Arial" pitchFamily="34" charset="0"/>
              </a:rPr>
              <a:t>Lifecycle artifact templates</a:t>
            </a:r>
          </a:p>
          <a:p>
            <a:pPr marL="227013" lvl="1" indent="-225425">
              <a:lnSpc>
                <a:spcPct val="106000"/>
              </a:lnSpc>
              <a:spcBef>
                <a:spcPct val="40000"/>
              </a:spcBef>
              <a:buClr>
                <a:schemeClr val="tx1"/>
              </a:buClr>
              <a:buFont typeface="Wingdings 2" pitchFamily="18" charset="2"/>
              <a:buChar char="¡"/>
              <a:defRPr/>
            </a:pPr>
            <a:r>
              <a:rPr lang="en-US" sz="1400" kern="0" dirty="0">
                <a:solidFill>
                  <a:schemeClr val="bg2">
                    <a:lumMod val="50000"/>
                  </a:schemeClr>
                </a:solidFill>
                <a:latin typeface="Arial" pitchFamily="34" charset="0"/>
                <a:cs typeface="Arial" pitchFamily="34" charset="0"/>
              </a:rPr>
              <a:t>Subset Schema Generation Tool &amp; Graphical Browser (NIEM Tools)</a:t>
            </a:r>
          </a:p>
          <a:p>
            <a:pPr marL="227013" lvl="1" indent="-225425">
              <a:lnSpc>
                <a:spcPct val="106000"/>
              </a:lnSpc>
              <a:spcBef>
                <a:spcPct val="40000"/>
              </a:spcBef>
              <a:buClr>
                <a:schemeClr val="tx1"/>
              </a:buClr>
              <a:defRPr/>
            </a:pPr>
            <a:endParaRPr lang="en-US" sz="1400" kern="0" dirty="0">
              <a:solidFill>
                <a:schemeClr val="bg2">
                  <a:lumMod val="50000"/>
                </a:schemeClr>
              </a:solidFill>
              <a:latin typeface="Arial" pitchFamily="34" charset="0"/>
              <a:cs typeface="Arial" pitchFamily="34" charset="0"/>
            </a:endParaRPr>
          </a:p>
          <a:p>
            <a:pPr marL="227013" lvl="1" indent="-225425">
              <a:lnSpc>
                <a:spcPct val="106000"/>
              </a:lnSpc>
              <a:spcBef>
                <a:spcPct val="40000"/>
              </a:spcBef>
              <a:buClr>
                <a:schemeClr val="tx1"/>
              </a:buClr>
              <a:defRPr/>
            </a:pPr>
            <a:endParaRPr lang="en-US" sz="1400" kern="0" dirty="0">
              <a:solidFill>
                <a:schemeClr val="bg2">
                  <a:lumMod val="50000"/>
                </a:schemeClr>
              </a:solidFill>
              <a:latin typeface="Arial" pitchFamily="34" charset="0"/>
              <a:cs typeface="Arial" pitchFamily="34" charset="0"/>
            </a:endParaRPr>
          </a:p>
          <a:p>
            <a:pPr marL="227013" lvl="1" indent="-225425">
              <a:lnSpc>
                <a:spcPct val="106000"/>
              </a:lnSpc>
              <a:spcBef>
                <a:spcPct val="40000"/>
              </a:spcBef>
              <a:buClr>
                <a:schemeClr val="tx1"/>
              </a:buClr>
              <a:buFont typeface="Wingdings 2" pitchFamily="18" charset="2"/>
              <a:buChar char="¡"/>
              <a:defRPr/>
            </a:pPr>
            <a:r>
              <a:rPr lang="en-US" sz="1400" kern="0" dirty="0">
                <a:solidFill>
                  <a:schemeClr val="bg2">
                    <a:lumMod val="50000"/>
                  </a:schemeClr>
                </a:solidFill>
                <a:latin typeface="Arial" pitchFamily="34" charset="0"/>
                <a:cs typeface="Arial" pitchFamily="34" charset="0"/>
              </a:rPr>
              <a:t>Exchange Repositories</a:t>
            </a:r>
          </a:p>
          <a:p>
            <a:pPr marL="684213" lvl="2" indent="-225425">
              <a:lnSpc>
                <a:spcPct val="106000"/>
              </a:lnSpc>
              <a:spcBef>
                <a:spcPct val="40000"/>
              </a:spcBef>
              <a:buClr>
                <a:schemeClr val="tx1"/>
              </a:buClr>
              <a:buFont typeface="Arial" pitchFamily="34" charset="0"/>
              <a:buChar char="–"/>
              <a:defRPr/>
            </a:pPr>
            <a:r>
              <a:rPr lang="en-US" sz="1400" kern="0" dirty="0">
                <a:solidFill>
                  <a:schemeClr val="bg2">
                    <a:lumMod val="50000"/>
                  </a:schemeClr>
                </a:solidFill>
                <a:latin typeface="Arial" pitchFamily="34" charset="0"/>
                <a:cs typeface="Arial" pitchFamily="34" charset="0"/>
              </a:rPr>
              <a:t>NIEM.gov IEPD Repository</a:t>
            </a:r>
          </a:p>
          <a:p>
            <a:pPr marL="684213" lvl="2" indent="-225425">
              <a:lnSpc>
                <a:spcPct val="106000"/>
              </a:lnSpc>
              <a:spcBef>
                <a:spcPct val="40000"/>
              </a:spcBef>
              <a:buClr>
                <a:schemeClr val="tx1"/>
              </a:buClr>
              <a:buFont typeface="Arial" pitchFamily="34" charset="0"/>
              <a:buChar char="–"/>
              <a:defRPr/>
            </a:pPr>
            <a:r>
              <a:rPr lang="en-US" sz="1400" kern="0" dirty="0">
                <a:solidFill>
                  <a:schemeClr val="bg2">
                    <a:lumMod val="50000"/>
                  </a:schemeClr>
                </a:solidFill>
                <a:latin typeface="Arial" pitchFamily="34" charset="0"/>
                <a:cs typeface="Arial" pitchFamily="34" charset="0"/>
              </a:rPr>
              <a:t>DHS Data Architecture Repository (DAR)</a:t>
            </a:r>
          </a:p>
          <a:p>
            <a:pPr marL="684213" lvl="2" indent="-225425">
              <a:lnSpc>
                <a:spcPct val="106000"/>
              </a:lnSpc>
              <a:spcBef>
                <a:spcPct val="40000"/>
              </a:spcBef>
              <a:buClr>
                <a:schemeClr val="tx1"/>
              </a:buClr>
              <a:buFont typeface="Arial" pitchFamily="34" charset="0"/>
              <a:buChar char="–"/>
              <a:defRPr/>
            </a:pPr>
            <a:r>
              <a:rPr lang="en-US" sz="1400" kern="0" dirty="0">
                <a:solidFill>
                  <a:schemeClr val="bg2">
                    <a:lumMod val="50000"/>
                  </a:schemeClr>
                </a:solidFill>
                <a:latin typeface="Arial" pitchFamily="34" charset="0"/>
                <a:cs typeface="Arial" pitchFamily="34" charset="0"/>
              </a:rPr>
              <a:t>DOJ IEPD Clearinghouse</a:t>
            </a:r>
          </a:p>
        </p:txBody>
      </p:sp>
      <p:pic>
        <p:nvPicPr>
          <p:cNvPr id="25" name="Picture 4">
            <a:extLst>
              <a:ext uri="{FF2B5EF4-FFF2-40B4-BE49-F238E27FC236}">
                <a16:creationId xmlns:a16="http://schemas.microsoft.com/office/drawing/2014/main" id="{B0D0C098-144A-4871-8522-B80C99D4FB9C}"/>
              </a:ext>
            </a:extLst>
          </p:cNvPr>
          <p:cNvPicPr>
            <a:picLocks noChangeArrowheads="1"/>
          </p:cNvPicPr>
          <p:nvPr/>
        </p:nvPicPr>
        <p:blipFill>
          <a:blip r:embed="rId5"/>
          <a:srcRect/>
          <a:stretch>
            <a:fillRect/>
          </a:stretch>
        </p:blipFill>
        <p:spPr bwMode="auto">
          <a:xfrm>
            <a:off x="1841500" y="4633914"/>
            <a:ext cx="2286000" cy="1463675"/>
          </a:xfrm>
          <a:prstGeom prst="rect">
            <a:avLst/>
          </a:prstGeom>
          <a:noFill/>
          <a:ln w="28575">
            <a:solidFill>
              <a:schemeClr val="bg2">
                <a:lumMod val="75000"/>
              </a:schemeClr>
            </a:solidFill>
            <a:miter lim="800000"/>
            <a:headEnd/>
            <a:tailEnd/>
          </a:ln>
        </p:spPr>
      </p:pic>
      <p:sp>
        <p:nvSpPr>
          <p:cNvPr id="10" name="Rectangle 9">
            <a:extLst>
              <a:ext uri="{FF2B5EF4-FFF2-40B4-BE49-F238E27FC236}">
                <a16:creationId xmlns:a16="http://schemas.microsoft.com/office/drawing/2014/main" id="{11008BD6-D489-4C8F-8849-B9B4D29733FA}"/>
              </a:ext>
            </a:extLst>
          </p:cNvPr>
          <p:cNvSpPr/>
          <p:nvPr/>
        </p:nvSpPr>
        <p:spPr>
          <a:xfrm>
            <a:off x="4343400" y="990601"/>
            <a:ext cx="5867400" cy="304507"/>
          </a:xfrm>
          <a:prstGeom prst="rect">
            <a:avLst/>
          </a:prstGeom>
        </p:spPr>
        <p:txBody>
          <a:bodyPr>
            <a:spAutoFit/>
          </a:bodyPr>
          <a:lstStyle/>
          <a:p>
            <a:pPr marL="0" lvl="1">
              <a:lnSpc>
                <a:spcPct val="106000"/>
              </a:lnSpc>
              <a:spcBef>
                <a:spcPct val="40000"/>
              </a:spcBef>
              <a:buClr>
                <a:schemeClr val="tx1"/>
              </a:buClr>
              <a:defRPr/>
            </a:pPr>
            <a:r>
              <a:rPr lang="en-US" sz="1400" b="1" dirty="0">
                <a:solidFill>
                  <a:schemeClr val="bg2">
                    <a:lumMod val="50000"/>
                  </a:schemeClr>
                </a:solidFill>
              </a:rPr>
              <a:t>NIEM.gov contains a collection of essential NIEM documents</a:t>
            </a:r>
            <a:endParaRPr lang="en-US" sz="1400" kern="0" dirty="0">
              <a:solidFill>
                <a:schemeClr val="bg2">
                  <a:lumMod val="50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290" tIns="34529" rIns="34290" bIns="34529" numCol="1" rtlCol="0" anchor="b" anchorCtr="0" compatLnSpc="1">
            <a:prstTxWarp prst="textNoShape">
              <a:avLst/>
            </a:prstTxWarp>
            <a:normAutofit/>
          </a:bodyPr>
          <a:lstStyle/>
          <a:p>
            <a:r>
              <a:rPr lang="en-US" sz="3000" dirty="0">
                <a:latin typeface="+mn-lt"/>
              </a:rPr>
              <a:t>“Interoperability”</a:t>
            </a:r>
          </a:p>
        </p:txBody>
      </p:sp>
      <p:sp>
        <p:nvSpPr>
          <p:cNvPr id="4" name="Rectangle 3"/>
          <p:cNvSpPr/>
          <p:nvPr/>
        </p:nvSpPr>
        <p:spPr>
          <a:xfrm>
            <a:off x="2500602" y="967717"/>
            <a:ext cx="7370280" cy="2287806"/>
          </a:xfrm>
          <a:prstGeom prst="rect">
            <a:avLst/>
          </a:prstGeom>
        </p:spPr>
        <p:txBody>
          <a:bodyPr wrap="square">
            <a:spAutoFit/>
          </a:bodyPr>
          <a:lstStyle/>
          <a:p>
            <a:pPr defTabSz="914400">
              <a:defRPr/>
            </a:pPr>
            <a:r>
              <a:rPr lang="en-US" sz="2000" kern="0" dirty="0">
                <a:solidFill>
                  <a:srgbClr val="000000"/>
                </a:solidFill>
              </a:rPr>
              <a:t>Interoperability is defined by IEEE as “the ability of two or more systems or components to exchange information and to use the information that has been exchanged.</a:t>
            </a:r>
            <a:r>
              <a:rPr lang="en-US" sz="2000" kern="0" baseline="30000" dirty="0">
                <a:solidFill>
                  <a:srgbClr val="000000"/>
                </a:solidFill>
              </a:rPr>
              <a:t>”</a:t>
            </a:r>
            <a:br>
              <a:rPr lang="en-US" sz="2000" kern="0" baseline="30000" dirty="0">
                <a:solidFill>
                  <a:srgbClr val="000000"/>
                </a:solidFill>
              </a:rPr>
            </a:br>
            <a:endParaRPr lang="en-US" sz="2000" kern="0" baseline="30000" dirty="0">
              <a:solidFill>
                <a:srgbClr val="000000"/>
              </a:solidFill>
            </a:endParaRPr>
          </a:p>
          <a:p>
            <a:pPr defTabSz="914400">
              <a:defRPr/>
            </a:pPr>
            <a:r>
              <a:rPr lang="en-US" sz="2000" kern="0" dirty="0">
                <a:solidFill>
                  <a:srgbClr val="000000"/>
                </a:solidFill>
              </a:rPr>
              <a:t>Interoperability is achieved by adhering to common standards and/or using a gateway to translate one system’s information to another format.</a:t>
            </a:r>
          </a:p>
          <a:p>
            <a:pPr defTabSz="914400">
              <a:defRPr/>
            </a:pPr>
            <a:endParaRPr lang="en-US" sz="1400" kern="0" baseline="30000" dirty="0">
              <a:solidFill>
                <a:srgbClr val="000000"/>
              </a:solidFill>
            </a:endParaRPr>
          </a:p>
        </p:txBody>
      </p:sp>
      <p:grpSp>
        <p:nvGrpSpPr>
          <p:cNvPr id="8" name="Group 7"/>
          <p:cNvGrpSpPr/>
          <p:nvPr/>
        </p:nvGrpSpPr>
        <p:grpSpPr>
          <a:xfrm>
            <a:off x="5245521" y="3421370"/>
            <a:ext cx="1752600" cy="2286000"/>
            <a:chOff x="1143000" y="3393016"/>
            <a:chExt cx="1752600" cy="2286000"/>
          </a:xfrm>
        </p:grpSpPr>
        <p:sp>
          <p:nvSpPr>
            <p:cNvPr id="3" name="Rectangle 2"/>
            <p:cNvSpPr/>
            <p:nvPr/>
          </p:nvSpPr>
          <p:spPr bwMode="auto">
            <a:xfrm>
              <a:off x="1143000" y="3393016"/>
              <a:ext cx="1752600" cy="2286000"/>
            </a:xfrm>
            <a:prstGeom prst="rect">
              <a:avLst/>
            </a:prstGeom>
            <a:solidFill>
              <a:srgbClr val="FDE3BA"/>
            </a:solidFill>
            <a:ln w="254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b="1" dirty="0">
                  <a:latin typeface="Arial" charset="0"/>
                </a:rPr>
                <a:t>Syntax</a:t>
              </a:r>
            </a:p>
          </p:txBody>
        </p:sp>
        <p:grpSp>
          <p:nvGrpSpPr>
            <p:cNvPr id="7" name="Group 6"/>
            <p:cNvGrpSpPr/>
            <p:nvPr/>
          </p:nvGrpSpPr>
          <p:grpSpPr>
            <a:xfrm>
              <a:off x="1143000" y="3408965"/>
              <a:ext cx="1752600" cy="477235"/>
              <a:chOff x="3657600" y="3408965"/>
              <a:chExt cx="1752600" cy="477235"/>
            </a:xfrm>
          </p:grpSpPr>
          <p:sp>
            <p:nvSpPr>
              <p:cNvPr id="5" name="Rectangle 4"/>
              <p:cNvSpPr/>
              <p:nvPr/>
            </p:nvSpPr>
            <p:spPr bwMode="auto">
              <a:xfrm>
                <a:off x="3657600" y="3408965"/>
                <a:ext cx="1752600" cy="477235"/>
              </a:xfrm>
              <a:prstGeom prst="rect">
                <a:avLst/>
              </a:prstGeom>
              <a:no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b="1">
                  <a:latin typeface="Arial" charset="0"/>
                </a:endParaRPr>
              </a:p>
            </p:txBody>
          </p:sp>
          <p:sp>
            <p:nvSpPr>
              <p:cNvPr id="6" name="Rectangle 5"/>
              <p:cNvSpPr/>
              <p:nvPr/>
            </p:nvSpPr>
            <p:spPr>
              <a:xfrm>
                <a:off x="3966879" y="3473375"/>
                <a:ext cx="1261884" cy="369332"/>
              </a:xfrm>
              <a:prstGeom prst="rect">
                <a:avLst/>
              </a:prstGeom>
            </p:spPr>
            <p:txBody>
              <a:bodyPr wrap="none">
                <a:spAutoFit/>
              </a:bodyPr>
              <a:lstStyle/>
              <a:p>
                <a:pPr algn="ctr"/>
                <a:r>
                  <a:rPr lang="en-US" dirty="0"/>
                  <a:t>Semantics</a:t>
                </a:r>
              </a:p>
            </p:txBody>
          </p:sp>
        </p:grpSp>
        <p:grpSp>
          <p:nvGrpSpPr>
            <p:cNvPr id="9" name="Group 8"/>
            <p:cNvGrpSpPr/>
            <p:nvPr/>
          </p:nvGrpSpPr>
          <p:grpSpPr>
            <a:xfrm>
              <a:off x="1143000" y="5183331"/>
              <a:ext cx="1752600" cy="477235"/>
              <a:chOff x="3657600" y="3408965"/>
              <a:chExt cx="1752600" cy="477235"/>
            </a:xfrm>
          </p:grpSpPr>
          <p:sp>
            <p:nvSpPr>
              <p:cNvPr id="10" name="Rectangle 9"/>
              <p:cNvSpPr/>
              <p:nvPr/>
            </p:nvSpPr>
            <p:spPr bwMode="auto">
              <a:xfrm>
                <a:off x="3657600" y="3408965"/>
                <a:ext cx="1752600" cy="477235"/>
              </a:xfrm>
              <a:prstGeom prst="rect">
                <a:avLst/>
              </a:prstGeom>
              <a:no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b="1">
                  <a:latin typeface="Arial" charset="0"/>
                </a:endParaRPr>
              </a:p>
            </p:txBody>
          </p:sp>
          <p:sp>
            <p:nvSpPr>
              <p:cNvPr id="11" name="Rectangle 10"/>
              <p:cNvSpPr/>
              <p:nvPr/>
            </p:nvSpPr>
            <p:spPr>
              <a:xfrm>
                <a:off x="4037413" y="3473375"/>
                <a:ext cx="1120820" cy="369332"/>
              </a:xfrm>
              <a:prstGeom prst="rect">
                <a:avLst/>
              </a:prstGeom>
            </p:spPr>
            <p:txBody>
              <a:bodyPr wrap="none">
                <a:spAutoFit/>
              </a:bodyPr>
              <a:lstStyle/>
              <a:p>
                <a:pPr algn="ctr"/>
                <a:r>
                  <a:rPr lang="en-US" dirty="0"/>
                  <a:t>Structure</a:t>
                </a:r>
              </a:p>
            </p:txBody>
          </p:sp>
        </p:grpSp>
      </p:grpSp>
      <p:pic>
        <p:nvPicPr>
          <p:cNvPr id="13" name="Picture 12"/>
          <p:cNvPicPr>
            <a:picLocks noChangeAspect="1"/>
          </p:cNvPicPr>
          <p:nvPr/>
        </p:nvPicPr>
        <p:blipFill>
          <a:blip r:embed="rId3"/>
          <a:stretch>
            <a:fillRect/>
          </a:stretch>
        </p:blipFill>
        <p:spPr>
          <a:xfrm>
            <a:off x="7848601" y="3079638"/>
            <a:ext cx="2387241" cy="1669832"/>
          </a:xfrm>
          <a:prstGeom prst="rect">
            <a:avLst/>
          </a:prstGeom>
          <a:ln>
            <a:solidFill>
              <a:schemeClr val="tx1"/>
            </a:solidFill>
          </a:ln>
        </p:spPr>
      </p:pic>
      <p:pic>
        <p:nvPicPr>
          <p:cNvPr id="14" name="Picture 13"/>
          <p:cNvPicPr>
            <a:picLocks noChangeAspect="1"/>
          </p:cNvPicPr>
          <p:nvPr/>
        </p:nvPicPr>
        <p:blipFill>
          <a:blip r:embed="rId4"/>
          <a:stretch>
            <a:fillRect/>
          </a:stretch>
        </p:blipFill>
        <p:spPr>
          <a:xfrm>
            <a:off x="2101049" y="3383270"/>
            <a:ext cx="1929968" cy="2362200"/>
          </a:xfrm>
          <a:prstGeom prst="rect">
            <a:avLst/>
          </a:prstGeom>
          <a:ln>
            <a:solidFill>
              <a:schemeClr val="tx1"/>
            </a:solidFill>
          </a:ln>
        </p:spPr>
      </p:pic>
      <p:cxnSp>
        <p:nvCxnSpPr>
          <p:cNvPr id="16" name="Straight Arrow Connector 15"/>
          <p:cNvCxnSpPr>
            <a:stCxn id="14" idx="3"/>
            <a:endCxn id="3" idx="1"/>
          </p:cNvCxnSpPr>
          <p:nvPr/>
        </p:nvCxnSpPr>
        <p:spPr bwMode="auto">
          <a:xfrm>
            <a:off x="4031017" y="4564370"/>
            <a:ext cx="1214504" cy="0"/>
          </a:xfrm>
          <a:prstGeom prst="straightConnector1">
            <a:avLst/>
          </a:prstGeom>
          <a:gradFill rotWithShape="0">
            <a:gsLst>
              <a:gs pos="0">
                <a:srgbClr val="000000"/>
              </a:gs>
              <a:gs pos="100000">
                <a:srgbClr val="000000">
                  <a:gamma/>
                  <a:shade val="89804"/>
                  <a:invGamma/>
                </a:srgbClr>
              </a:gs>
            </a:gsLst>
            <a:lin ang="5400000" scaled="1"/>
          </a:gradFill>
          <a:ln w="38100" cap="flat" cmpd="sng" algn="ctr">
            <a:solidFill>
              <a:schemeClr val="tx1"/>
            </a:solidFill>
            <a:prstDash val="solid"/>
            <a:round/>
            <a:headEnd type="none" w="sm" len="sm"/>
            <a:tailEnd type="triangle"/>
          </a:ln>
          <a:effectLst/>
        </p:spPr>
      </p:cxnSp>
      <p:cxnSp>
        <p:nvCxnSpPr>
          <p:cNvPr id="18" name="Straight Arrow Connector 17"/>
          <p:cNvCxnSpPr>
            <a:stCxn id="13" idx="1"/>
            <a:endCxn id="5" idx="3"/>
          </p:cNvCxnSpPr>
          <p:nvPr/>
        </p:nvCxnSpPr>
        <p:spPr bwMode="auto">
          <a:xfrm flipH="1" flipV="1">
            <a:off x="6998122" y="3675938"/>
            <a:ext cx="850479" cy="238617"/>
          </a:xfrm>
          <a:prstGeom prst="straightConnector1">
            <a:avLst/>
          </a:prstGeom>
          <a:gradFill rotWithShape="0">
            <a:gsLst>
              <a:gs pos="0">
                <a:srgbClr val="000000"/>
              </a:gs>
              <a:gs pos="100000">
                <a:srgbClr val="000000">
                  <a:gamma/>
                  <a:shade val="89804"/>
                  <a:invGamma/>
                </a:srgbClr>
              </a:gs>
            </a:gsLst>
            <a:lin ang="5400000" scaled="1"/>
          </a:gradFill>
          <a:ln w="38100" cap="flat" cmpd="sng" algn="ctr">
            <a:solidFill>
              <a:schemeClr val="tx1"/>
            </a:solidFill>
            <a:prstDash val="solid"/>
            <a:round/>
            <a:headEnd type="none" w="sm" len="sm"/>
            <a:tailEnd type="triangle"/>
          </a:ln>
          <a:effectLst/>
        </p:spPr>
      </p:cxnSp>
      <p:grpSp>
        <p:nvGrpSpPr>
          <p:cNvPr id="34" name="Group 33"/>
          <p:cNvGrpSpPr/>
          <p:nvPr/>
        </p:nvGrpSpPr>
        <p:grpSpPr>
          <a:xfrm>
            <a:off x="7848601" y="5086350"/>
            <a:ext cx="2387241" cy="1390650"/>
            <a:chOff x="6324600" y="4933950"/>
            <a:chExt cx="2387241" cy="1390650"/>
          </a:xfrm>
        </p:grpSpPr>
        <p:pic>
          <p:nvPicPr>
            <p:cNvPr id="24" name="Picture 23"/>
            <p:cNvPicPr>
              <a:picLocks noChangeAspect="1"/>
            </p:cNvPicPr>
            <p:nvPr/>
          </p:nvPicPr>
          <p:blipFill>
            <a:blip r:embed="rId5">
              <a:clrChange>
                <a:clrFrom>
                  <a:srgbClr val="FFFFFF"/>
                </a:clrFrom>
                <a:clrTo>
                  <a:srgbClr val="FFFFFF">
                    <a:alpha val="0"/>
                  </a:srgbClr>
                </a:clrTo>
              </a:clrChange>
            </a:blip>
            <a:stretch>
              <a:fillRect/>
            </a:stretch>
          </p:blipFill>
          <p:spPr>
            <a:xfrm>
              <a:off x="6781800" y="4933950"/>
              <a:ext cx="1638300" cy="1390650"/>
            </a:xfrm>
            <a:prstGeom prst="rect">
              <a:avLst/>
            </a:prstGeom>
          </p:spPr>
        </p:pic>
        <p:sp>
          <p:nvSpPr>
            <p:cNvPr id="29" name="Rectangle 28"/>
            <p:cNvSpPr/>
            <p:nvPr/>
          </p:nvSpPr>
          <p:spPr bwMode="auto">
            <a:xfrm>
              <a:off x="6324600" y="4953000"/>
              <a:ext cx="2387241" cy="12192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b="1">
                <a:solidFill>
                  <a:srgbClr val="FFFFFF"/>
                </a:solidFill>
                <a:latin typeface="Arial" charset="0"/>
              </a:endParaRPr>
            </a:p>
          </p:txBody>
        </p:sp>
      </p:grpSp>
      <p:cxnSp>
        <p:nvCxnSpPr>
          <p:cNvPr id="31" name="Straight Arrow Connector 30"/>
          <p:cNvCxnSpPr>
            <a:stCxn id="29" idx="1"/>
            <a:endCxn id="10" idx="3"/>
          </p:cNvCxnSpPr>
          <p:nvPr/>
        </p:nvCxnSpPr>
        <p:spPr bwMode="auto">
          <a:xfrm flipH="1" flipV="1">
            <a:off x="6998122" y="5450304"/>
            <a:ext cx="850479" cy="264697"/>
          </a:xfrm>
          <a:prstGeom prst="straightConnector1">
            <a:avLst/>
          </a:prstGeom>
          <a:gradFill rotWithShape="0">
            <a:gsLst>
              <a:gs pos="0">
                <a:srgbClr val="000000"/>
              </a:gs>
              <a:gs pos="100000">
                <a:srgbClr val="000000">
                  <a:gamma/>
                  <a:shade val="89804"/>
                  <a:invGamma/>
                </a:srgbClr>
              </a:gs>
            </a:gsLst>
            <a:lin ang="5400000" scaled="1"/>
          </a:gradFill>
          <a:ln w="38100"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489350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290" tIns="34529" rIns="34290" bIns="34529" numCol="1" rtlCol="0" anchor="b" anchorCtr="0" compatLnSpc="1">
            <a:prstTxWarp prst="textNoShape">
              <a:avLst/>
            </a:prstTxWarp>
            <a:normAutofit/>
          </a:bodyPr>
          <a:lstStyle/>
          <a:p>
            <a:r>
              <a:rPr lang="en-US" sz="3000" dirty="0">
                <a:latin typeface="+mn-lt"/>
              </a:rPr>
              <a:t>Data Interoperability OV-1</a:t>
            </a:r>
          </a:p>
        </p:txBody>
      </p:sp>
      <p:pic>
        <p:nvPicPr>
          <p:cNvPr id="32" name="Picture 31"/>
          <p:cNvPicPr>
            <a:picLocks noChangeAspect="1"/>
          </p:cNvPicPr>
          <p:nvPr/>
        </p:nvPicPr>
        <p:blipFill>
          <a:blip r:embed="rId3"/>
          <a:stretch>
            <a:fillRect/>
          </a:stretch>
        </p:blipFill>
        <p:spPr>
          <a:xfrm>
            <a:off x="1746294" y="1600201"/>
            <a:ext cx="8693107" cy="4204223"/>
          </a:xfrm>
          <a:prstGeom prst="rect">
            <a:avLst/>
          </a:prstGeom>
        </p:spPr>
      </p:pic>
    </p:spTree>
    <p:extLst>
      <p:ext uri="{BB962C8B-B14F-4D97-AF65-F5344CB8AC3E}">
        <p14:creationId xmlns:p14="http://schemas.microsoft.com/office/powerpoint/2010/main" val="3855374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290" tIns="34529" rIns="34290" bIns="34529" numCol="1" rtlCol="0" anchor="b" anchorCtr="0" compatLnSpc="1">
            <a:prstTxWarp prst="textNoShape">
              <a:avLst/>
            </a:prstTxWarp>
            <a:normAutofit fontScale="90000"/>
          </a:bodyPr>
          <a:lstStyle/>
          <a:p>
            <a:r>
              <a:rPr lang="en-US" sz="3000" dirty="0">
                <a:latin typeface="+mn-lt"/>
              </a:rPr>
              <a:t>Data Interoperability Problem</a:t>
            </a:r>
          </a:p>
        </p:txBody>
      </p:sp>
      <p:pic>
        <p:nvPicPr>
          <p:cNvPr id="3" name="Picture 2"/>
          <p:cNvPicPr>
            <a:picLocks noChangeAspect="1"/>
          </p:cNvPicPr>
          <p:nvPr/>
        </p:nvPicPr>
        <p:blipFill>
          <a:blip r:embed="rId3"/>
          <a:stretch>
            <a:fillRect/>
          </a:stretch>
        </p:blipFill>
        <p:spPr>
          <a:xfrm>
            <a:off x="2667000" y="1371600"/>
            <a:ext cx="6553200" cy="3576656"/>
          </a:xfrm>
          <a:prstGeom prst="rect">
            <a:avLst/>
          </a:prstGeom>
        </p:spPr>
      </p:pic>
      <p:sp>
        <p:nvSpPr>
          <p:cNvPr id="5" name="TextBox 4"/>
          <p:cNvSpPr txBox="1"/>
          <p:nvPr/>
        </p:nvSpPr>
        <p:spPr>
          <a:xfrm>
            <a:off x="1524000" y="5257800"/>
            <a:ext cx="9144000" cy="707886"/>
          </a:xfrm>
          <a:prstGeom prst="rect">
            <a:avLst/>
          </a:prstGeom>
          <a:noFill/>
        </p:spPr>
        <p:txBody>
          <a:bodyPr wrap="square" rtlCol="0">
            <a:spAutoFit/>
          </a:bodyPr>
          <a:lstStyle/>
          <a:p>
            <a:pPr algn="ctr"/>
            <a:r>
              <a:rPr lang="en-US" sz="2000" dirty="0"/>
              <a:t>The root cause of the problem is incompatible </a:t>
            </a:r>
            <a:br>
              <a:rPr lang="en-US" sz="2000" dirty="0"/>
            </a:br>
            <a:r>
              <a:rPr lang="en-US" sz="2000" dirty="0"/>
              <a:t>syntax, semantics and data structure.</a:t>
            </a:r>
          </a:p>
        </p:txBody>
      </p:sp>
    </p:spTree>
    <p:extLst>
      <p:ext uri="{BB962C8B-B14F-4D97-AF65-F5344CB8AC3E}">
        <p14:creationId xmlns:p14="http://schemas.microsoft.com/office/powerpoint/2010/main" val="899852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6038" rIns="45720" bIns="46038" numCol="1" rtlCol="0" anchor="b" anchorCtr="0" compatLnSpc="1">
            <a:prstTxWarp prst="textNoShape">
              <a:avLst/>
            </a:prstTxWarp>
            <a:normAutofit fontScale="90000"/>
          </a:bodyPr>
          <a:lstStyle/>
          <a:p>
            <a:r>
              <a:rPr lang="en-US" dirty="0">
                <a:solidFill>
                  <a:schemeClr val="tx1">
                    <a:lumMod val="50000"/>
                  </a:schemeClr>
                </a:solidFill>
                <a:latin typeface="+mn-lt"/>
              </a:rPr>
              <a:t>DOD Information Sharing Policy &amp; Guidance</a:t>
            </a:r>
          </a:p>
        </p:txBody>
      </p:sp>
      <p:sp>
        <p:nvSpPr>
          <p:cNvPr id="64" name="Rectangle 63"/>
          <p:cNvSpPr/>
          <p:nvPr/>
        </p:nvSpPr>
        <p:spPr>
          <a:xfrm rot="16200000">
            <a:off x="94715" y="3398156"/>
            <a:ext cx="3638939" cy="323165"/>
          </a:xfrm>
          <a:prstGeom prst="rect">
            <a:avLst/>
          </a:prstGeom>
          <a:solidFill>
            <a:srgbClr val="FFFFFF"/>
          </a:solidFill>
          <a:ln w="28575">
            <a:solidFill>
              <a:srgbClr val="FDB913"/>
            </a:solidFill>
          </a:ln>
        </p:spPr>
        <p:txBody>
          <a:bodyPr wrap="square">
            <a:spAutoFit/>
          </a:bodyPr>
          <a:lstStyle/>
          <a:p>
            <a:pPr algn="ctr" defTabSz="822960">
              <a:defRPr/>
            </a:pPr>
            <a:r>
              <a:rPr lang="en-US" sz="1500" kern="0" dirty="0">
                <a:solidFill>
                  <a:srgbClr val="000000">
                    <a:lumMod val="75000"/>
                  </a:srgbClr>
                </a:solidFill>
                <a:latin typeface="Arial"/>
                <a:cs typeface="Arial" pitchFamily="34" charset="0"/>
              </a:rPr>
              <a:t>2003 – Net-Centric Data Strategy</a:t>
            </a:r>
            <a:endParaRPr lang="en-US" sz="1350" i="1" kern="0" dirty="0">
              <a:solidFill>
                <a:srgbClr val="060606"/>
              </a:solidFill>
              <a:latin typeface="Arial"/>
              <a:cs typeface="Arial" pitchFamily="34" charset="0"/>
            </a:endParaRPr>
          </a:p>
        </p:txBody>
      </p:sp>
      <p:pic>
        <p:nvPicPr>
          <p:cNvPr id="9" name="Picture 8"/>
          <p:cNvPicPr>
            <a:picLocks noChangeAspect="1"/>
          </p:cNvPicPr>
          <p:nvPr/>
        </p:nvPicPr>
        <p:blipFill>
          <a:blip r:embed="rId3"/>
          <a:stretch>
            <a:fillRect/>
          </a:stretch>
        </p:blipFill>
        <p:spPr>
          <a:xfrm>
            <a:off x="2204076" y="1328278"/>
            <a:ext cx="8336402" cy="4462923"/>
          </a:xfrm>
          <a:prstGeom prst="rect">
            <a:avLst/>
          </a:prstGeom>
        </p:spPr>
      </p:pic>
    </p:spTree>
    <p:extLst>
      <p:ext uri="{BB962C8B-B14F-4D97-AF65-F5344CB8AC3E}">
        <p14:creationId xmlns:p14="http://schemas.microsoft.com/office/powerpoint/2010/main" val="38647709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4E2E9B-A240-4F25-A691-09B59DC487B2}"/>
              </a:ext>
            </a:extLst>
          </p:cNvPr>
          <p:cNvSpPr>
            <a:spLocks noGrp="1"/>
          </p:cNvSpPr>
          <p:nvPr>
            <p:ph idx="1"/>
          </p:nvPr>
        </p:nvSpPr>
        <p:spPr/>
        <p:txBody>
          <a:bodyPr/>
          <a:lstStyle/>
          <a:p>
            <a:r>
              <a:rPr lang="en-US" dirty="0"/>
              <a:t>Data about Data</a:t>
            </a:r>
          </a:p>
          <a:p>
            <a:r>
              <a:rPr lang="en-US" dirty="0"/>
              <a:t>Examples:</a:t>
            </a:r>
          </a:p>
          <a:p>
            <a:pPr lvl="1"/>
            <a:r>
              <a:rPr lang="en-US" dirty="0"/>
              <a:t>Source</a:t>
            </a:r>
          </a:p>
          <a:p>
            <a:pPr lvl="1"/>
            <a:r>
              <a:rPr lang="en-US" dirty="0"/>
              <a:t>Quality</a:t>
            </a:r>
          </a:p>
          <a:p>
            <a:pPr lvl="1"/>
            <a:r>
              <a:rPr lang="en-US" dirty="0"/>
              <a:t>Language</a:t>
            </a:r>
          </a:p>
          <a:p>
            <a:pPr lvl="1"/>
            <a:r>
              <a:rPr lang="en-US" dirty="0"/>
              <a:t>Reliability</a:t>
            </a:r>
          </a:p>
          <a:p>
            <a:pPr lvl="1"/>
            <a:r>
              <a:rPr lang="en-US" dirty="0"/>
              <a:t>Security</a:t>
            </a:r>
          </a:p>
          <a:p>
            <a:pPr lvl="1"/>
            <a:r>
              <a:rPr lang="en-US" dirty="0"/>
              <a:t>PII, PHI</a:t>
            </a:r>
          </a:p>
          <a:p>
            <a:r>
              <a:rPr lang="en-US" dirty="0"/>
              <a:t>Can be shared by multiple objects</a:t>
            </a:r>
          </a:p>
        </p:txBody>
      </p:sp>
      <p:sp>
        <p:nvSpPr>
          <p:cNvPr id="3" name="Title 2">
            <a:extLst>
              <a:ext uri="{FF2B5EF4-FFF2-40B4-BE49-F238E27FC236}">
                <a16:creationId xmlns:a16="http://schemas.microsoft.com/office/drawing/2014/main" id="{D75C4069-743F-4251-9DB3-64F5FCA531DC}"/>
              </a:ext>
            </a:extLst>
          </p:cNvPr>
          <p:cNvSpPr>
            <a:spLocks noGrp="1"/>
          </p:cNvSpPr>
          <p:nvPr>
            <p:ph type="title"/>
          </p:nvPr>
        </p:nvSpPr>
        <p:spPr/>
        <p:txBody>
          <a:bodyPr>
            <a:normAutofit fontScale="90000"/>
          </a:bodyPr>
          <a:lstStyle/>
          <a:p>
            <a:r>
              <a:rPr lang="en-US" dirty="0"/>
              <a:t>metadata</a:t>
            </a:r>
          </a:p>
        </p:txBody>
      </p:sp>
    </p:spTree>
    <p:extLst>
      <p:ext uri="{BB962C8B-B14F-4D97-AF65-F5344CB8AC3E}">
        <p14:creationId xmlns:p14="http://schemas.microsoft.com/office/powerpoint/2010/main" val="41751040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chemeClr val="bg1"/>
            </a:solidFill>
          </a:ln>
        </p:spPr>
        <p:txBody>
          <a:bodyPr>
            <a:noAutofit/>
          </a:bodyPr>
          <a:lstStyle/>
          <a:p>
            <a:pPr>
              <a:defRPr/>
            </a:pPr>
            <a:r>
              <a:rPr lang="en-US" sz="1600" dirty="0"/>
              <a:t>Warfighter data interoperability framework to enable information exchange among Combatant Commands, Service Organizations, Agencies and Mission Partners</a:t>
            </a:r>
          </a:p>
          <a:p>
            <a:pPr marL="0" indent="0">
              <a:buNone/>
              <a:defRPr/>
            </a:pPr>
            <a:endParaRPr lang="en-US" sz="800" dirty="0"/>
          </a:p>
          <a:p>
            <a:pPr>
              <a:defRPr/>
            </a:pPr>
            <a:r>
              <a:rPr lang="en-US" sz="1600" dirty="0"/>
              <a:t>“Whole of Government Approach” across multiple spectrums of operations </a:t>
            </a:r>
          </a:p>
          <a:p>
            <a:pPr lvl="1">
              <a:defRPr/>
            </a:pPr>
            <a:r>
              <a:rPr lang="en-US" sz="1400" dirty="0"/>
              <a:t>12 of 15 Federal Agencies</a:t>
            </a:r>
          </a:p>
          <a:p>
            <a:pPr lvl="1">
              <a:defRPr/>
            </a:pPr>
            <a:r>
              <a:rPr lang="en-US" sz="1400" dirty="0"/>
              <a:t>Internationally (Canada, Mexico, EUROPOL)</a:t>
            </a:r>
          </a:p>
          <a:p>
            <a:pPr lvl="1">
              <a:defRPr/>
            </a:pPr>
            <a:r>
              <a:rPr lang="en-US" sz="1400" dirty="0"/>
              <a:t>NATO</a:t>
            </a:r>
          </a:p>
          <a:p>
            <a:pPr lvl="1">
              <a:defRPr/>
            </a:pPr>
            <a:r>
              <a:rPr lang="en-US" sz="1400" dirty="0"/>
              <a:t>Multilateral Interoperability </a:t>
            </a:r>
            <a:r>
              <a:rPr lang="en-US" sz="1400" dirty="0" err="1"/>
              <a:t>Programme</a:t>
            </a:r>
            <a:r>
              <a:rPr lang="en-US" sz="1400" dirty="0"/>
              <a:t> (MIP)</a:t>
            </a:r>
          </a:p>
          <a:p>
            <a:pPr marL="285750" lvl="1" indent="0">
              <a:buNone/>
              <a:defRPr/>
            </a:pPr>
            <a:endParaRPr lang="en-US" sz="1400" dirty="0"/>
          </a:p>
        </p:txBody>
      </p:sp>
      <p:sp>
        <p:nvSpPr>
          <p:cNvPr id="2" name="Title 1"/>
          <p:cNvSpPr>
            <a:spLocks noGrp="1"/>
          </p:cNvSpPr>
          <p:nvPr>
            <p:ph type="title"/>
          </p:nvPr>
        </p:nvSpPr>
        <p:spPr/>
        <p:txBody>
          <a:bodyPr vert="horz" lIns="34290" tIns="34529" rIns="34290" bIns="34529" rtlCol="0" anchor="t">
            <a:normAutofit fontScale="90000"/>
          </a:bodyPr>
          <a:lstStyle/>
          <a:p>
            <a:pPr>
              <a:defRPr/>
            </a:pPr>
            <a:r>
              <a:rPr lang="en-US" dirty="0">
                <a:latin typeface="+mn-lt"/>
              </a:rPr>
              <a:t>National Information Exchange Model</a:t>
            </a:r>
          </a:p>
        </p:txBody>
      </p:sp>
      <p:sp>
        <p:nvSpPr>
          <p:cNvPr id="8" name="Slide Number Placeholder 1"/>
          <p:cNvSpPr>
            <a:spLocks noGrp="1"/>
          </p:cNvSpPr>
          <p:nvPr>
            <p:ph type="sldNum" sz="quarter" idx="4294967295"/>
          </p:nvPr>
        </p:nvSpPr>
        <p:spPr>
          <a:xfrm>
            <a:off x="10134600" y="6356350"/>
            <a:ext cx="2057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b="1" kern="1200">
                <a:solidFill>
                  <a:schemeClr val="tx1"/>
                </a:solidFill>
                <a:latin typeface="Arial" charset="0"/>
                <a:ea typeface="+mn-ea"/>
                <a:cs typeface="+mn-cs"/>
              </a:defRPr>
            </a:lvl1pPr>
            <a:lvl2pPr marL="457200" algn="l" rtl="0" eaLnBrk="0" fontAlgn="base" hangingPunct="0">
              <a:spcBef>
                <a:spcPct val="0"/>
              </a:spcBef>
              <a:spcAft>
                <a:spcPct val="0"/>
              </a:spcAft>
              <a:defRPr sz="1600" b="1" kern="1200">
                <a:solidFill>
                  <a:srgbClr val="FFFFFF"/>
                </a:solidFill>
                <a:latin typeface="Arial" charset="0"/>
                <a:ea typeface="+mn-ea"/>
                <a:cs typeface="+mn-cs"/>
              </a:defRPr>
            </a:lvl2pPr>
            <a:lvl3pPr marL="914400" algn="l" rtl="0" eaLnBrk="0" fontAlgn="base" hangingPunct="0">
              <a:spcBef>
                <a:spcPct val="0"/>
              </a:spcBef>
              <a:spcAft>
                <a:spcPct val="0"/>
              </a:spcAft>
              <a:defRPr sz="1600" b="1" kern="1200">
                <a:solidFill>
                  <a:srgbClr val="FFFFFF"/>
                </a:solidFill>
                <a:latin typeface="Arial" charset="0"/>
                <a:ea typeface="+mn-ea"/>
                <a:cs typeface="+mn-cs"/>
              </a:defRPr>
            </a:lvl3pPr>
            <a:lvl4pPr marL="1371600" algn="l" rtl="0" eaLnBrk="0" fontAlgn="base" hangingPunct="0">
              <a:spcBef>
                <a:spcPct val="0"/>
              </a:spcBef>
              <a:spcAft>
                <a:spcPct val="0"/>
              </a:spcAft>
              <a:defRPr sz="1600" b="1" kern="1200">
                <a:solidFill>
                  <a:srgbClr val="FFFFFF"/>
                </a:solidFill>
                <a:latin typeface="Arial" charset="0"/>
                <a:ea typeface="+mn-ea"/>
                <a:cs typeface="+mn-cs"/>
              </a:defRPr>
            </a:lvl4pPr>
            <a:lvl5pPr marL="1828800" algn="l" rtl="0" eaLnBrk="0" fontAlgn="base" hangingPunct="0">
              <a:spcBef>
                <a:spcPct val="0"/>
              </a:spcBef>
              <a:spcAft>
                <a:spcPct val="0"/>
              </a:spcAft>
              <a:defRPr sz="1600" b="1" kern="1200">
                <a:solidFill>
                  <a:srgbClr val="FFFFFF"/>
                </a:solidFill>
                <a:latin typeface="Arial" charset="0"/>
                <a:ea typeface="+mn-ea"/>
                <a:cs typeface="+mn-cs"/>
              </a:defRPr>
            </a:lvl5pPr>
            <a:lvl6pPr marL="2286000" algn="l" defTabSz="914400" rtl="0" eaLnBrk="1" latinLnBrk="0" hangingPunct="1">
              <a:defRPr sz="1600" b="1" kern="1200">
                <a:solidFill>
                  <a:srgbClr val="FFFFFF"/>
                </a:solidFill>
                <a:latin typeface="Arial" charset="0"/>
                <a:ea typeface="+mn-ea"/>
                <a:cs typeface="+mn-cs"/>
              </a:defRPr>
            </a:lvl6pPr>
            <a:lvl7pPr marL="2743200" algn="l" defTabSz="914400" rtl="0" eaLnBrk="1" latinLnBrk="0" hangingPunct="1">
              <a:defRPr sz="1600" b="1" kern="1200">
                <a:solidFill>
                  <a:srgbClr val="FFFFFF"/>
                </a:solidFill>
                <a:latin typeface="Arial" charset="0"/>
                <a:ea typeface="+mn-ea"/>
                <a:cs typeface="+mn-cs"/>
              </a:defRPr>
            </a:lvl7pPr>
            <a:lvl8pPr marL="3200400" algn="l" defTabSz="914400" rtl="0" eaLnBrk="1" latinLnBrk="0" hangingPunct="1">
              <a:defRPr sz="1600" b="1" kern="1200">
                <a:solidFill>
                  <a:srgbClr val="FFFFFF"/>
                </a:solidFill>
                <a:latin typeface="Arial" charset="0"/>
                <a:ea typeface="+mn-ea"/>
                <a:cs typeface="+mn-cs"/>
              </a:defRPr>
            </a:lvl8pPr>
            <a:lvl9pPr marL="3657600" algn="l" defTabSz="914400" rtl="0" eaLnBrk="1" latinLnBrk="0" hangingPunct="1">
              <a:defRPr sz="1600" b="1" kern="1200">
                <a:solidFill>
                  <a:srgbClr val="FFFFFF"/>
                </a:solidFill>
                <a:latin typeface="Arial" charset="0"/>
                <a:ea typeface="+mn-ea"/>
                <a:cs typeface="+mn-cs"/>
              </a:defRPr>
            </a:lvl9pPr>
          </a:lstStyle>
          <a:p>
            <a:pPr algn="r" defTabSz="914400">
              <a:defRPr/>
            </a:pPr>
            <a:fld id="{69ED3A49-8FDA-4437-87F5-0052411D3893}" type="slidenum">
              <a:rPr lang="en-US" smtClean="0"/>
              <a:pPr algn="r" defTabSz="914400">
                <a:defRPr/>
              </a:pPr>
              <a:t>70</a:t>
            </a:fld>
            <a:endParaRPr lang="en-US" sz="1200" dirty="0">
              <a:solidFill>
                <a:srgbClr val="000000"/>
              </a:solidFill>
              <a:latin typeface="Arial"/>
            </a:endParaRPr>
          </a:p>
        </p:txBody>
      </p:sp>
      <p:pic>
        <p:nvPicPr>
          <p:cNvPr id="7" name="Picture 6"/>
          <p:cNvPicPr>
            <a:picLocks noChangeAspect="1"/>
          </p:cNvPicPr>
          <p:nvPr/>
        </p:nvPicPr>
        <p:blipFill rotWithShape="1">
          <a:blip r:embed="rId3"/>
          <a:srcRect t="23040" b="5277"/>
          <a:stretch/>
        </p:blipFill>
        <p:spPr>
          <a:xfrm>
            <a:off x="6248401" y="3111500"/>
            <a:ext cx="4124325" cy="2070100"/>
          </a:xfrm>
          <a:prstGeom prst="rect">
            <a:avLst/>
          </a:prstGeom>
          <a:ln>
            <a:noFill/>
          </a:ln>
          <a:effectLst>
            <a:outerShdw blurRad="50800" dist="38100" dir="2700000" algn="tl" rotWithShape="0">
              <a:prstClr val="black">
                <a:alpha val="40000"/>
              </a:prstClr>
            </a:outerShdw>
          </a:effectLst>
        </p:spPr>
      </p:pic>
      <p:pic>
        <p:nvPicPr>
          <p:cNvPr id="4" name="Picture 3"/>
          <p:cNvPicPr>
            <a:picLocks noChangeAspect="1"/>
          </p:cNvPicPr>
          <p:nvPr/>
        </p:nvPicPr>
        <p:blipFill rotWithShape="1">
          <a:blip r:embed="rId3"/>
          <a:srcRect b="89446"/>
          <a:stretch/>
        </p:blipFill>
        <p:spPr>
          <a:xfrm>
            <a:off x="6229350" y="2654300"/>
            <a:ext cx="4133850" cy="419100"/>
          </a:xfrm>
          <a:prstGeom prst="rect">
            <a:avLst/>
          </a:prstGeom>
          <a:ln>
            <a:noFill/>
          </a:ln>
          <a:effectLst>
            <a:outerShdw blurRad="50800" dist="38100" dir="2700000" algn="tl" rotWithShape="0">
              <a:prstClr val="black">
                <a:alpha val="40000"/>
              </a:prstClr>
            </a:outerShdw>
          </a:effectLst>
        </p:spPr>
      </p:pic>
      <p:sp>
        <p:nvSpPr>
          <p:cNvPr id="22534" name="TextBox 5"/>
          <p:cNvSpPr txBox="1">
            <a:spLocks noChangeArrowheads="1"/>
          </p:cNvSpPr>
          <p:nvPr/>
        </p:nvSpPr>
        <p:spPr bwMode="auto">
          <a:xfrm>
            <a:off x="1943100" y="6188834"/>
            <a:ext cx="8420100" cy="307777"/>
          </a:xfrm>
          <a:prstGeom prst="rect">
            <a:avLst/>
          </a:prstGeom>
          <a:solidFill>
            <a:schemeClr val="accent2"/>
          </a:solidFill>
          <a:ln w="9525">
            <a:solidFill>
              <a:schemeClr val="tx1"/>
            </a:solidFill>
            <a:miter lim="800000"/>
            <a:headEnd/>
            <a:tailEnd/>
          </a:ln>
        </p:spPr>
        <p:txBody>
          <a:bodyPr wrap="squar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defTabSz="914400" eaLnBrk="0" fontAlgn="base" hangingPunct="0">
              <a:spcBef>
                <a:spcPct val="0"/>
              </a:spcBef>
              <a:spcAft>
                <a:spcPct val="0"/>
              </a:spcAft>
              <a:defRPr/>
            </a:pPr>
            <a:r>
              <a:rPr lang="en-US" altLang="en-US" sz="1400" b="0" dirty="0">
                <a:solidFill>
                  <a:srgbClr val="000000"/>
                </a:solidFill>
              </a:rPr>
              <a:t>Common framework for Syntax and Semantics</a:t>
            </a:r>
          </a:p>
        </p:txBody>
      </p:sp>
      <p:sp>
        <p:nvSpPr>
          <p:cNvPr id="11" name="Content Placeholder 2"/>
          <p:cNvSpPr txBox="1">
            <a:spLocks/>
          </p:cNvSpPr>
          <p:nvPr/>
        </p:nvSpPr>
        <p:spPr bwMode="auto">
          <a:xfrm>
            <a:off x="1676400" y="2971800"/>
            <a:ext cx="4770438" cy="3276600"/>
          </a:xfrm>
          <a:prstGeom prst="rect">
            <a:avLst/>
          </a:prstGeom>
          <a:noFill/>
          <a:ln w="12700">
            <a:noFill/>
            <a:miter lim="800000"/>
            <a:headEnd/>
            <a:tailEnd/>
          </a:ln>
          <a:effectLst/>
        </p:spPr>
        <p:txBody>
          <a:bodyPr/>
          <a:lstStyle>
            <a:lvl1pPr marL="171450" indent="-171450" algn="l" rtl="0" eaLnBrk="0" fontAlgn="base" hangingPunct="0">
              <a:lnSpc>
                <a:spcPct val="95000"/>
              </a:lnSpc>
              <a:spcBef>
                <a:spcPct val="35000"/>
              </a:spcBef>
              <a:spcAft>
                <a:spcPct val="0"/>
              </a:spcAft>
              <a:buChar char="•"/>
              <a:defRPr sz="1800" b="1">
                <a:solidFill>
                  <a:schemeClr val="tx1">
                    <a:lumMod val="50000"/>
                  </a:schemeClr>
                </a:solidFill>
                <a:latin typeface="+mn-lt"/>
                <a:ea typeface="+mn-ea"/>
                <a:cs typeface="+mn-cs"/>
              </a:defRPr>
            </a:lvl1pPr>
            <a:lvl2pPr marL="514350" indent="-228600" algn="l" rtl="0" eaLnBrk="0" fontAlgn="base" hangingPunct="0">
              <a:lnSpc>
                <a:spcPct val="95000"/>
              </a:lnSpc>
              <a:spcBef>
                <a:spcPct val="35000"/>
              </a:spcBef>
              <a:spcAft>
                <a:spcPct val="0"/>
              </a:spcAft>
              <a:buChar char="–"/>
              <a:defRPr sz="1800" b="1">
                <a:solidFill>
                  <a:schemeClr val="tx1">
                    <a:lumMod val="50000"/>
                  </a:schemeClr>
                </a:solidFill>
                <a:latin typeface="+mn-lt"/>
              </a:defRPr>
            </a:lvl2pPr>
            <a:lvl3pPr marL="796925" indent="-168275" algn="l" rtl="0" eaLnBrk="0" fontAlgn="base" hangingPunct="0">
              <a:lnSpc>
                <a:spcPct val="95000"/>
              </a:lnSpc>
              <a:spcBef>
                <a:spcPct val="35000"/>
              </a:spcBef>
              <a:spcAft>
                <a:spcPct val="0"/>
              </a:spcAft>
              <a:buChar char="•"/>
              <a:defRPr sz="2000" b="1">
                <a:solidFill>
                  <a:schemeClr val="tx1">
                    <a:lumMod val="50000"/>
                  </a:schemeClr>
                </a:solidFill>
                <a:latin typeface="+mn-lt"/>
              </a:defRPr>
            </a:lvl3pPr>
            <a:lvl4pPr marL="1135063" indent="-223838" algn="l" rtl="0" eaLnBrk="0" fontAlgn="base" hangingPunct="0">
              <a:lnSpc>
                <a:spcPct val="95000"/>
              </a:lnSpc>
              <a:spcBef>
                <a:spcPct val="35000"/>
              </a:spcBef>
              <a:spcAft>
                <a:spcPct val="0"/>
              </a:spcAft>
              <a:buChar char="–"/>
              <a:defRPr sz="2000" b="1">
                <a:solidFill>
                  <a:schemeClr val="tx1">
                    <a:lumMod val="50000"/>
                  </a:schemeClr>
                </a:solidFill>
                <a:latin typeface="+mn-lt"/>
              </a:defRPr>
            </a:lvl4pPr>
            <a:lvl5pPr marL="1425575" indent="-176213" algn="l" rtl="0" eaLnBrk="0" fontAlgn="base" hangingPunct="0">
              <a:lnSpc>
                <a:spcPct val="95000"/>
              </a:lnSpc>
              <a:spcBef>
                <a:spcPct val="35000"/>
              </a:spcBef>
              <a:spcAft>
                <a:spcPct val="0"/>
              </a:spcAft>
              <a:buChar char="•"/>
              <a:defRPr sz="2000" b="1">
                <a:solidFill>
                  <a:schemeClr val="tx1">
                    <a:lumMod val="50000"/>
                  </a:schemeClr>
                </a:solidFill>
                <a:latin typeface="+mn-lt"/>
              </a:defRPr>
            </a:lvl5pPr>
            <a:lvl6pPr marL="1882775" indent="-176213" algn="l" rtl="0" eaLnBrk="0" fontAlgn="base" hangingPunct="0">
              <a:lnSpc>
                <a:spcPct val="95000"/>
              </a:lnSpc>
              <a:spcBef>
                <a:spcPct val="35000"/>
              </a:spcBef>
              <a:spcAft>
                <a:spcPct val="0"/>
              </a:spcAft>
              <a:buChar char="•"/>
              <a:defRPr sz="2000" b="1">
                <a:solidFill>
                  <a:schemeClr val="tx1"/>
                </a:solidFill>
                <a:latin typeface="+mn-lt"/>
              </a:defRPr>
            </a:lvl6pPr>
            <a:lvl7pPr marL="2339975" indent="-176213" algn="l" rtl="0" eaLnBrk="0" fontAlgn="base" hangingPunct="0">
              <a:lnSpc>
                <a:spcPct val="95000"/>
              </a:lnSpc>
              <a:spcBef>
                <a:spcPct val="35000"/>
              </a:spcBef>
              <a:spcAft>
                <a:spcPct val="0"/>
              </a:spcAft>
              <a:buChar char="•"/>
              <a:defRPr sz="2000" b="1">
                <a:solidFill>
                  <a:schemeClr val="tx1"/>
                </a:solidFill>
                <a:latin typeface="+mn-lt"/>
              </a:defRPr>
            </a:lvl7pPr>
            <a:lvl8pPr marL="2797175" indent="-176213" algn="l" rtl="0" eaLnBrk="0" fontAlgn="base" hangingPunct="0">
              <a:lnSpc>
                <a:spcPct val="95000"/>
              </a:lnSpc>
              <a:spcBef>
                <a:spcPct val="35000"/>
              </a:spcBef>
              <a:spcAft>
                <a:spcPct val="0"/>
              </a:spcAft>
              <a:buChar char="•"/>
              <a:defRPr sz="2000" b="1">
                <a:solidFill>
                  <a:schemeClr val="tx1"/>
                </a:solidFill>
                <a:latin typeface="+mn-lt"/>
              </a:defRPr>
            </a:lvl8pPr>
            <a:lvl9pPr marL="3254375" indent="-176213" algn="l" rtl="0" eaLnBrk="0" fontAlgn="base" hangingPunct="0">
              <a:lnSpc>
                <a:spcPct val="95000"/>
              </a:lnSpc>
              <a:spcBef>
                <a:spcPct val="35000"/>
              </a:spcBef>
              <a:spcAft>
                <a:spcPct val="0"/>
              </a:spcAft>
              <a:buChar char="•"/>
              <a:defRPr sz="2000" b="1">
                <a:solidFill>
                  <a:schemeClr val="tx1"/>
                </a:solidFill>
                <a:latin typeface="+mn-lt"/>
              </a:defRPr>
            </a:lvl9pPr>
          </a:lstStyle>
          <a:p>
            <a:pPr marL="285750" lvl="1" indent="0" defTabSz="914400">
              <a:buNone/>
              <a:defRPr/>
            </a:pPr>
            <a:endParaRPr lang="en-US" sz="700" kern="0" dirty="0">
              <a:solidFill>
                <a:srgbClr val="000000">
                  <a:lumMod val="50000"/>
                </a:srgbClr>
              </a:solidFill>
              <a:latin typeface="Arial"/>
              <a:cs typeface="Arial" panose="020B0604020202020204" pitchFamily="34" charset="0"/>
            </a:endParaRPr>
          </a:p>
          <a:p>
            <a:pPr defTabSz="914400">
              <a:defRPr/>
            </a:pPr>
            <a:r>
              <a:rPr lang="en-US" sz="1600" b="0" kern="0" dirty="0">
                <a:solidFill>
                  <a:srgbClr val="000000">
                    <a:lumMod val="50000"/>
                  </a:srgbClr>
                </a:solidFill>
                <a:latin typeface="Arial"/>
              </a:rPr>
              <a:t>Standardizes data exchange requirements </a:t>
            </a:r>
          </a:p>
          <a:p>
            <a:pPr marL="0" indent="0" defTabSz="914400">
              <a:buNone/>
              <a:defRPr/>
            </a:pPr>
            <a:endParaRPr lang="en-US" sz="800" b="0" kern="0" dirty="0">
              <a:solidFill>
                <a:srgbClr val="000000">
                  <a:lumMod val="50000"/>
                </a:srgbClr>
              </a:solidFill>
              <a:latin typeface="Arial"/>
            </a:endParaRPr>
          </a:p>
          <a:p>
            <a:pPr defTabSz="914400">
              <a:defRPr/>
            </a:pPr>
            <a:r>
              <a:rPr lang="en-US" sz="1600" b="0" kern="0" dirty="0">
                <a:solidFill>
                  <a:srgbClr val="000000">
                    <a:lumMod val="50000"/>
                  </a:srgbClr>
                </a:solidFill>
                <a:latin typeface="Arial"/>
              </a:rPr>
              <a:t>XML-based data exchanges and </a:t>
            </a:r>
            <a:r>
              <a:rPr lang="en-US" sz="1600" b="0" kern="0" dirty="0">
                <a:solidFill>
                  <a:srgbClr val="000000"/>
                </a:solidFill>
                <a:latin typeface="Arial"/>
              </a:rPr>
              <a:t>non-normative guidance for JSON-LD</a:t>
            </a:r>
          </a:p>
          <a:p>
            <a:pPr marL="0" indent="0" defTabSz="914400">
              <a:buNone/>
              <a:defRPr/>
            </a:pPr>
            <a:endParaRPr lang="en-US" sz="800" b="0" kern="0" dirty="0">
              <a:solidFill>
                <a:srgbClr val="000000">
                  <a:lumMod val="50000"/>
                </a:srgbClr>
              </a:solidFill>
              <a:latin typeface="Arial"/>
            </a:endParaRPr>
          </a:p>
          <a:p>
            <a:pPr defTabSz="914400">
              <a:defRPr/>
            </a:pPr>
            <a:r>
              <a:rPr lang="en-US" sz="1600" b="0" kern="0" dirty="0">
                <a:solidFill>
                  <a:srgbClr val="000000">
                    <a:lumMod val="50000"/>
                  </a:srgbClr>
                </a:solidFill>
                <a:latin typeface="Arial"/>
              </a:rPr>
              <a:t>NIEM XML- based data exchange Specifications (IESs) reuse means:</a:t>
            </a:r>
          </a:p>
          <a:p>
            <a:pPr lvl="1" defTabSz="914400">
              <a:defRPr/>
            </a:pPr>
            <a:r>
              <a:rPr lang="en-US" sz="1400" b="0" kern="0" dirty="0">
                <a:solidFill>
                  <a:srgbClr val="000000">
                    <a:lumMod val="50000"/>
                  </a:srgbClr>
                </a:solidFill>
                <a:latin typeface="Arial"/>
                <a:cs typeface="Arial" panose="020B0604020202020204" pitchFamily="34" charset="0"/>
              </a:rPr>
              <a:t>Faster mediation</a:t>
            </a:r>
          </a:p>
          <a:p>
            <a:pPr lvl="1" defTabSz="914400">
              <a:defRPr/>
            </a:pPr>
            <a:r>
              <a:rPr lang="en-US" sz="1400" b="0" kern="0" dirty="0">
                <a:solidFill>
                  <a:srgbClr val="000000">
                    <a:lumMod val="50000"/>
                  </a:srgbClr>
                </a:solidFill>
                <a:latin typeface="Arial"/>
                <a:cs typeface="Arial" panose="020B0604020202020204" pitchFamily="34" charset="0"/>
              </a:rPr>
              <a:t>Rapid implementation </a:t>
            </a:r>
          </a:p>
          <a:p>
            <a:pPr lvl="1" defTabSz="914400">
              <a:defRPr/>
            </a:pPr>
            <a:r>
              <a:rPr lang="en-US" sz="1400" b="0" kern="0" dirty="0">
                <a:solidFill>
                  <a:srgbClr val="000000">
                    <a:lumMod val="50000"/>
                  </a:srgbClr>
                </a:solidFill>
                <a:latin typeface="Arial"/>
                <a:cs typeface="Arial" panose="020B0604020202020204" pitchFamily="34" charset="0"/>
              </a:rPr>
              <a:t>Increases interoperability</a:t>
            </a:r>
          </a:p>
          <a:p>
            <a:pPr lvl="1" defTabSz="914400">
              <a:defRPr/>
            </a:pPr>
            <a:r>
              <a:rPr lang="en-US" sz="1400" b="0" kern="0" dirty="0">
                <a:solidFill>
                  <a:srgbClr val="000000">
                    <a:lumMod val="50000"/>
                  </a:srgbClr>
                </a:solidFill>
                <a:latin typeface="Arial"/>
                <a:cs typeface="Arial" panose="020B0604020202020204" pitchFamily="34" charset="0"/>
              </a:rPr>
              <a:t>Lowers development costs</a:t>
            </a:r>
          </a:p>
        </p:txBody>
      </p:sp>
    </p:spTree>
    <p:extLst>
      <p:ext uri="{BB962C8B-B14F-4D97-AF65-F5344CB8AC3E}">
        <p14:creationId xmlns:p14="http://schemas.microsoft.com/office/powerpoint/2010/main" val="2635168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6038" rIns="45720" bIns="46038" numCol="1" rtlCol="0" anchor="b" anchorCtr="0" compatLnSpc="1">
            <a:prstTxWarp prst="textNoShape">
              <a:avLst/>
            </a:prstTxWarp>
            <a:normAutofit fontScale="90000"/>
          </a:bodyPr>
          <a:lstStyle/>
          <a:p>
            <a:r>
              <a:rPr lang="en-US" dirty="0">
                <a:solidFill>
                  <a:schemeClr val="tx1">
                    <a:lumMod val="50000"/>
                  </a:schemeClr>
                </a:solidFill>
                <a:latin typeface="+mn-lt"/>
              </a:rPr>
              <a:t>Value NIEM Offers</a:t>
            </a:r>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1951425" y="1143001"/>
            <a:ext cx="8385430" cy="4962525"/>
          </a:xfrm>
          <a:prstGeom prst="rect">
            <a:avLst/>
          </a:prstGeom>
        </p:spPr>
      </p:pic>
    </p:spTree>
    <p:extLst>
      <p:ext uri="{BB962C8B-B14F-4D97-AF65-F5344CB8AC3E}">
        <p14:creationId xmlns:p14="http://schemas.microsoft.com/office/powerpoint/2010/main" val="328663305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6038" rIns="45720" bIns="46038" numCol="1" rtlCol="0" anchor="b" anchorCtr="0" compatLnSpc="1">
            <a:prstTxWarp prst="textNoShape">
              <a:avLst/>
            </a:prstTxWarp>
            <a:normAutofit fontScale="90000"/>
          </a:bodyPr>
          <a:lstStyle/>
          <a:p>
            <a:r>
              <a:rPr lang="en-US" dirty="0">
                <a:solidFill>
                  <a:schemeClr val="tx1">
                    <a:lumMod val="50000"/>
                  </a:schemeClr>
                </a:solidFill>
                <a:latin typeface="+mn-lt"/>
              </a:rPr>
              <a:t>NIEM OV-1</a:t>
            </a:r>
          </a:p>
        </p:txBody>
      </p:sp>
      <p:sp>
        <p:nvSpPr>
          <p:cNvPr id="81" name="Rectangle 80"/>
          <p:cNvSpPr/>
          <p:nvPr/>
        </p:nvSpPr>
        <p:spPr>
          <a:xfrm>
            <a:off x="2105932" y="1075496"/>
            <a:ext cx="7740567" cy="1323439"/>
          </a:xfrm>
          <a:prstGeom prst="rect">
            <a:avLst/>
          </a:prstGeom>
        </p:spPr>
        <p:txBody>
          <a:bodyPr wrap="square">
            <a:spAutoFit/>
          </a:bodyPr>
          <a:lstStyle/>
          <a:p>
            <a:pPr algn="ctr">
              <a:spcAft>
                <a:spcPts val="1200"/>
              </a:spcAft>
            </a:pPr>
            <a:r>
              <a:rPr lang="en-US" sz="2000" dirty="0"/>
              <a:t>NIEM is a community-driven, whole-of-government, standards-based approach to exchanging information. Diverse communities collectively leverage NIEM to increase efficiencies and improve decision-making.</a:t>
            </a:r>
          </a:p>
        </p:txBody>
      </p:sp>
      <p:pic>
        <p:nvPicPr>
          <p:cNvPr id="8" name="Picture 7"/>
          <p:cNvPicPr>
            <a:picLocks noChangeAspect="1"/>
          </p:cNvPicPr>
          <p:nvPr/>
        </p:nvPicPr>
        <p:blipFill>
          <a:blip r:embed="rId3"/>
          <a:stretch>
            <a:fillRect/>
          </a:stretch>
        </p:blipFill>
        <p:spPr>
          <a:xfrm>
            <a:off x="1691984" y="2582995"/>
            <a:ext cx="8879260" cy="3518197"/>
          </a:xfrm>
          <a:prstGeom prst="rect">
            <a:avLst/>
          </a:prstGeom>
        </p:spPr>
      </p:pic>
    </p:spTree>
    <p:extLst>
      <p:ext uri="{BB962C8B-B14F-4D97-AF65-F5344CB8AC3E}">
        <p14:creationId xmlns:p14="http://schemas.microsoft.com/office/powerpoint/2010/main" val="6775434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2515347" y="1219201"/>
            <a:ext cx="7135699" cy="3877491"/>
            <a:chOff x="914400" y="1219200"/>
            <a:chExt cx="7135699" cy="3877491"/>
          </a:xfrm>
        </p:grpSpPr>
        <p:cxnSp>
          <p:nvCxnSpPr>
            <p:cNvPr id="84" name="Straight Connector 83"/>
            <p:cNvCxnSpPr>
              <a:stCxn id="87" idx="2"/>
            </p:cNvCxnSpPr>
            <p:nvPr/>
          </p:nvCxnSpPr>
          <p:spPr bwMode="auto">
            <a:xfrm>
              <a:off x="4468454" y="1908006"/>
              <a:ext cx="24438" cy="1520994"/>
            </a:xfrm>
            <a:prstGeom prst="line">
              <a:avLst/>
            </a:prstGeom>
            <a:gradFill rotWithShape="0">
              <a:gsLst>
                <a:gs pos="0">
                  <a:srgbClr val="000000"/>
                </a:gs>
                <a:gs pos="100000">
                  <a:srgbClr val="000000">
                    <a:gamma/>
                    <a:shade val="89804"/>
                    <a:invGamma/>
                  </a:srgbClr>
                </a:gs>
              </a:gsLst>
              <a:lin ang="5400000" scaled="1"/>
            </a:gradFill>
            <a:ln w="12700" cap="flat" cmpd="sng" algn="ctr">
              <a:solidFill>
                <a:srgbClr val="000000"/>
              </a:solidFill>
              <a:prstDash val="solid"/>
              <a:round/>
              <a:headEnd type="none" w="sm" len="sm"/>
              <a:tailEnd type="none" w="sm" len="sm"/>
            </a:ln>
            <a:effectLst/>
          </p:spPr>
        </p:cxnSp>
        <p:cxnSp>
          <p:nvCxnSpPr>
            <p:cNvPr id="85" name="Straight Connector 84"/>
            <p:cNvCxnSpPr>
              <a:stCxn id="97" idx="2"/>
            </p:cNvCxnSpPr>
            <p:nvPr/>
          </p:nvCxnSpPr>
          <p:spPr bwMode="auto">
            <a:xfrm flipH="1">
              <a:off x="6570152" y="4133158"/>
              <a:ext cx="10857" cy="938399"/>
            </a:xfrm>
            <a:prstGeom prst="line">
              <a:avLst/>
            </a:prstGeom>
            <a:gradFill rotWithShape="0">
              <a:gsLst>
                <a:gs pos="0">
                  <a:srgbClr val="000000"/>
                </a:gs>
                <a:gs pos="100000">
                  <a:srgbClr val="000000">
                    <a:gamma/>
                    <a:shade val="89804"/>
                    <a:invGamma/>
                  </a:srgbClr>
                </a:gs>
              </a:gsLst>
              <a:lin ang="5400000" scaled="1"/>
            </a:gradFill>
            <a:ln w="12700" cap="flat" cmpd="sng" algn="ctr">
              <a:solidFill>
                <a:srgbClr val="000000"/>
              </a:solidFill>
              <a:prstDash val="solid"/>
              <a:round/>
              <a:headEnd type="none" w="sm" len="sm"/>
              <a:tailEnd type="none" w="sm" len="sm"/>
            </a:ln>
            <a:effectLst/>
          </p:spPr>
        </p:cxnSp>
        <p:sp>
          <p:nvSpPr>
            <p:cNvPr id="86" name="TextBox 85"/>
            <p:cNvSpPr txBox="1"/>
            <p:nvPr/>
          </p:nvSpPr>
          <p:spPr>
            <a:xfrm>
              <a:off x="3812870" y="1219200"/>
              <a:ext cx="1300356" cy="369332"/>
            </a:xfrm>
            <a:prstGeom prst="rect">
              <a:avLst/>
            </a:prstGeom>
            <a:solidFill>
              <a:srgbClr val="114FFB">
                <a:lumMod val="40000"/>
                <a:lumOff val="60000"/>
              </a:srgbClr>
            </a:solidFill>
            <a:ln>
              <a:solidFill>
                <a:srgbClr val="114FFB"/>
              </a:solidFill>
            </a:ln>
          </p:spPr>
          <p:txBody>
            <a:bodyPr wrap="none" rtlCol="0">
              <a:spAutoFit/>
            </a:bodyPr>
            <a:lstStyle/>
            <a:p>
              <a:pPr eaLnBrk="1" hangingPunct="1">
                <a:defRPr/>
              </a:pPr>
              <a:r>
                <a:rPr lang="en-US" kern="0" dirty="0">
                  <a:solidFill>
                    <a:srgbClr val="000000"/>
                  </a:solidFill>
                  <a:cs typeface="Arial" charset="0"/>
                </a:rPr>
                <a:t>NIEM ESC</a:t>
              </a:r>
            </a:p>
          </p:txBody>
        </p:sp>
        <p:sp>
          <p:nvSpPr>
            <p:cNvPr id="87" name="Rectangle 86"/>
            <p:cNvSpPr/>
            <p:nvPr/>
          </p:nvSpPr>
          <p:spPr bwMode="auto">
            <a:xfrm>
              <a:off x="2768309" y="1569452"/>
              <a:ext cx="3400290" cy="338554"/>
            </a:xfrm>
            <a:prstGeom prst="rect">
              <a:avLst/>
            </a:prstGeom>
            <a:no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defRPr/>
              </a:pPr>
              <a:endParaRPr lang="en-US" kern="0">
                <a:cs typeface="Arial" charset="0"/>
              </a:endParaRPr>
            </a:p>
          </p:txBody>
        </p:sp>
        <p:sp>
          <p:nvSpPr>
            <p:cNvPr id="88" name="TextBox 87"/>
            <p:cNvSpPr txBox="1"/>
            <p:nvPr/>
          </p:nvSpPr>
          <p:spPr>
            <a:xfrm>
              <a:off x="2768309" y="1555581"/>
              <a:ext cx="3583032" cy="369332"/>
            </a:xfrm>
            <a:prstGeom prst="rect">
              <a:avLst/>
            </a:prstGeom>
            <a:noFill/>
          </p:spPr>
          <p:txBody>
            <a:bodyPr wrap="none" rtlCol="0">
              <a:spAutoFit/>
            </a:bodyPr>
            <a:lstStyle/>
            <a:p>
              <a:pPr eaLnBrk="1" hangingPunct="1"/>
              <a:r>
                <a:rPr lang="en-US" dirty="0">
                  <a:solidFill>
                    <a:srgbClr val="000000"/>
                  </a:solidFill>
                  <a:cs typeface="Arial" charset="0"/>
                </a:rPr>
                <a:t>NIEM Executive Steering Council</a:t>
              </a:r>
            </a:p>
          </p:txBody>
        </p:sp>
        <p:grpSp>
          <p:nvGrpSpPr>
            <p:cNvPr id="89" name="Group 88"/>
            <p:cNvGrpSpPr/>
            <p:nvPr/>
          </p:nvGrpSpPr>
          <p:grpSpPr>
            <a:xfrm>
              <a:off x="3774770" y="2154823"/>
              <a:ext cx="1305390" cy="646331"/>
              <a:chOff x="3429000" y="3090446"/>
              <a:chExt cx="1305390" cy="646331"/>
            </a:xfrm>
            <a:solidFill>
              <a:srgbClr val="114FFB">
                <a:lumMod val="40000"/>
                <a:lumOff val="60000"/>
              </a:srgbClr>
            </a:solidFill>
          </p:grpSpPr>
          <p:sp>
            <p:nvSpPr>
              <p:cNvPr id="104" name="Rectangle 103"/>
              <p:cNvSpPr/>
              <p:nvPr/>
            </p:nvSpPr>
            <p:spPr bwMode="auto">
              <a:xfrm>
                <a:off x="3429000" y="3090446"/>
                <a:ext cx="1295400" cy="338554"/>
              </a:xfrm>
              <a:prstGeom prst="rect">
                <a:avLst/>
              </a:prstGeom>
              <a:grpFill/>
              <a:ln w="12700" cap="flat" cmpd="sng" algn="ctr">
                <a:solidFill>
                  <a:srgbClr val="114FFB"/>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defRPr/>
                </a:pPr>
                <a:endParaRPr lang="en-US" kern="0">
                  <a:cs typeface="Arial" charset="0"/>
                </a:endParaRPr>
              </a:p>
            </p:txBody>
          </p:sp>
          <p:sp>
            <p:nvSpPr>
              <p:cNvPr id="105" name="TextBox 104"/>
              <p:cNvSpPr txBox="1"/>
              <p:nvPr/>
            </p:nvSpPr>
            <p:spPr>
              <a:xfrm>
                <a:off x="3429000" y="3090446"/>
                <a:ext cx="1305390" cy="646331"/>
              </a:xfrm>
              <a:prstGeom prst="rect">
                <a:avLst/>
              </a:prstGeom>
              <a:grpFill/>
              <a:ln>
                <a:solidFill>
                  <a:srgbClr val="114FFB"/>
                </a:solidFill>
              </a:ln>
            </p:spPr>
            <p:txBody>
              <a:bodyPr wrap="square" rtlCol="0">
                <a:spAutoFit/>
              </a:bodyPr>
              <a:lstStyle/>
              <a:p>
                <a:pPr eaLnBrk="1" hangingPunct="1">
                  <a:defRPr/>
                </a:pPr>
                <a:r>
                  <a:rPr lang="en-US" kern="0" dirty="0">
                    <a:solidFill>
                      <a:srgbClr val="000000"/>
                    </a:solidFill>
                    <a:cs typeface="Arial" charset="0"/>
                  </a:rPr>
                  <a:t>NIEM PMO</a:t>
                </a:r>
              </a:p>
            </p:txBody>
          </p:sp>
        </p:grpSp>
        <p:sp>
          <p:nvSpPr>
            <p:cNvPr id="90" name="TextBox 89"/>
            <p:cNvSpPr txBox="1"/>
            <p:nvPr/>
          </p:nvSpPr>
          <p:spPr>
            <a:xfrm>
              <a:off x="2935739" y="2514600"/>
              <a:ext cx="3090579" cy="923330"/>
            </a:xfrm>
            <a:prstGeom prst="rect">
              <a:avLst/>
            </a:prstGeom>
            <a:solidFill>
              <a:srgbClr val="FFFFFF"/>
            </a:solidFill>
            <a:ln>
              <a:solidFill>
                <a:srgbClr val="000000"/>
              </a:solidFill>
            </a:ln>
          </p:spPr>
          <p:txBody>
            <a:bodyPr wrap="square" rtlCol="0">
              <a:spAutoFit/>
            </a:bodyPr>
            <a:lstStyle/>
            <a:p>
              <a:pPr algn="ctr" eaLnBrk="1" hangingPunct="1">
                <a:defRPr/>
              </a:pPr>
              <a:r>
                <a:rPr lang="en-US" kern="0" dirty="0">
                  <a:solidFill>
                    <a:srgbClr val="000000"/>
                  </a:solidFill>
                  <a:cs typeface="Arial" charset="0"/>
                </a:rPr>
                <a:t>Program Management Office </a:t>
              </a:r>
            </a:p>
            <a:p>
              <a:pPr algn="ctr" eaLnBrk="1" hangingPunct="1">
                <a:defRPr/>
              </a:pPr>
              <a:r>
                <a:rPr lang="en-US" kern="0" dirty="0">
                  <a:solidFill>
                    <a:srgbClr val="000000"/>
                  </a:solidFill>
                  <a:cs typeface="Arial" charset="0"/>
                </a:rPr>
                <a:t>Executive Director </a:t>
              </a:r>
            </a:p>
          </p:txBody>
        </p:sp>
        <p:sp>
          <p:nvSpPr>
            <p:cNvPr id="91" name="TextBox 90"/>
            <p:cNvSpPr txBox="1"/>
            <p:nvPr/>
          </p:nvSpPr>
          <p:spPr>
            <a:xfrm>
              <a:off x="5750044" y="4788914"/>
              <a:ext cx="1619354" cy="307777"/>
            </a:xfrm>
            <a:prstGeom prst="rect">
              <a:avLst/>
            </a:prstGeom>
            <a:solidFill>
              <a:srgbClr val="669900"/>
            </a:solidFill>
            <a:ln>
              <a:solidFill>
                <a:srgbClr val="000000"/>
              </a:solidFill>
            </a:ln>
          </p:spPr>
          <p:txBody>
            <a:bodyPr wrap="none" rtlCol="0">
              <a:spAutoFit/>
            </a:bodyPr>
            <a:lstStyle>
              <a:defPPr>
                <a:defRPr lang="en-US"/>
              </a:defPPr>
              <a:lvl1pPr algn="ctr" fontAlgn="base">
                <a:spcBef>
                  <a:spcPct val="0"/>
                </a:spcBef>
                <a:spcAft>
                  <a:spcPct val="0"/>
                </a:spcAft>
                <a:defRPr sz="1400" b="1">
                  <a:solidFill>
                    <a:srgbClr val="000000"/>
                  </a:solidFill>
                </a:defRPr>
              </a:lvl1pPr>
            </a:lstStyle>
            <a:p>
              <a:pPr eaLnBrk="1" hangingPunct="1">
                <a:defRPr/>
              </a:pPr>
              <a:r>
                <a:rPr lang="en-US" kern="0" dirty="0">
                  <a:cs typeface="Arial" charset="0"/>
                </a:rPr>
                <a:t>IEPD Developers</a:t>
              </a:r>
            </a:p>
          </p:txBody>
        </p:sp>
        <p:cxnSp>
          <p:nvCxnSpPr>
            <p:cNvPr id="92" name="Straight Connector 91"/>
            <p:cNvCxnSpPr>
              <a:endCxn id="100" idx="1"/>
            </p:cNvCxnSpPr>
            <p:nvPr/>
          </p:nvCxnSpPr>
          <p:spPr bwMode="auto">
            <a:xfrm>
              <a:off x="2597318" y="3444140"/>
              <a:ext cx="3396678" cy="2857"/>
            </a:xfrm>
            <a:prstGeom prst="line">
              <a:avLst/>
            </a:prstGeom>
            <a:gradFill rotWithShape="0">
              <a:gsLst>
                <a:gs pos="0">
                  <a:srgbClr val="000000"/>
                </a:gs>
                <a:gs pos="100000">
                  <a:srgbClr val="000000">
                    <a:gamma/>
                    <a:shade val="89804"/>
                    <a:invGamma/>
                  </a:srgbClr>
                </a:gs>
              </a:gsLst>
              <a:lin ang="5400000" scaled="1"/>
            </a:gradFill>
            <a:ln w="12700" cap="flat" cmpd="sng" algn="ctr">
              <a:solidFill>
                <a:srgbClr val="000000"/>
              </a:solidFill>
              <a:prstDash val="solid"/>
              <a:round/>
              <a:headEnd type="none" w="sm" len="sm"/>
              <a:tailEnd type="none" w="sm" len="sm"/>
            </a:ln>
            <a:effectLst/>
          </p:spPr>
        </p:cxnSp>
        <p:grpSp>
          <p:nvGrpSpPr>
            <p:cNvPr id="93" name="Group 92"/>
            <p:cNvGrpSpPr/>
            <p:nvPr/>
          </p:nvGrpSpPr>
          <p:grpSpPr>
            <a:xfrm>
              <a:off x="1802996" y="3262331"/>
              <a:ext cx="1175322" cy="369332"/>
              <a:chOff x="653478" y="3871496"/>
              <a:chExt cx="1175322" cy="369332"/>
            </a:xfrm>
          </p:grpSpPr>
          <p:sp>
            <p:nvSpPr>
              <p:cNvPr id="102" name="TextBox 101"/>
              <p:cNvSpPr txBox="1"/>
              <p:nvPr/>
            </p:nvSpPr>
            <p:spPr>
              <a:xfrm>
                <a:off x="653478" y="3871496"/>
                <a:ext cx="1175322" cy="369332"/>
              </a:xfrm>
              <a:prstGeom prst="rect">
                <a:avLst/>
              </a:prstGeom>
              <a:solidFill>
                <a:srgbClr val="114FFB">
                  <a:lumMod val="40000"/>
                  <a:lumOff val="60000"/>
                </a:srgbClr>
              </a:solidFill>
            </p:spPr>
            <p:txBody>
              <a:bodyPr wrap="square" rtlCol="0">
                <a:spAutoFit/>
              </a:bodyPr>
              <a:lstStyle/>
              <a:p>
                <a:pPr eaLnBrk="1" hangingPunct="1">
                  <a:defRPr/>
                </a:pPr>
                <a:r>
                  <a:rPr lang="en-US" kern="0" dirty="0">
                    <a:solidFill>
                      <a:srgbClr val="000000"/>
                    </a:solidFill>
                    <a:cs typeface="Arial" charset="0"/>
                  </a:rPr>
                  <a:t>   NTAC</a:t>
                </a:r>
              </a:p>
            </p:txBody>
          </p:sp>
          <p:sp>
            <p:nvSpPr>
              <p:cNvPr id="103" name="Rounded Rectangle 102"/>
              <p:cNvSpPr/>
              <p:nvPr/>
            </p:nvSpPr>
            <p:spPr bwMode="auto">
              <a:xfrm>
                <a:off x="653478" y="3871496"/>
                <a:ext cx="1175322" cy="338554"/>
              </a:xfrm>
              <a:prstGeom prst="roundRect">
                <a:avLst/>
              </a:prstGeom>
              <a:no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defRPr/>
                </a:pPr>
                <a:endParaRPr lang="en-US" kern="0">
                  <a:cs typeface="Arial" charset="0"/>
                </a:endParaRPr>
              </a:p>
            </p:txBody>
          </p:sp>
        </p:grpSp>
        <p:grpSp>
          <p:nvGrpSpPr>
            <p:cNvPr id="94" name="Group 93"/>
            <p:cNvGrpSpPr/>
            <p:nvPr/>
          </p:nvGrpSpPr>
          <p:grpSpPr>
            <a:xfrm>
              <a:off x="5993996" y="3262331"/>
              <a:ext cx="1175322" cy="369332"/>
              <a:chOff x="653478" y="3871496"/>
              <a:chExt cx="1175322" cy="369332"/>
            </a:xfrm>
          </p:grpSpPr>
          <p:sp>
            <p:nvSpPr>
              <p:cNvPr id="100" name="TextBox 99"/>
              <p:cNvSpPr txBox="1"/>
              <p:nvPr/>
            </p:nvSpPr>
            <p:spPr>
              <a:xfrm>
                <a:off x="653478" y="3871496"/>
                <a:ext cx="1175322" cy="369332"/>
              </a:xfrm>
              <a:prstGeom prst="rect">
                <a:avLst/>
              </a:prstGeom>
              <a:solidFill>
                <a:srgbClr val="114FFB">
                  <a:lumMod val="40000"/>
                  <a:lumOff val="60000"/>
                </a:srgbClr>
              </a:solidFill>
            </p:spPr>
            <p:txBody>
              <a:bodyPr wrap="square" rtlCol="0">
                <a:spAutoFit/>
              </a:bodyPr>
              <a:lstStyle/>
              <a:p>
                <a:pPr eaLnBrk="1" hangingPunct="1">
                  <a:defRPr/>
                </a:pPr>
                <a:r>
                  <a:rPr lang="en-US" kern="0" dirty="0">
                    <a:solidFill>
                      <a:srgbClr val="000000"/>
                    </a:solidFill>
                    <a:cs typeface="Arial" charset="0"/>
                  </a:rPr>
                  <a:t>   NBAC</a:t>
                </a:r>
              </a:p>
            </p:txBody>
          </p:sp>
          <p:sp>
            <p:nvSpPr>
              <p:cNvPr id="101" name="Rounded Rectangle 100"/>
              <p:cNvSpPr/>
              <p:nvPr/>
            </p:nvSpPr>
            <p:spPr bwMode="auto">
              <a:xfrm>
                <a:off x="653478" y="3871496"/>
                <a:ext cx="1175322" cy="338554"/>
              </a:xfrm>
              <a:prstGeom prst="roundRect">
                <a:avLst/>
              </a:prstGeom>
              <a:noFill/>
              <a:ln w="12700" cap="flat" cmpd="sng" algn="ctr">
                <a:solidFill>
                  <a:srgbClr val="0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defRPr/>
                </a:pPr>
                <a:endParaRPr lang="en-US" kern="0">
                  <a:cs typeface="Arial" charset="0"/>
                </a:endParaRPr>
              </a:p>
            </p:txBody>
          </p:sp>
        </p:grpSp>
        <p:sp>
          <p:nvSpPr>
            <p:cNvPr id="95" name="TextBox 94"/>
            <p:cNvSpPr txBox="1"/>
            <p:nvPr/>
          </p:nvSpPr>
          <p:spPr>
            <a:xfrm>
              <a:off x="5521913" y="4277672"/>
              <a:ext cx="2119491" cy="307777"/>
            </a:xfrm>
            <a:prstGeom prst="rect">
              <a:avLst/>
            </a:prstGeom>
            <a:solidFill>
              <a:schemeClr val="accent2">
                <a:lumMod val="60000"/>
                <a:lumOff val="40000"/>
              </a:schemeClr>
            </a:solidFill>
            <a:ln>
              <a:solidFill>
                <a:srgbClr val="000000"/>
              </a:solidFill>
            </a:ln>
          </p:spPr>
          <p:txBody>
            <a:bodyPr wrap="none" rtlCol="0">
              <a:spAutoFit/>
            </a:bodyPr>
            <a:lstStyle/>
            <a:p>
              <a:pPr algn="ctr" eaLnBrk="1" hangingPunct="1">
                <a:defRPr/>
              </a:pPr>
              <a:r>
                <a:rPr lang="en-US" sz="1400" kern="0" dirty="0">
                  <a:solidFill>
                    <a:srgbClr val="000000"/>
                  </a:solidFill>
                  <a:cs typeface="Arial" charset="0"/>
                </a:rPr>
                <a:t>Domain Stewards (14+) </a:t>
              </a:r>
            </a:p>
          </p:txBody>
        </p:sp>
        <p:sp>
          <p:nvSpPr>
            <p:cNvPr id="96" name="TextBox 95"/>
            <p:cNvSpPr txBox="1"/>
            <p:nvPr/>
          </p:nvSpPr>
          <p:spPr>
            <a:xfrm>
              <a:off x="914400" y="3609527"/>
              <a:ext cx="2938181" cy="523220"/>
            </a:xfrm>
            <a:prstGeom prst="rect">
              <a:avLst/>
            </a:prstGeom>
            <a:noFill/>
            <a:ln>
              <a:solidFill>
                <a:srgbClr val="000000"/>
              </a:solidFill>
            </a:ln>
          </p:spPr>
          <p:txBody>
            <a:bodyPr wrap="square" rtlCol="0">
              <a:spAutoFit/>
            </a:bodyPr>
            <a:lstStyle/>
            <a:p>
              <a:pPr algn="ctr" eaLnBrk="1" hangingPunct="1"/>
              <a:r>
                <a:rPr lang="en-US" sz="1400" dirty="0">
                  <a:solidFill>
                    <a:srgbClr val="000000"/>
                  </a:solidFill>
                  <a:cs typeface="Arial" charset="0"/>
                </a:rPr>
                <a:t>NIEM </a:t>
              </a:r>
              <a:r>
                <a:rPr lang="en-US" sz="1400" dirty="0">
                  <a:solidFill>
                    <a:srgbClr val="0000FF"/>
                  </a:solidFill>
                  <a:cs typeface="Arial" charset="0"/>
                </a:rPr>
                <a:t>Technical</a:t>
              </a:r>
              <a:r>
                <a:rPr lang="en-US" sz="1400" dirty="0">
                  <a:solidFill>
                    <a:srgbClr val="000000"/>
                  </a:solidFill>
                  <a:cs typeface="Arial" charset="0"/>
                </a:rPr>
                <a:t> Architecture </a:t>
              </a:r>
            </a:p>
            <a:p>
              <a:pPr algn="ctr" eaLnBrk="1" hangingPunct="1"/>
              <a:r>
                <a:rPr lang="en-US" sz="1400" dirty="0">
                  <a:solidFill>
                    <a:srgbClr val="000000"/>
                  </a:solidFill>
                  <a:cs typeface="Arial" charset="0"/>
                </a:rPr>
                <a:t>Committee (tech specs)</a:t>
              </a:r>
            </a:p>
          </p:txBody>
        </p:sp>
        <p:sp>
          <p:nvSpPr>
            <p:cNvPr id="97" name="TextBox 96"/>
            <p:cNvSpPr txBox="1"/>
            <p:nvPr/>
          </p:nvSpPr>
          <p:spPr>
            <a:xfrm>
              <a:off x="5111918" y="3609938"/>
              <a:ext cx="2938181" cy="523220"/>
            </a:xfrm>
            <a:prstGeom prst="rect">
              <a:avLst/>
            </a:prstGeom>
            <a:noFill/>
            <a:ln>
              <a:solidFill>
                <a:srgbClr val="000000"/>
              </a:solidFill>
            </a:ln>
          </p:spPr>
          <p:txBody>
            <a:bodyPr wrap="square" rtlCol="0">
              <a:spAutoFit/>
            </a:bodyPr>
            <a:lstStyle/>
            <a:p>
              <a:pPr algn="ctr" eaLnBrk="1" hangingPunct="1"/>
              <a:r>
                <a:rPr lang="en-US" sz="1400" dirty="0">
                  <a:solidFill>
                    <a:srgbClr val="000000"/>
                  </a:solidFill>
                  <a:cs typeface="Arial" charset="0"/>
                </a:rPr>
                <a:t>NIEM </a:t>
              </a:r>
              <a:r>
                <a:rPr lang="en-US" sz="1400" dirty="0">
                  <a:solidFill>
                    <a:srgbClr val="0000FF"/>
                  </a:solidFill>
                  <a:cs typeface="Arial" charset="0"/>
                </a:rPr>
                <a:t>Business</a:t>
              </a:r>
              <a:r>
                <a:rPr lang="en-US" sz="1400" dirty="0">
                  <a:solidFill>
                    <a:srgbClr val="000000"/>
                  </a:solidFill>
                  <a:cs typeface="Arial" charset="0"/>
                </a:rPr>
                <a:t> Architecture </a:t>
              </a:r>
            </a:p>
            <a:p>
              <a:pPr algn="ctr" eaLnBrk="1" hangingPunct="1"/>
              <a:r>
                <a:rPr lang="en-US" sz="1400" dirty="0">
                  <a:solidFill>
                    <a:srgbClr val="000000"/>
                  </a:solidFill>
                  <a:cs typeface="Arial" charset="0"/>
                </a:rPr>
                <a:t>Committee (data model)</a:t>
              </a:r>
            </a:p>
          </p:txBody>
        </p:sp>
        <p:cxnSp>
          <p:nvCxnSpPr>
            <p:cNvPr id="98" name="Straight Connector 97"/>
            <p:cNvCxnSpPr>
              <a:stCxn id="96" idx="2"/>
              <a:endCxn id="99" idx="0"/>
            </p:cNvCxnSpPr>
            <p:nvPr/>
          </p:nvCxnSpPr>
          <p:spPr bwMode="auto">
            <a:xfrm flipH="1">
              <a:off x="2382342" y="4132747"/>
              <a:ext cx="1149" cy="440724"/>
            </a:xfrm>
            <a:prstGeom prst="line">
              <a:avLst/>
            </a:prstGeom>
            <a:gradFill rotWithShape="0">
              <a:gsLst>
                <a:gs pos="0">
                  <a:srgbClr val="000000"/>
                </a:gs>
                <a:gs pos="100000">
                  <a:srgbClr val="000000">
                    <a:gamma/>
                    <a:shade val="89804"/>
                    <a:invGamma/>
                  </a:srgbClr>
                </a:gs>
              </a:gsLst>
              <a:lin ang="5400000" scaled="1"/>
            </a:gradFill>
            <a:ln w="12700" cap="flat" cmpd="sng" algn="ctr">
              <a:solidFill>
                <a:srgbClr val="000000"/>
              </a:solidFill>
              <a:prstDash val="solid"/>
              <a:round/>
              <a:headEnd type="none" w="sm" len="sm"/>
              <a:tailEnd type="none" w="sm" len="sm"/>
            </a:ln>
            <a:effectLst/>
          </p:spPr>
        </p:cxnSp>
        <p:sp>
          <p:nvSpPr>
            <p:cNvPr id="99" name="TextBox 98"/>
            <p:cNvSpPr txBox="1"/>
            <p:nvPr/>
          </p:nvSpPr>
          <p:spPr>
            <a:xfrm>
              <a:off x="1797085" y="4573471"/>
              <a:ext cx="1170513" cy="523220"/>
            </a:xfrm>
            <a:prstGeom prst="rect">
              <a:avLst/>
            </a:prstGeom>
            <a:solidFill>
              <a:srgbClr val="FFC000"/>
            </a:solidFill>
            <a:ln>
              <a:solidFill>
                <a:srgbClr val="000000"/>
              </a:solidFill>
            </a:ln>
          </p:spPr>
          <p:txBody>
            <a:bodyPr wrap="none" rtlCol="0">
              <a:spAutoFit/>
            </a:bodyPr>
            <a:lstStyle>
              <a:defPPr>
                <a:defRPr lang="en-US"/>
              </a:defPPr>
              <a:lvl1pPr algn="ctr" fontAlgn="base">
                <a:spcBef>
                  <a:spcPct val="0"/>
                </a:spcBef>
                <a:spcAft>
                  <a:spcPct val="0"/>
                </a:spcAft>
                <a:defRPr sz="1400" b="1">
                  <a:solidFill>
                    <a:srgbClr val="000000"/>
                  </a:solidFill>
                </a:defRPr>
              </a:lvl1pPr>
            </a:lstStyle>
            <a:p>
              <a:pPr eaLnBrk="1" hangingPunct="1">
                <a:defRPr/>
              </a:pPr>
              <a:r>
                <a:rPr lang="en-US" kern="0" dirty="0">
                  <a:cs typeface="Arial" charset="0"/>
                </a:rPr>
                <a:t>User</a:t>
              </a:r>
            </a:p>
            <a:p>
              <a:pPr eaLnBrk="1" hangingPunct="1">
                <a:defRPr/>
              </a:pPr>
              <a:r>
                <a:rPr lang="en-US" kern="0" dirty="0">
                  <a:cs typeface="Arial" charset="0"/>
                </a:rPr>
                <a:t>Community</a:t>
              </a:r>
            </a:p>
          </p:txBody>
        </p:sp>
      </p:grpSp>
      <p:sp>
        <p:nvSpPr>
          <p:cNvPr id="106" name="Rectangle 105"/>
          <p:cNvSpPr/>
          <p:nvPr/>
        </p:nvSpPr>
        <p:spPr>
          <a:xfrm>
            <a:off x="1511198" y="5444134"/>
            <a:ext cx="9143999" cy="707886"/>
          </a:xfrm>
          <a:prstGeom prst="rect">
            <a:avLst/>
          </a:prstGeom>
        </p:spPr>
        <p:txBody>
          <a:bodyPr wrap="square">
            <a:spAutoFit/>
          </a:bodyPr>
          <a:lstStyle/>
          <a:p>
            <a:pPr algn="ctr">
              <a:spcAft>
                <a:spcPts val="1200"/>
              </a:spcAft>
            </a:pPr>
            <a:r>
              <a:rPr lang="en-US" sz="2000" dirty="0"/>
              <a:t>Each color differentiates an independent area of </a:t>
            </a:r>
            <a:br>
              <a:rPr lang="en-US" sz="2000" dirty="0"/>
            </a:br>
            <a:r>
              <a:rPr lang="en-US" sz="2000" dirty="0"/>
              <a:t>governance supported by NIEM.</a:t>
            </a:r>
          </a:p>
        </p:txBody>
      </p:sp>
      <p:sp>
        <p:nvSpPr>
          <p:cNvPr id="2" name="Title 1">
            <a:extLst>
              <a:ext uri="{FF2B5EF4-FFF2-40B4-BE49-F238E27FC236}">
                <a16:creationId xmlns:a16="http://schemas.microsoft.com/office/drawing/2014/main" id="{FDCE4DA8-3CFF-4B69-8620-F1243AE9BA8F}"/>
              </a:ext>
            </a:extLst>
          </p:cNvPr>
          <p:cNvSpPr>
            <a:spLocks noGrp="1"/>
          </p:cNvSpPr>
          <p:nvPr>
            <p:ph type="title"/>
          </p:nvPr>
        </p:nvSpPr>
        <p:spPr/>
        <p:txBody>
          <a:bodyPr>
            <a:normAutofit fontScale="90000"/>
          </a:bodyPr>
          <a:lstStyle/>
          <a:p>
            <a:r>
              <a:rPr lang="en-US" dirty="0"/>
              <a:t>Distributed governance</a:t>
            </a:r>
          </a:p>
        </p:txBody>
      </p:sp>
    </p:spTree>
    <p:extLst>
      <p:ext uri="{BB962C8B-B14F-4D97-AF65-F5344CB8AC3E}">
        <p14:creationId xmlns:p14="http://schemas.microsoft.com/office/powerpoint/2010/main" val="237994974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p:cNvGrpSpPr/>
          <p:nvPr/>
        </p:nvGrpSpPr>
        <p:grpSpPr>
          <a:xfrm>
            <a:off x="1973618" y="1295401"/>
            <a:ext cx="8167267" cy="4572313"/>
            <a:chOff x="443333" y="1600200"/>
            <a:chExt cx="8167267" cy="4572313"/>
          </a:xfrm>
        </p:grpSpPr>
        <p:sp>
          <p:nvSpPr>
            <p:cNvPr id="70" name="Rectangle 69"/>
            <p:cNvSpPr/>
            <p:nvPr/>
          </p:nvSpPr>
          <p:spPr>
            <a:xfrm>
              <a:off x="6556624" y="3294603"/>
              <a:ext cx="1676400" cy="2312041"/>
            </a:xfrm>
            <a:prstGeom prst="rect">
              <a:avLst/>
            </a:prstGeom>
            <a:solidFill>
              <a:srgbClr val="FFFF00"/>
            </a:solidFill>
            <a:ln w="25400" cap="flat" cmpd="sng" algn="ctr">
              <a:solidFill>
                <a:sysClr val="windowText" lastClr="000000"/>
              </a:solidFill>
              <a:prstDash val="solid"/>
            </a:ln>
            <a:effectLst/>
          </p:spPr>
          <p:txBody>
            <a:bodyPr wrap="square" rtlCol="0" anchor="t" anchorCtr="0">
              <a:noAutofit/>
            </a:bodyPr>
            <a:lstStyle/>
            <a:p>
              <a:pPr algn="ctr" defTabSz="914400">
                <a:defRPr/>
              </a:pPr>
              <a:r>
                <a:rPr lang="en-US" kern="0" dirty="0">
                  <a:solidFill>
                    <a:prstClr val="black"/>
                  </a:solidFill>
                  <a:latin typeface="Calibri"/>
                </a:rPr>
                <a:t>IEPD</a:t>
              </a:r>
              <a:br>
                <a:rPr lang="en-US" kern="0" dirty="0">
                  <a:solidFill>
                    <a:prstClr val="black"/>
                  </a:solidFill>
                  <a:latin typeface="Calibri"/>
                </a:rPr>
              </a:br>
              <a:r>
                <a:rPr lang="en-US" kern="0" dirty="0">
                  <a:solidFill>
                    <a:prstClr val="black"/>
                  </a:solidFill>
                  <a:latin typeface="Calibri"/>
                </a:rPr>
                <a:t>Implementer</a:t>
              </a:r>
              <a:br>
                <a:rPr lang="en-US" kern="0" dirty="0">
                  <a:solidFill>
                    <a:prstClr val="black"/>
                  </a:solidFill>
                  <a:latin typeface="Calibri"/>
                </a:rPr>
              </a:br>
              <a:r>
                <a:rPr lang="en-US" kern="0" dirty="0">
                  <a:solidFill>
                    <a:prstClr val="black"/>
                  </a:solidFill>
                  <a:latin typeface="Calibri"/>
                </a:rPr>
                <a:t>documentation</a:t>
              </a:r>
            </a:p>
          </p:txBody>
        </p:sp>
        <p:sp>
          <p:nvSpPr>
            <p:cNvPr id="71" name="Rectangle 70"/>
            <p:cNvSpPr/>
            <p:nvPr/>
          </p:nvSpPr>
          <p:spPr>
            <a:xfrm>
              <a:off x="517651" y="1600200"/>
              <a:ext cx="2279650" cy="4007607"/>
            </a:xfrm>
            <a:prstGeom prst="rect">
              <a:avLst/>
            </a:prstGeom>
            <a:solidFill>
              <a:srgbClr val="92D050"/>
            </a:solidFill>
            <a:ln w="25400" cap="flat" cmpd="sng" algn="ctr">
              <a:solidFill>
                <a:sysClr val="windowText" lastClr="000000"/>
              </a:solidFill>
              <a:prstDash val="solid"/>
            </a:ln>
            <a:effectLst/>
          </p:spPr>
          <p:txBody>
            <a:bodyPr wrap="square" rtlCol="0" anchor="ctr" anchorCtr="0">
              <a:noAutofit/>
            </a:bodyPr>
            <a:lstStyle/>
            <a:p>
              <a:pPr algn="ctr" defTabSz="914400">
                <a:defRPr/>
              </a:pPr>
              <a:r>
                <a:rPr lang="en-US" kern="0" dirty="0">
                  <a:solidFill>
                    <a:prstClr val="black"/>
                  </a:solidFill>
                  <a:latin typeface="Calibri"/>
                </a:rPr>
                <a:t>Naming &amp; Design Rules</a:t>
              </a:r>
            </a:p>
            <a:p>
              <a:pPr algn="ctr" defTabSz="914400">
                <a:defRPr/>
              </a:pPr>
              <a:r>
                <a:rPr lang="en-US" kern="0" dirty="0">
                  <a:solidFill>
                    <a:prstClr val="black"/>
                  </a:solidFill>
                  <a:latin typeface="Calibri"/>
                </a:rPr>
                <a:t>(XSD/XML documents)</a:t>
              </a:r>
            </a:p>
            <a:p>
              <a:pPr marL="352425" indent="-176213" defTabSz="914400">
                <a:buFont typeface="Arial" pitchFamily="34" charset="0"/>
                <a:buChar char="•"/>
                <a:defRPr/>
              </a:pPr>
              <a:r>
                <a:rPr lang="en-US" sz="1400" kern="0" dirty="0">
                  <a:solidFill>
                    <a:prstClr val="black"/>
                  </a:solidFill>
                  <a:latin typeface="Calibri"/>
                </a:rPr>
                <a:t>Reference</a:t>
              </a:r>
            </a:p>
            <a:p>
              <a:pPr marL="352425" indent="-176213" defTabSz="914400">
                <a:buFont typeface="Arial" pitchFamily="34" charset="0"/>
                <a:buChar char="•"/>
                <a:defRPr/>
              </a:pPr>
              <a:r>
                <a:rPr lang="en-US" sz="1400" kern="0" dirty="0">
                  <a:solidFill>
                    <a:prstClr val="black"/>
                  </a:solidFill>
                  <a:latin typeface="Calibri"/>
                </a:rPr>
                <a:t>Constraint</a:t>
              </a:r>
            </a:p>
            <a:p>
              <a:pPr marL="352425" indent="-176213" defTabSz="914400">
                <a:buFont typeface="Arial" pitchFamily="34" charset="0"/>
                <a:buChar char="•"/>
                <a:defRPr/>
              </a:pPr>
              <a:r>
                <a:rPr lang="en-US" sz="1400" kern="0" dirty="0">
                  <a:solidFill>
                    <a:prstClr val="black"/>
                  </a:solidFill>
                  <a:latin typeface="Calibri"/>
                </a:rPr>
                <a:t>Subset</a:t>
              </a:r>
            </a:p>
            <a:p>
              <a:pPr marL="352425" indent="-176213" defTabSz="914400">
                <a:buFont typeface="Arial" pitchFamily="34" charset="0"/>
                <a:buChar char="•"/>
                <a:defRPr/>
              </a:pPr>
              <a:r>
                <a:rPr lang="en-US" sz="1400" kern="0" dirty="0">
                  <a:solidFill>
                    <a:prstClr val="black"/>
                  </a:solidFill>
                  <a:latin typeface="Calibri"/>
                </a:rPr>
                <a:t>Extension</a:t>
              </a:r>
            </a:p>
            <a:p>
              <a:pPr marL="352425" indent="-176213" defTabSz="914400">
                <a:buFont typeface="Arial" pitchFamily="34" charset="0"/>
                <a:buChar char="•"/>
                <a:defRPr/>
              </a:pPr>
              <a:r>
                <a:rPr lang="en-US" sz="1400" kern="0" dirty="0">
                  <a:solidFill>
                    <a:prstClr val="black"/>
                  </a:solidFill>
                  <a:latin typeface="Calibri"/>
                </a:rPr>
                <a:t>IEPs (instances)</a:t>
              </a:r>
            </a:p>
            <a:p>
              <a:pPr marL="352425" indent="-176213" defTabSz="914400">
                <a:buFont typeface="Arial" pitchFamily="34" charset="0"/>
                <a:buChar char="•"/>
                <a:defRPr/>
              </a:pPr>
              <a:r>
                <a:rPr lang="en-US" sz="1400" kern="0" dirty="0">
                  <a:solidFill>
                    <a:prstClr val="black"/>
                  </a:solidFill>
                  <a:latin typeface="Calibri"/>
                </a:rPr>
                <a:t>(other conformance targets?)</a:t>
              </a:r>
            </a:p>
            <a:p>
              <a:pPr marL="352425" indent="-176213" defTabSz="914400">
                <a:buFont typeface="Arial" pitchFamily="34" charset="0"/>
                <a:buChar char="•"/>
                <a:defRPr/>
              </a:pPr>
              <a:r>
                <a:rPr lang="en-US" sz="1400" kern="0" dirty="0" err="1">
                  <a:solidFill>
                    <a:prstClr val="black"/>
                  </a:solidFill>
                  <a:latin typeface="Calibri"/>
                </a:rPr>
                <a:t>Schematron</a:t>
              </a:r>
              <a:r>
                <a:rPr lang="en-US" sz="1400" kern="0" dirty="0">
                  <a:solidFill>
                    <a:prstClr val="black"/>
                  </a:solidFill>
                  <a:latin typeface="Calibri"/>
                </a:rPr>
                <a:t> Rules</a:t>
              </a:r>
            </a:p>
          </p:txBody>
        </p:sp>
        <p:sp>
          <p:nvSpPr>
            <p:cNvPr id="72" name="Rectangle 71"/>
            <p:cNvSpPr/>
            <p:nvPr/>
          </p:nvSpPr>
          <p:spPr>
            <a:xfrm rot="5400000">
              <a:off x="2158960" y="2239329"/>
              <a:ext cx="1600200" cy="323165"/>
            </a:xfrm>
            <a:prstGeom prst="rect">
              <a:avLst/>
            </a:prstGeom>
            <a:solidFill>
              <a:srgbClr val="92D05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Wantlist</a:t>
              </a:r>
            </a:p>
          </p:txBody>
        </p:sp>
        <p:sp>
          <p:nvSpPr>
            <p:cNvPr id="73" name="Rectangle 72"/>
            <p:cNvSpPr/>
            <p:nvPr/>
          </p:nvSpPr>
          <p:spPr>
            <a:xfrm rot="5400000">
              <a:off x="5682605" y="2239329"/>
              <a:ext cx="1600200" cy="323165"/>
            </a:xfrm>
            <a:prstGeom prst="rect">
              <a:avLst/>
            </a:prstGeom>
            <a:solidFill>
              <a:srgbClr val="C0000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white"/>
                  </a:solidFill>
                  <a:latin typeface="Calibri"/>
                </a:rPr>
                <a:t>Ontology</a:t>
              </a:r>
            </a:p>
          </p:txBody>
        </p:sp>
        <p:sp>
          <p:nvSpPr>
            <p:cNvPr id="74" name="Rectangle 73"/>
            <p:cNvSpPr/>
            <p:nvPr/>
          </p:nvSpPr>
          <p:spPr>
            <a:xfrm rot="5400000">
              <a:off x="3450004" y="2239329"/>
              <a:ext cx="1600200" cy="323165"/>
            </a:xfrm>
            <a:prstGeom prst="rect">
              <a:avLst/>
            </a:prstGeom>
            <a:solidFill>
              <a:srgbClr val="FFFF0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Business rules</a:t>
              </a:r>
            </a:p>
          </p:txBody>
        </p:sp>
        <p:sp>
          <p:nvSpPr>
            <p:cNvPr id="75" name="Rectangle 74"/>
            <p:cNvSpPr/>
            <p:nvPr/>
          </p:nvSpPr>
          <p:spPr>
            <a:xfrm rot="5400000">
              <a:off x="4096261" y="2239329"/>
              <a:ext cx="1600200" cy="323165"/>
            </a:xfrm>
            <a:prstGeom prst="rect">
              <a:avLst/>
            </a:prstGeom>
            <a:solidFill>
              <a:srgbClr val="92D05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UML Profile</a:t>
              </a:r>
            </a:p>
          </p:txBody>
        </p:sp>
        <p:sp>
          <p:nvSpPr>
            <p:cNvPr id="76" name="Rectangle 75"/>
            <p:cNvSpPr/>
            <p:nvPr/>
          </p:nvSpPr>
          <p:spPr>
            <a:xfrm rot="5400000">
              <a:off x="2482125" y="2239329"/>
              <a:ext cx="1600201" cy="323165"/>
            </a:xfrm>
            <a:prstGeom prst="rect">
              <a:avLst/>
            </a:prstGeom>
            <a:solidFill>
              <a:srgbClr val="92D05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Domain Update</a:t>
              </a:r>
            </a:p>
          </p:txBody>
        </p:sp>
        <p:sp>
          <p:nvSpPr>
            <p:cNvPr id="77" name="Rectangular Callout 76"/>
            <p:cNvSpPr/>
            <p:nvPr/>
          </p:nvSpPr>
          <p:spPr>
            <a:xfrm>
              <a:off x="7532540" y="1815524"/>
              <a:ext cx="1078060" cy="1169551"/>
            </a:xfrm>
            <a:prstGeom prst="wedgeRectCallout">
              <a:avLst>
                <a:gd name="adj1" fmla="val -122644"/>
                <a:gd name="adj2" fmla="val -7329"/>
              </a:avLst>
            </a:prstGeom>
            <a:solidFill>
              <a:sysClr val="windowText" lastClr="00000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400" kern="0" dirty="0">
                  <a:solidFill>
                    <a:prstClr val="white"/>
                  </a:solidFill>
                  <a:latin typeface="Calibri"/>
                </a:rPr>
                <a:t>Specs for schemas, MPDs, and other</a:t>
              </a:r>
              <a:br>
                <a:rPr lang="en-US" sz="1400" kern="0" dirty="0">
                  <a:solidFill>
                    <a:prstClr val="white"/>
                  </a:solidFill>
                  <a:latin typeface="Calibri"/>
                </a:rPr>
              </a:br>
              <a:r>
                <a:rPr lang="en-US" sz="1400" kern="0" dirty="0">
                  <a:solidFill>
                    <a:prstClr val="white"/>
                  </a:solidFill>
                  <a:latin typeface="Calibri"/>
                </a:rPr>
                <a:t>artifacts</a:t>
              </a:r>
            </a:p>
          </p:txBody>
        </p:sp>
        <p:sp>
          <p:nvSpPr>
            <p:cNvPr id="78" name="Rectangle 77"/>
            <p:cNvSpPr/>
            <p:nvPr/>
          </p:nvSpPr>
          <p:spPr>
            <a:xfrm rot="5400000">
              <a:off x="5367416" y="2239329"/>
              <a:ext cx="1600200" cy="323165"/>
            </a:xfrm>
            <a:prstGeom prst="rect">
              <a:avLst/>
            </a:prstGeom>
            <a:solidFill>
              <a:srgbClr val="C0000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white"/>
                  </a:solidFill>
                  <a:latin typeface="Calibri"/>
                </a:rPr>
                <a:t>IEPD Certification</a:t>
              </a:r>
            </a:p>
          </p:txBody>
        </p:sp>
        <p:sp>
          <p:nvSpPr>
            <p:cNvPr id="79" name="Rectangle 78"/>
            <p:cNvSpPr/>
            <p:nvPr/>
          </p:nvSpPr>
          <p:spPr>
            <a:xfrm>
              <a:off x="3224606" y="3294486"/>
              <a:ext cx="3225298" cy="2312041"/>
            </a:xfrm>
            <a:prstGeom prst="rect">
              <a:avLst/>
            </a:prstGeom>
            <a:solidFill>
              <a:srgbClr val="92D050"/>
            </a:solidFill>
            <a:ln w="25400" cap="flat" cmpd="sng" algn="ctr">
              <a:solidFill>
                <a:sysClr val="windowText" lastClr="000000"/>
              </a:solidFill>
              <a:prstDash val="solid"/>
            </a:ln>
            <a:effectLst/>
          </p:spPr>
          <p:txBody>
            <a:bodyPr wrap="square" rtlCol="0" anchor="t" anchorCtr="0">
              <a:noAutofit/>
            </a:bodyPr>
            <a:lstStyle/>
            <a:p>
              <a:pPr algn="ctr" defTabSz="914400">
                <a:defRPr/>
              </a:pPr>
              <a:r>
                <a:rPr lang="en-US" kern="0" dirty="0">
                  <a:solidFill>
                    <a:prstClr val="black"/>
                  </a:solidFill>
                  <a:latin typeface="Calibri"/>
                </a:rPr>
                <a:t>MPD Specification:</a:t>
              </a:r>
            </a:p>
            <a:p>
              <a:pPr marL="574675" indent="-176213" defTabSz="914400">
                <a:buFont typeface="Arial" pitchFamily="34" charset="0"/>
                <a:buChar char="•"/>
                <a:defRPr/>
              </a:pPr>
              <a:r>
                <a:rPr lang="en-US" sz="1400" kern="0" dirty="0">
                  <a:solidFill>
                    <a:prstClr val="black"/>
                  </a:solidFill>
                  <a:latin typeface="Calibri"/>
                </a:rPr>
                <a:t>IEM (the schema sets)</a:t>
              </a:r>
            </a:p>
            <a:p>
              <a:pPr marL="574675" indent="-176213" defTabSz="914400">
                <a:buFont typeface="Arial" pitchFamily="34" charset="0"/>
                <a:buChar char="•"/>
                <a:defRPr/>
              </a:pPr>
              <a:r>
                <a:rPr lang="en-US" sz="1400" kern="0" dirty="0">
                  <a:solidFill>
                    <a:prstClr val="black"/>
                  </a:solidFill>
                  <a:latin typeface="Calibri"/>
                </a:rPr>
                <a:t>MPD Catalog with metadata</a:t>
              </a:r>
            </a:p>
            <a:p>
              <a:pPr marL="574675" indent="-176213" defTabSz="914400">
                <a:buFont typeface="Arial" pitchFamily="34" charset="0"/>
                <a:buChar char="•"/>
                <a:defRPr/>
              </a:pPr>
              <a:r>
                <a:rPr lang="en-US" sz="1400" kern="0" dirty="0">
                  <a:solidFill>
                    <a:prstClr val="black"/>
                  </a:solidFill>
                  <a:latin typeface="Calibri"/>
                </a:rPr>
                <a:t>XML Catalog</a:t>
              </a:r>
            </a:p>
            <a:p>
              <a:pPr marL="574675" indent="-176213" defTabSz="914400">
                <a:buFont typeface="Arial" pitchFamily="34" charset="0"/>
                <a:buChar char="•"/>
                <a:defRPr/>
              </a:pPr>
              <a:r>
                <a:rPr lang="en-US" sz="1400" kern="0" dirty="0">
                  <a:solidFill>
                    <a:prstClr val="black"/>
                  </a:solidFill>
                  <a:latin typeface="Calibri"/>
                </a:rPr>
                <a:t>Versioning</a:t>
              </a:r>
            </a:p>
            <a:p>
              <a:pPr marL="574675" indent="-176213" defTabSz="914400">
                <a:buFont typeface="Arial" pitchFamily="34" charset="0"/>
                <a:buChar char="•"/>
                <a:defRPr/>
              </a:pPr>
              <a:r>
                <a:rPr lang="en-US" sz="1400" kern="0" dirty="0">
                  <a:solidFill>
                    <a:prstClr val="black"/>
                  </a:solidFill>
                  <a:latin typeface="Calibri"/>
                </a:rPr>
                <a:t>URI scheme</a:t>
              </a:r>
            </a:p>
            <a:p>
              <a:pPr marL="574675" indent="-176213" defTabSz="914400">
                <a:buFont typeface="Arial" pitchFamily="34" charset="0"/>
                <a:buChar char="•"/>
                <a:defRPr/>
              </a:pPr>
              <a:r>
                <a:rPr lang="en-US" sz="1400" kern="0" dirty="0">
                  <a:solidFill>
                    <a:prstClr val="black"/>
                  </a:solidFill>
                  <a:latin typeface="Calibri"/>
                </a:rPr>
                <a:t>Change log</a:t>
              </a:r>
            </a:p>
            <a:p>
              <a:pPr marL="574675" indent="-176213" defTabSz="914400">
                <a:buFont typeface="Arial" pitchFamily="34" charset="0"/>
                <a:buChar char="•"/>
                <a:defRPr/>
              </a:pPr>
              <a:r>
                <a:rPr lang="en-US" sz="1400" kern="0" dirty="0">
                  <a:solidFill>
                    <a:prstClr val="black"/>
                  </a:solidFill>
                  <a:latin typeface="Calibri"/>
                </a:rPr>
                <a:t>Master Document</a:t>
              </a:r>
            </a:p>
            <a:p>
              <a:pPr marL="574675" indent="-176213" defTabSz="914400">
                <a:buFont typeface="Arial" pitchFamily="34" charset="0"/>
                <a:buChar char="•"/>
                <a:defRPr/>
              </a:pPr>
              <a:r>
                <a:rPr lang="en-US" sz="1400" kern="0" dirty="0">
                  <a:solidFill>
                    <a:prstClr val="black"/>
                  </a:solidFill>
                  <a:latin typeface="Calibri"/>
                </a:rPr>
                <a:t>Lineage</a:t>
              </a:r>
            </a:p>
            <a:p>
              <a:pPr marL="574675" indent="-176213" defTabSz="914400">
                <a:buFont typeface="Arial" pitchFamily="34" charset="0"/>
                <a:buChar char="•"/>
                <a:defRPr/>
              </a:pPr>
              <a:r>
                <a:rPr lang="en-US" sz="1400" kern="0" dirty="0">
                  <a:solidFill>
                    <a:prstClr val="black"/>
                  </a:solidFill>
                  <a:latin typeface="Calibri"/>
                </a:rPr>
                <a:t>Packaging</a:t>
              </a:r>
            </a:p>
            <a:p>
              <a:pPr defTabSz="914400">
                <a:defRPr/>
              </a:pPr>
              <a:endParaRPr lang="en-US" sz="1400" kern="0" dirty="0">
                <a:solidFill>
                  <a:prstClr val="black"/>
                </a:solidFill>
                <a:latin typeface="Calibri"/>
              </a:endParaRPr>
            </a:p>
          </p:txBody>
        </p:sp>
        <p:sp>
          <p:nvSpPr>
            <p:cNvPr id="80" name="Rectangle 79"/>
            <p:cNvSpPr/>
            <p:nvPr/>
          </p:nvSpPr>
          <p:spPr>
            <a:xfrm rot="5400000">
              <a:off x="3123868" y="2239329"/>
              <a:ext cx="1600200" cy="323165"/>
            </a:xfrm>
            <a:prstGeom prst="rect">
              <a:avLst/>
            </a:prstGeom>
            <a:solidFill>
              <a:srgbClr val="92D05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Code Lists</a:t>
              </a:r>
            </a:p>
          </p:txBody>
        </p:sp>
        <p:sp>
          <p:nvSpPr>
            <p:cNvPr id="81" name="Rectangle 80"/>
            <p:cNvSpPr/>
            <p:nvPr/>
          </p:nvSpPr>
          <p:spPr>
            <a:xfrm>
              <a:off x="516756" y="5707441"/>
              <a:ext cx="7727575" cy="385011"/>
            </a:xfrm>
            <a:prstGeom prst="rect">
              <a:avLst/>
            </a:prstGeom>
            <a:solidFill>
              <a:srgbClr val="92D050"/>
            </a:solidFill>
            <a:ln w="25400" cap="flat" cmpd="sng" algn="ctr">
              <a:solidFill>
                <a:sysClr val="windowText" lastClr="000000"/>
              </a:solidFill>
              <a:prstDash val="solid"/>
            </a:ln>
            <a:effectLst/>
          </p:spPr>
          <p:txBody>
            <a:bodyPr wrap="square" rtlCol="0" anchor="ctr" anchorCtr="0">
              <a:noAutofit/>
            </a:bodyPr>
            <a:lstStyle/>
            <a:p>
              <a:pPr algn="ctr" defTabSz="914400">
                <a:defRPr/>
              </a:pPr>
              <a:r>
                <a:rPr lang="en-US" kern="0" dirty="0">
                  <a:solidFill>
                    <a:prstClr val="black"/>
                  </a:solidFill>
                  <a:latin typeface="Calibri"/>
                </a:rPr>
                <a:t>Conformance Specification</a:t>
              </a:r>
            </a:p>
          </p:txBody>
        </p:sp>
        <p:sp>
          <p:nvSpPr>
            <p:cNvPr id="107" name="Rectangle 106"/>
            <p:cNvSpPr/>
            <p:nvPr/>
          </p:nvSpPr>
          <p:spPr>
            <a:xfrm rot="5400000">
              <a:off x="3767216" y="2239329"/>
              <a:ext cx="1600200" cy="323165"/>
            </a:xfrm>
            <a:prstGeom prst="rect">
              <a:avLst/>
            </a:prstGeom>
            <a:solidFill>
              <a:srgbClr val="FFFF0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BIEC / EIEM</a:t>
              </a:r>
            </a:p>
          </p:txBody>
        </p:sp>
        <p:sp>
          <p:nvSpPr>
            <p:cNvPr id="108" name="Rectangle 107"/>
            <p:cNvSpPr/>
            <p:nvPr/>
          </p:nvSpPr>
          <p:spPr>
            <a:xfrm>
              <a:off x="443333" y="5849348"/>
              <a:ext cx="1077924" cy="323165"/>
            </a:xfrm>
            <a:prstGeom prst="rect">
              <a:avLst/>
            </a:prstGeom>
            <a:solidFill>
              <a:srgbClr val="C0000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white"/>
                  </a:solidFill>
                  <a:latin typeface="Calibri"/>
                </a:rPr>
                <a:t>No spec</a:t>
              </a:r>
            </a:p>
          </p:txBody>
        </p:sp>
        <p:sp>
          <p:nvSpPr>
            <p:cNvPr id="109" name="Rectangle 108"/>
            <p:cNvSpPr/>
            <p:nvPr/>
          </p:nvSpPr>
          <p:spPr>
            <a:xfrm>
              <a:off x="443333" y="5593964"/>
              <a:ext cx="1077924" cy="323165"/>
            </a:xfrm>
            <a:prstGeom prst="rect">
              <a:avLst/>
            </a:prstGeom>
            <a:solidFill>
              <a:srgbClr val="FFFF0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Initialized</a:t>
              </a:r>
            </a:p>
          </p:txBody>
        </p:sp>
        <p:sp>
          <p:nvSpPr>
            <p:cNvPr id="110" name="Rectangle 109"/>
            <p:cNvSpPr/>
            <p:nvPr/>
          </p:nvSpPr>
          <p:spPr>
            <a:xfrm>
              <a:off x="443333" y="5309747"/>
              <a:ext cx="1077924" cy="323165"/>
            </a:xfrm>
            <a:prstGeom prst="rect">
              <a:avLst/>
            </a:prstGeom>
            <a:solidFill>
              <a:srgbClr val="92D05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Done</a:t>
              </a:r>
            </a:p>
          </p:txBody>
        </p:sp>
        <p:sp>
          <p:nvSpPr>
            <p:cNvPr id="111" name="Rectangle 110"/>
            <p:cNvSpPr/>
            <p:nvPr/>
          </p:nvSpPr>
          <p:spPr>
            <a:xfrm>
              <a:off x="443333" y="5029652"/>
              <a:ext cx="1082040" cy="323165"/>
            </a:xfrm>
            <a:prstGeom prst="rect">
              <a:avLst/>
            </a:prstGeom>
            <a:solidFill>
              <a:sysClr val="window" lastClr="FFFFFF"/>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KEY</a:t>
              </a:r>
            </a:p>
          </p:txBody>
        </p:sp>
        <p:sp>
          <p:nvSpPr>
            <p:cNvPr id="112" name="Rectangle 111"/>
            <p:cNvSpPr/>
            <p:nvPr/>
          </p:nvSpPr>
          <p:spPr>
            <a:xfrm rot="5400000">
              <a:off x="2797792" y="2239329"/>
              <a:ext cx="1600201" cy="323165"/>
            </a:xfrm>
            <a:prstGeom prst="rect">
              <a:avLst/>
            </a:prstGeom>
            <a:solidFill>
              <a:srgbClr val="92D05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HL Version Arch</a:t>
              </a:r>
            </a:p>
          </p:txBody>
        </p:sp>
        <p:sp>
          <p:nvSpPr>
            <p:cNvPr id="113" name="Rectangle 112"/>
            <p:cNvSpPr/>
            <p:nvPr/>
          </p:nvSpPr>
          <p:spPr>
            <a:xfrm rot="5400000">
              <a:off x="5062616" y="2239329"/>
              <a:ext cx="1600200" cy="323165"/>
            </a:xfrm>
            <a:prstGeom prst="rect">
              <a:avLst/>
            </a:prstGeom>
            <a:solidFill>
              <a:srgbClr val="C0000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white"/>
                  </a:solidFill>
                  <a:latin typeface="Calibri"/>
                </a:rPr>
                <a:t>Usage Patterns</a:t>
              </a:r>
            </a:p>
          </p:txBody>
        </p:sp>
        <p:sp>
          <p:nvSpPr>
            <p:cNvPr id="114" name="Rectangle 113"/>
            <p:cNvSpPr/>
            <p:nvPr/>
          </p:nvSpPr>
          <p:spPr>
            <a:xfrm rot="5400000">
              <a:off x="1792780" y="4281831"/>
              <a:ext cx="2333627" cy="323165"/>
            </a:xfrm>
            <a:prstGeom prst="rect">
              <a:avLst/>
            </a:prstGeom>
            <a:solidFill>
              <a:srgbClr val="92D05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Conformance </a:t>
              </a:r>
              <a:r>
                <a:rPr lang="en-US" sz="1500" kern="0" dirty="0" err="1">
                  <a:solidFill>
                    <a:prstClr val="black"/>
                  </a:solidFill>
                  <a:latin typeface="Calibri"/>
                </a:rPr>
                <a:t>Tgt</a:t>
              </a:r>
              <a:r>
                <a:rPr lang="en-US" sz="1500" kern="0" dirty="0">
                  <a:solidFill>
                    <a:prstClr val="black"/>
                  </a:solidFill>
                  <a:latin typeface="Calibri"/>
                </a:rPr>
                <a:t> Attribute</a:t>
              </a:r>
            </a:p>
          </p:txBody>
        </p:sp>
        <p:sp>
          <p:nvSpPr>
            <p:cNvPr id="115" name="Rectangle 114"/>
            <p:cNvSpPr/>
            <p:nvPr/>
          </p:nvSpPr>
          <p:spPr>
            <a:xfrm rot="5400000">
              <a:off x="4415438" y="2239330"/>
              <a:ext cx="1600200" cy="323165"/>
            </a:xfrm>
            <a:prstGeom prst="rect">
              <a:avLst/>
            </a:prstGeom>
            <a:solidFill>
              <a:srgbClr val="92D050"/>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JSON Guidance</a:t>
              </a:r>
            </a:p>
          </p:txBody>
        </p:sp>
        <p:sp>
          <p:nvSpPr>
            <p:cNvPr id="116" name="Rectangle 115"/>
            <p:cNvSpPr/>
            <p:nvPr/>
          </p:nvSpPr>
          <p:spPr>
            <a:xfrm rot="5400000">
              <a:off x="4739450" y="2238718"/>
              <a:ext cx="1600200" cy="323165"/>
            </a:xfrm>
            <a:prstGeom prst="rect">
              <a:avLst/>
            </a:prstGeom>
            <a:solidFill>
              <a:schemeClr val="accent2"/>
            </a:solidFill>
            <a:ln w="25400" cap="flat" cmpd="sng" algn="ctr">
              <a:solidFill>
                <a:sysClr val="windowText" lastClr="000000"/>
              </a:solidFill>
              <a:prstDash val="solid"/>
            </a:ln>
            <a:effectLst/>
          </p:spPr>
          <p:txBody>
            <a:bodyPr wrap="square" rtlCol="0" anchor="ctr">
              <a:spAutoFit/>
            </a:bodyPr>
            <a:lstStyle/>
            <a:p>
              <a:pPr algn="ctr" defTabSz="914400">
                <a:defRPr/>
              </a:pPr>
              <a:r>
                <a:rPr lang="en-US" sz="1500" kern="0" dirty="0">
                  <a:solidFill>
                    <a:prstClr val="black"/>
                  </a:solidFill>
                  <a:latin typeface="Calibri"/>
                </a:rPr>
                <a:t>JSON Specs</a:t>
              </a:r>
            </a:p>
          </p:txBody>
        </p:sp>
      </p:grpSp>
      <p:sp>
        <p:nvSpPr>
          <p:cNvPr id="2" name="Title 1">
            <a:extLst>
              <a:ext uri="{FF2B5EF4-FFF2-40B4-BE49-F238E27FC236}">
                <a16:creationId xmlns:a16="http://schemas.microsoft.com/office/drawing/2014/main" id="{05E00BB7-72B8-4562-80BA-DF1C2EC97735}"/>
              </a:ext>
            </a:extLst>
          </p:cNvPr>
          <p:cNvSpPr>
            <a:spLocks noGrp="1"/>
          </p:cNvSpPr>
          <p:nvPr>
            <p:ph type="title"/>
          </p:nvPr>
        </p:nvSpPr>
        <p:spPr/>
        <p:txBody>
          <a:bodyPr>
            <a:normAutofit fontScale="90000"/>
          </a:bodyPr>
          <a:lstStyle/>
          <a:p>
            <a:r>
              <a:rPr lang="en-US" dirty="0" err="1"/>
              <a:t>Niem</a:t>
            </a:r>
            <a:r>
              <a:rPr lang="en-US" dirty="0"/>
              <a:t> technical specifications</a:t>
            </a:r>
          </a:p>
        </p:txBody>
      </p:sp>
    </p:spTree>
    <p:extLst>
      <p:ext uri="{BB962C8B-B14F-4D97-AF65-F5344CB8AC3E}">
        <p14:creationId xmlns:p14="http://schemas.microsoft.com/office/powerpoint/2010/main" val="393062086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Reference Data Model</a:t>
            </a:r>
          </a:p>
        </p:txBody>
      </p:sp>
      <p:sp>
        <p:nvSpPr>
          <p:cNvPr id="7" name="Slide Number Placeholder 6"/>
          <p:cNvSpPr>
            <a:spLocks noGrp="1"/>
          </p:cNvSpPr>
          <p:nvPr>
            <p:ph type="sldNum" sz="quarter" idx="4294967295"/>
          </p:nvPr>
        </p:nvSpPr>
        <p:spPr>
          <a:xfrm>
            <a:off x="0" y="6492875"/>
            <a:ext cx="2057400" cy="365125"/>
          </a:xfrm>
          <a:prstGeom prst="rect">
            <a:avLst/>
          </a:prstGeom>
        </p:spPr>
        <p:txBody>
          <a:bodyPr/>
          <a:lstStyle/>
          <a:p>
            <a:pPr defTabSz="914400">
              <a:defRPr/>
            </a:pPr>
            <a:fld id="{69ED3A49-8FDA-4437-87F5-0052411D3893}" type="slidenum">
              <a:rPr lang="en-US">
                <a:solidFill>
                  <a:prstClr val="black"/>
                </a:solidFill>
                <a:latin typeface="Calibri"/>
              </a:rPr>
              <a:pPr defTabSz="914400">
                <a:defRPr/>
              </a:pPr>
              <a:t>75</a:t>
            </a:fld>
            <a:endParaRPr lang="en-US" dirty="0">
              <a:solidFill>
                <a:prstClr val="black"/>
              </a:solidFill>
              <a:latin typeface="Calibri"/>
            </a:endParaRPr>
          </a:p>
        </p:txBody>
      </p:sp>
      <p:pic>
        <p:nvPicPr>
          <p:cNvPr id="4" name="Pictur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1600" y="1201453"/>
            <a:ext cx="5180166" cy="5180166"/>
          </a:xfrm>
          <a:prstGeom prst="rect">
            <a:avLst/>
          </a:prstGeom>
        </p:spPr>
      </p:pic>
      <p:pic>
        <p:nvPicPr>
          <p:cNvPr id="11" name="Picture 10"/>
          <p:cNvPicPr>
            <a:picLocks noChangeAspect="1"/>
          </p:cNvPicPr>
          <p:nvPr/>
        </p:nvPicPr>
        <p:blipFill>
          <a:blip r:embed="rId4"/>
          <a:stretch>
            <a:fillRect/>
          </a:stretch>
        </p:blipFill>
        <p:spPr>
          <a:xfrm>
            <a:off x="1905000" y="1044160"/>
            <a:ext cx="2906362" cy="5494752"/>
          </a:xfrm>
          <a:prstGeom prst="rect">
            <a:avLst/>
          </a:prstGeom>
        </p:spPr>
      </p:pic>
    </p:spTree>
    <p:extLst>
      <p:ext uri="{BB962C8B-B14F-4D97-AF65-F5344CB8AC3E}">
        <p14:creationId xmlns:p14="http://schemas.microsoft.com/office/powerpoint/2010/main" val="3327786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052987" y="1096677"/>
            <a:ext cx="7886700" cy="1015663"/>
          </a:xfrm>
          <a:prstGeom prst="rect">
            <a:avLst/>
          </a:prstGeom>
        </p:spPr>
        <p:txBody>
          <a:bodyPr wrap="square">
            <a:spAutoFit/>
          </a:bodyPr>
          <a:lstStyle/>
          <a:p>
            <a:pPr algn="ctr"/>
            <a:r>
              <a:rPr lang="en-US" sz="2000" dirty="0"/>
              <a:t>An Information Exchange Package Documentation (IEPD) is a collection of artifacts that describe the construction and content of an information exchange</a:t>
            </a:r>
          </a:p>
        </p:txBody>
      </p:sp>
      <p:sp>
        <p:nvSpPr>
          <p:cNvPr id="30" name="Rectangle 29"/>
          <p:cNvSpPr/>
          <p:nvPr/>
        </p:nvSpPr>
        <p:spPr bwMode="auto">
          <a:xfrm>
            <a:off x="2413060" y="2317582"/>
            <a:ext cx="5906150" cy="3854619"/>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b="1">
              <a:solidFill>
                <a:srgbClr val="FFFFFF"/>
              </a:solidFill>
              <a:latin typeface="Arial" charset="0"/>
            </a:endParaRPr>
          </a:p>
        </p:txBody>
      </p:sp>
      <p:pic>
        <p:nvPicPr>
          <p:cNvPr id="31" name="Picture 30"/>
          <p:cNvPicPr>
            <a:picLocks noChangeAspect="1"/>
          </p:cNvPicPr>
          <p:nvPr/>
        </p:nvPicPr>
        <p:blipFill>
          <a:blip r:embed="rId3"/>
          <a:stretch>
            <a:fillRect/>
          </a:stretch>
        </p:blipFill>
        <p:spPr>
          <a:xfrm>
            <a:off x="2493952" y="2556614"/>
            <a:ext cx="5631520" cy="3444136"/>
          </a:xfrm>
          <a:prstGeom prst="rect">
            <a:avLst/>
          </a:prstGeom>
        </p:spPr>
      </p:pic>
      <p:sp>
        <p:nvSpPr>
          <p:cNvPr id="34" name="Rectangle 33"/>
          <p:cNvSpPr/>
          <p:nvPr/>
        </p:nvSpPr>
        <p:spPr bwMode="auto">
          <a:xfrm>
            <a:off x="8319210" y="2317582"/>
            <a:ext cx="536416" cy="3854619"/>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vert270" wrap="square" lIns="91440" tIns="45720" rIns="91440" bIns="45720" numCol="1" rtlCol="0" anchor="ctr" anchorCtr="1" compatLnSpc="1">
            <a:prstTxWarp prst="textNoShape">
              <a:avLst/>
            </a:prstTxWarp>
          </a:bodyPr>
          <a:lstStyle/>
          <a:p>
            <a:pPr defTabSz="914400" eaLnBrk="0" fontAlgn="base" hangingPunct="0">
              <a:spcBef>
                <a:spcPct val="0"/>
              </a:spcBef>
              <a:spcAft>
                <a:spcPct val="0"/>
              </a:spcAft>
            </a:pPr>
            <a:r>
              <a:rPr lang="en-US" sz="1600" dirty="0">
                <a:ln w="0"/>
                <a:latin typeface="Arial" charset="0"/>
              </a:rPr>
              <a:t>Business Rules</a:t>
            </a:r>
          </a:p>
        </p:txBody>
      </p:sp>
      <p:sp>
        <p:nvSpPr>
          <p:cNvPr id="35" name="Rectangle 34"/>
          <p:cNvSpPr/>
          <p:nvPr/>
        </p:nvSpPr>
        <p:spPr bwMode="auto">
          <a:xfrm>
            <a:off x="8851960" y="2317581"/>
            <a:ext cx="521044" cy="3854619"/>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vert270" wrap="square" lIns="91440" tIns="45720" rIns="91440" bIns="45720" numCol="1" rtlCol="0" anchor="ctr" anchorCtr="1" compatLnSpc="1">
            <a:prstTxWarp prst="textNoShape">
              <a:avLst/>
            </a:prstTxWarp>
          </a:bodyPr>
          <a:lstStyle/>
          <a:p>
            <a:pPr defTabSz="914400" eaLnBrk="0" fontAlgn="base" hangingPunct="0">
              <a:spcBef>
                <a:spcPct val="0"/>
              </a:spcBef>
              <a:spcAft>
                <a:spcPct val="0"/>
              </a:spcAft>
            </a:pPr>
            <a:r>
              <a:rPr lang="en-US" dirty="0">
                <a:ln w="0"/>
              </a:rPr>
              <a:t>Information Exchange Requirements</a:t>
            </a:r>
            <a:endParaRPr lang="en-US" sz="1600" dirty="0">
              <a:ln w="0"/>
            </a:endParaRPr>
          </a:p>
        </p:txBody>
      </p:sp>
      <p:sp>
        <p:nvSpPr>
          <p:cNvPr id="42" name="Rectangle 41"/>
          <p:cNvSpPr/>
          <p:nvPr/>
        </p:nvSpPr>
        <p:spPr bwMode="auto">
          <a:xfrm>
            <a:off x="9372600" y="2317582"/>
            <a:ext cx="444440" cy="3854619"/>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vert270" wrap="square" lIns="91440" tIns="45720" rIns="91440" bIns="45720" numCol="1" rtlCol="0" anchor="ctr" anchorCtr="1" compatLnSpc="1">
            <a:prstTxWarp prst="textNoShape">
              <a:avLst/>
            </a:prstTxWarp>
          </a:bodyPr>
          <a:lstStyle/>
          <a:p>
            <a:pPr defTabSz="914400" eaLnBrk="0" fontAlgn="base" hangingPunct="0">
              <a:spcBef>
                <a:spcPct val="0"/>
              </a:spcBef>
              <a:spcAft>
                <a:spcPct val="0"/>
              </a:spcAft>
            </a:pPr>
            <a:r>
              <a:rPr lang="en-US" dirty="0">
                <a:ln w="0"/>
              </a:rPr>
              <a:t>Supporting Documentation</a:t>
            </a:r>
            <a:endParaRPr lang="en-US" sz="1600" dirty="0">
              <a:ln w="0"/>
            </a:endParaRPr>
          </a:p>
        </p:txBody>
      </p:sp>
      <p:sp>
        <p:nvSpPr>
          <p:cNvPr id="2" name="Title 1">
            <a:extLst>
              <a:ext uri="{FF2B5EF4-FFF2-40B4-BE49-F238E27FC236}">
                <a16:creationId xmlns:a16="http://schemas.microsoft.com/office/drawing/2014/main" id="{A74CC57F-3E63-4D49-857D-B9FDE1D8A31A}"/>
              </a:ext>
            </a:extLst>
          </p:cNvPr>
          <p:cNvSpPr>
            <a:spLocks noGrp="1"/>
          </p:cNvSpPr>
          <p:nvPr>
            <p:ph type="title"/>
          </p:nvPr>
        </p:nvSpPr>
        <p:spPr/>
        <p:txBody>
          <a:bodyPr>
            <a:normAutofit fontScale="90000"/>
          </a:bodyPr>
          <a:lstStyle/>
          <a:p>
            <a:r>
              <a:rPr lang="en-US" dirty="0"/>
              <a:t>NIEM </a:t>
            </a:r>
            <a:r>
              <a:rPr lang="en-US" dirty="0" err="1"/>
              <a:t>Iepd</a:t>
            </a:r>
            <a:endParaRPr lang="en-US" dirty="0"/>
          </a:p>
        </p:txBody>
      </p:sp>
    </p:spTree>
    <p:extLst>
      <p:ext uri="{BB962C8B-B14F-4D97-AF65-F5344CB8AC3E}">
        <p14:creationId xmlns:p14="http://schemas.microsoft.com/office/powerpoint/2010/main" val="346867590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clrChange>
              <a:clrFrom>
                <a:srgbClr val="FFFFFF"/>
              </a:clrFrom>
              <a:clrTo>
                <a:srgbClr val="FFFFFF">
                  <a:alpha val="0"/>
                </a:srgbClr>
              </a:clrTo>
            </a:clrChange>
          </a:blip>
          <a:stretch>
            <a:fillRect/>
          </a:stretch>
        </p:blipFill>
        <p:spPr>
          <a:xfrm>
            <a:off x="1676400" y="1219201"/>
            <a:ext cx="8839200" cy="4700209"/>
          </a:xfrm>
          <a:prstGeom prst="rect">
            <a:avLst/>
          </a:prstGeom>
          <a:ln>
            <a:solidFill>
              <a:sysClr val="windowText" lastClr="000000"/>
            </a:solidFill>
          </a:ln>
        </p:spPr>
      </p:pic>
      <p:sp>
        <p:nvSpPr>
          <p:cNvPr id="2" name="Title 1">
            <a:extLst>
              <a:ext uri="{FF2B5EF4-FFF2-40B4-BE49-F238E27FC236}">
                <a16:creationId xmlns:a16="http://schemas.microsoft.com/office/drawing/2014/main" id="{79665BC0-0F12-4A58-B781-69C359CAB9C6}"/>
              </a:ext>
            </a:extLst>
          </p:cNvPr>
          <p:cNvSpPr>
            <a:spLocks noGrp="1"/>
          </p:cNvSpPr>
          <p:nvPr>
            <p:ph type="title"/>
          </p:nvPr>
        </p:nvSpPr>
        <p:spPr/>
        <p:txBody>
          <a:bodyPr>
            <a:normAutofit fontScale="90000"/>
          </a:bodyPr>
          <a:lstStyle/>
          <a:p>
            <a:r>
              <a:rPr lang="en-US" dirty="0"/>
              <a:t>Configuration management</a:t>
            </a:r>
          </a:p>
        </p:txBody>
      </p:sp>
    </p:spTree>
    <p:extLst>
      <p:ext uri="{BB962C8B-B14F-4D97-AF65-F5344CB8AC3E}">
        <p14:creationId xmlns:p14="http://schemas.microsoft.com/office/powerpoint/2010/main" val="43397268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9061450" cy="8112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6038" rIns="45720" bIns="46038" numCol="1" rtlCol="0" anchor="b" anchorCtr="0" compatLnSpc="1">
            <a:prstTxWarp prst="textNoShape">
              <a:avLst/>
            </a:prstTxWarp>
            <a:normAutofit/>
          </a:bodyPr>
          <a:lstStyle/>
          <a:p>
            <a:r>
              <a:rPr lang="en-US" dirty="0">
                <a:solidFill>
                  <a:schemeClr val="tx1">
                    <a:lumMod val="50000"/>
                  </a:schemeClr>
                </a:solidFill>
                <a:latin typeface="+mn-lt"/>
              </a:rPr>
              <a:t>References</a:t>
            </a:r>
          </a:p>
        </p:txBody>
      </p:sp>
      <p:sp>
        <p:nvSpPr>
          <p:cNvPr id="30" name="TextBox 29"/>
          <p:cNvSpPr txBox="1"/>
          <p:nvPr/>
        </p:nvSpPr>
        <p:spPr>
          <a:xfrm>
            <a:off x="2057400" y="1257830"/>
            <a:ext cx="8610600" cy="421653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solidFill>
                  <a:prstClr val="black"/>
                </a:solidFill>
              </a:rPr>
              <a:t>Starting Point:  </a:t>
            </a:r>
            <a:r>
              <a:rPr lang="en-US" sz="2000" dirty="0">
                <a:solidFill>
                  <a:prstClr val="black"/>
                </a:solidFill>
                <a:hlinkClick r:id="rId3"/>
              </a:rPr>
              <a:t>https://www.niem.gov/</a:t>
            </a:r>
            <a:endParaRPr lang="en-US" sz="2000" dirty="0">
              <a:solidFill>
                <a:prstClr val="black"/>
              </a:solidFill>
            </a:endParaRPr>
          </a:p>
          <a:p>
            <a:pPr marL="285750" indent="-285750">
              <a:spcAft>
                <a:spcPts val="1200"/>
              </a:spcAft>
              <a:buFont typeface="Arial" panose="020B0604020202020204" pitchFamily="34" charset="0"/>
              <a:buChar char="•"/>
            </a:pPr>
            <a:r>
              <a:rPr lang="en-US" sz="2000" dirty="0">
                <a:solidFill>
                  <a:prstClr val="black"/>
                </a:solidFill>
              </a:rPr>
              <a:t>Training: </a:t>
            </a:r>
            <a:r>
              <a:rPr lang="en-US" sz="2000" dirty="0">
                <a:solidFill>
                  <a:prstClr val="black"/>
                </a:solidFill>
                <a:hlinkClick r:id="rId4"/>
              </a:rPr>
              <a:t>https://www.niem.gov/training</a:t>
            </a:r>
            <a:endParaRPr lang="en-US" sz="2000" dirty="0">
              <a:solidFill>
                <a:prstClr val="black"/>
              </a:solidFill>
            </a:endParaRPr>
          </a:p>
          <a:p>
            <a:pPr marL="285750" indent="-285750">
              <a:spcAft>
                <a:spcPts val="1200"/>
              </a:spcAft>
              <a:buFont typeface="Arial" panose="020B0604020202020204" pitchFamily="34" charset="0"/>
              <a:buChar char="•"/>
            </a:pPr>
            <a:r>
              <a:rPr lang="en-US" sz="2000" dirty="0">
                <a:solidFill>
                  <a:prstClr val="black"/>
                </a:solidFill>
              </a:rPr>
              <a:t>Technical Resources:  </a:t>
            </a:r>
            <a:r>
              <a:rPr lang="en-US" sz="2000" dirty="0">
                <a:solidFill>
                  <a:prstClr val="black"/>
                </a:solidFill>
                <a:hlinkClick r:id="rId5"/>
              </a:rPr>
              <a:t>https://www.niem.gov/techhub</a:t>
            </a:r>
            <a:r>
              <a:rPr lang="en-US" sz="2000" dirty="0">
                <a:solidFill>
                  <a:prstClr val="black"/>
                </a:solidFill>
              </a:rPr>
              <a:t> </a:t>
            </a:r>
          </a:p>
          <a:p>
            <a:pPr marL="285750" indent="-285750">
              <a:spcAft>
                <a:spcPts val="1200"/>
              </a:spcAft>
              <a:buFont typeface="Arial" panose="020B0604020202020204" pitchFamily="34" charset="0"/>
              <a:buChar char="•"/>
            </a:pPr>
            <a:r>
              <a:rPr lang="en-US" sz="2000" dirty="0">
                <a:solidFill>
                  <a:prstClr val="black"/>
                </a:solidFill>
              </a:rPr>
              <a:t>Current Release:  </a:t>
            </a:r>
            <a:r>
              <a:rPr lang="en-US" sz="2000" dirty="0">
                <a:solidFill>
                  <a:prstClr val="black"/>
                </a:solidFill>
                <a:hlinkClick r:id="rId6"/>
              </a:rPr>
              <a:t>https://www.niem.gov/techhub/niem-model/current-release</a:t>
            </a:r>
            <a:endParaRPr lang="en-US" sz="2000" dirty="0">
              <a:solidFill>
                <a:prstClr val="black"/>
              </a:solidFill>
            </a:endParaRPr>
          </a:p>
          <a:p>
            <a:pPr marL="285750" indent="-285750">
              <a:spcAft>
                <a:spcPts val="1200"/>
              </a:spcAft>
              <a:buFont typeface="Arial" panose="020B0604020202020204" pitchFamily="34" charset="0"/>
              <a:buChar char="•"/>
            </a:pPr>
            <a:r>
              <a:rPr lang="en-US" sz="2000" dirty="0">
                <a:solidFill>
                  <a:prstClr val="black"/>
                </a:solidFill>
              </a:rPr>
              <a:t>IEPD Developer Resources:  </a:t>
            </a:r>
            <a:r>
              <a:rPr lang="en-US" sz="2000" dirty="0">
                <a:solidFill>
                  <a:prstClr val="black"/>
                </a:solidFill>
                <a:hlinkClick r:id="rId7"/>
              </a:rPr>
              <a:t>https://www.niem.gov/techhub/iepd-resources</a:t>
            </a:r>
            <a:r>
              <a:rPr lang="en-US" sz="2000" dirty="0">
                <a:solidFill>
                  <a:prstClr val="black"/>
                </a:solidFill>
              </a:rPr>
              <a:t> </a:t>
            </a:r>
          </a:p>
          <a:p>
            <a:pPr marL="285750" indent="-285750">
              <a:spcAft>
                <a:spcPts val="1200"/>
              </a:spcAft>
              <a:buFont typeface="Arial" panose="020B0604020202020204" pitchFamily="34" charset="0"/>
              <a:buChar char="•"/>
            </a:pPr>
            <a:r>
              <a:rPr lang="en-US" sz="2000" dirty="0">
                <a:solidFill>
                  <a:prstClr val="black"/>
                </a:solidFill>
              </a:rPr>
              <a:t>Implementation Support:  </a:t>
            </a:r>
            <a:r>
              <a:rPr lang="en-US" sz="2000" dirty="0">
                <a:solidFill>
                  <a:prstClr val="black"/>
                </a:solidFill>
                <a:hlinkClick r:id="rId8"/>
              </a:rPr>
              <a:t>https://niem.github.io/</a:t>
            </a:r>
            <a:endParaRPr lang="en-US" sz="2000" dirty="0">
              <a:solidFill>
                <a:prstClr val="black"/>
              </a:solidFill>
            </a:endParaRPr>
          </a:p>
          <a:p>
            <a:pPr marL="285750" indent="-285750">
              <a:spcAft>
                <a:spcPts val="1200"/>
              </a:spcAft>
              <a:buFont typeface="Arial" panose="020B0604020202020204" pitchFamily="34" charset="0"/>
              <a:buChar char="•"/>
            </a:pPr>
            <a:r>
              <a:rPr lang="en-US" sz="2000" dirty="0">
                <a:solidFill>
                  <a:prstClr val="black"/>
                </a:solidFill>
              </a:rPr>
              <a:t>Tools:  </a:t>
            </a:r>
            <a:r>
              <a:rPr lang="en-US" sz="2000" dirty="0">
                <a:solidFill>
                  <a:prstClr val="black"/>
                </a:solidFill>
                <a:hlinkClick r:id="rId9"/>
              </a:rPr>
              <a:t>https://www.niem.gov/tools-catalog</a:t>
            </a:r>
            <a:r>
              <a:rPr lang="en-US" sz="2000" dirty="0">
                <a:solidFill>
                  <a:prstClr val="black"/>
                </a:solidFill>
              </a:rPr>
              <a:t> </a:t>
            </a:r>
          </a:p>
          <a:p>
            <a:pPr marL="742950" lvl="1" indent="-285750">
              <a:spcAft>
                <a:spcPts val="1200"/>
              </a:spcAft>
              <a:buFont typeface="Arial" panose="020B0604020202020204" pitchFamily="34" charset="0"/>
              <a:buChar char="•"/>
            </a:pPr>
            <a:endParaRPr lang="en-US" dirty="0">
              <a:solidFill>
                <a:prstClr val="black"/>
              </a:solidFill>
              <a:latin typeface="Calibri"/>
            </a:endParaRPr>
          </a:p>
        </p:txBody>
      </p:sp>
      <p:sp>
        <p:nvSpPr>
          <p:cNvPr id="34" name="Rectangle 33"/>
          <p:cNvSpPr/>
          <p:nvPr/>
        </p:nvSpPr>
        <p:spPr>
          <a:xfrm>
            <a:off x="1524000" y="5474368"/>
            <a:ext cx="9144000" cy="369332"/>
          </a:xfrm>
          <a:prstGeom prst="rect">
            <a:avLst/>
          </a:prstGeom>
        </p:spPr>
        <p:txBody>
          <a:bodyPr wrap="square">
            <a:spAutoFit/>
          </a:bodyPr>
          <a:lstStyle/>
          <a:p>
            <a:pPr algn="ctr"/>
            <a:r>
              <a:rPr lang="en-US" dirty="0">
                <a:solidFill>
                  <a:prstClr val="black"/>
                </a:solidFill>
                <a:latin typeface="Calibri"/>
              </a:rPr>
              <a:t>Joint Staff J6 POC:  </a:t>
            </a:r>
            <a:r>
              <a:rPr lang="en-US" dirty="0">
                <a:solidFill>
                  <a:prstClr val="black"/>
                </a:solidFill>
                <a:latin typeface="Calibri"/>
                <a:hlinkClick r:id="rId10"/>
              </a:rPr>
              <a:t>ralph.m.oconnell.civ@mail.mil</a:t>
            </a:r>
            <a:r>
              <a:rPr lang="en-US" dirty="0">
                <a:solidFill>
                  <a:prstClr val="black"/>
                </a:solidFill>
                <a:latin typeface="Calibri"/>
              </a:rPr>
              <a:t>; </a:t>
            </a:r>
            <a:r>
              <a:rPr lang="en-US" dirty="0">
                <a:solidFill>
                  <a:prstClr val="black"/>
                </a:solidFill>
                <a:latin typeface="Calibri"/>
                <a:hlinkClick r:id="rId11"/>
              </a:rPr>
              <a:t>mark.r.dotson.ctr@mail.mil</a:t>
            </a:r>
            <a:r>
              <a:rPr lang="en-US" dirty="0">
                <a:solidFill>
                  <a:prstClr val="black"/>
                </a:solidFill>
                <a:latin typeface="Calibri"/>
              </a:rPr>
              <a:t> </a:t>
            </a:r>
          </a:p>
        </p:txBody>
      </p:sp>
    </p:spTree>
    <p:extLst>
      <p:ext uri="{BB962C8B-B14F-4D97-AF65-F5344CB8AC3E}">
        <p14:creationId xmlns:p14="http://schemas.microsoft.com/office/powerpoint/2010/main" val="55921682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5">
            <a:extLst>
              <a:ext uri="{FF2B5EF4-FFF2-40B4-BE49-F238E27FC236}">
                <a16:creationId xmlns:a16="http://schemas.microsoft.com/office/drawing/2014/main" id="{7696CF6F-82AB-4777-9B3C-26ABD5E361E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6400" y="2713038"/>
            <a:ext cx="8915400"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Placeholder 4">
            <a:extLst>
              <a:ext uri="{FF2B5EF4-FFF2-40B4-BE49-F238E27FC236}">
                <a16:creationId xmlns:a16="http://schemas.microsoft.com/office/drawing/2014/main" id="{9A531472-042B-4D3B-9768-35871AB085E3}"/>
              </a:ext>
            </a:extLst>
          </p:cNvPr>
          <p:cNvSpPr txBox="1">
            <a:spLocks/>
          </p:cNvSpPr>
          <p:nvPr/>
        </p:nvSpPr>
        <p:spPr bwMode="auto">
          <a:xfrm>
            <a:off x="1930400" y="1102841"/>
            <a:ext cx="8339138"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1" eaLnBrk="1" hangingPunct="1">
              <a:spcBef>
                <a:spcPct val="20000"/>
              </a:spcBef>
              <a:buSzPct val="80000"/>
            </a:pPr>
            <a:r>
              <a:rPr lang="en-US" altLang="en-US" sz="2400" dirty="0"/>
              <a:t>NIEM is a data layer standard and intentionally does not address all of the necessary technologies needed for information sharing.</a:t>
            </a:r>
            <a:endParaRPr lang="en-US" altLang="en-US" sz="2400" b="1" i="1" dirty="0"/>
          </a:p>
          <a:p>
            <a:pPr eaLnBrk="1" hangingPunct="1">
              <a:spcBef>
                <a:spcPct val="20000"/>
              </a:spcBef>
              <a:buFont typeface="Wingdings" panose="05000000000000000000" pitchFamily="2" charset="2"/>
              <a:buChar char="§"/>
            </a:pPr>
            <a:endParaRPr lang="en-US" altLang="en-US" sz="3200" dirty="0"/>
          </a:p>
        </p:txBody>
      </p:sp>
      <p:sp>
        <p:nvSpPr>
          <p:cNvPr id="3" name="Title 2">
            <a:extLst>
              <a:ext uri="{FF2B5EF4-FFF2-40B4-BE49-F238E27FC236}">
                <a16:creationId xmlns:a16="http://schemas.microsoft.com/office/drawing/2014/main" id="{608F7902-73C3-4F93-8E8D-0EA394D83798}"/>
              </a:ext>
            </a:extLst>
          </p:cNvPr>
          <p:cNvSpPr>
            <a:spLocks noGrp="1"/>
          </p:cNvSpPr>
          <p:nvPr>
            <p:ph type="title"/>
          </p:nvPr>
        </p:nvSpPr>
        <p:spPr/>
        <p:txBody>
          <a:bodyPr>
            <a:normAutofit fontScale="90000"/>
          </a:bodyPr>
          <a:lstStyle/>
          <a:p>
            <a:r>
              <a:rPr lang="en-US" dirty="0"/>
              <a:t>Scope of </a:t>
            </a:r>
            <a:r>
              <a:rPr lang="en-US" dirty="0" err="1"/>
              <a:t>niem</a:t>
            </a:r>
            <a:endParaRPr lang="en-US" dirty="0"/>
          </a:p>
        </p:txBody>
      </p:sp>
      <p:sp>
        <p:nvSpPr>
          <p:cNvPr id="6" name="TextBox 5">
            <a:extLst>
              <a:ext uri="{FF2B5EF4-FFF2-40B4-BE49-F238E27FC236}">
                <a16:creationId xmlns:a16="http://schemas.microsoft.com/office/drawing/2014/main" id="{0F6DE6CB-D7DF-42BA-B994-8F4349DD115F}"/>
              </a:ext>
            </a:extLst>
          </p:cNvPr>
          <p:cNvSpPr txBox="1"/>
          <p:nvPr/>
        </p:nvSpPr>
        <p:spPr>
          <a:xfrm>
            <a:off x="2941820" y="5588472"/>
            <a:ext cx="6093500" cy="646331"/>
          </a:xfrm>
          <a:prstGeom prst="rect">
            <a:avLst/>
          </a:prstGeom>
          <a:noFill/>
        </p:spPr>
        <p:txBody>
          <a:bodyPr wrap="square">
            <a:spAutoFit/>
          </a:bodyPr>
          <a:lstStyle/>
          <a:p>
            <a:r>
              <a:rPr lang="en-US" dirty="0">
                <a:latin typeface="Arial" charset="0"/>
                <a:cs typeface="Arial" charset="0"/>
              </a:rPr>
              <a:t>Exchange partners decide how to store and process the NIEM-conformant data being exchanged</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4">
            <a:extLst>
              <a:ext uri="{FF2B5EF4-FFF2-40B4-BE49-F238E27FC236}">
                <a16:creationId xmlns:a16="http://schemas.microsoft.com/office/drawing/2014/main" id="{10F4F2B0-FB28-403D-A89A-ECEB9438B9B1}"/>
              </a:ext>
            </a:extLst>
          </p:cNvPr>
          <p:cNvSpPr>
            <a:spLocks noGrp="1" noChangeArrowheads="1"/>
          </p:cNvSpPr>
          <p:nvPr>
            <p:ph type="title"/>
          </p:nvPr>
        </p:nvSpPr>
        <p:spPr bwMode="auto">
          <a:xfrm>
            <a:off x="963827" y="76200"/>
            <a:ext cx="9638269" cy="11430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fontScale="90000"/>
          </a:bodyPr>
          <a:lstStyle/>
          <a:p>
            <a:r>
              <a:rPr lang="en-US" altLang="en-US" dirty="0"/>
              <a:t>Why NIEM? The Fusion Center Challenge</a:t>
            </a:r>
          </a:p>
        </p:txBody>
      </p:sp>
      <p:sp>
        <p:nvSpPr>
          <p:cNvPr id="65541" name="Rectangle 6">
            <a:hlinkClick r:id="rId2" action="ppaction://hlinksldjump"/>
            <a:extLst>
              <a:ext uri="{FF2B5EF4-FFF2-40B4-BE49-F238E27FC236}">
                <a16:creationId xmlns:a16="http://schemas.microsoft.com/office/drawing/2014/main" id="{3D315E31-230D-453E-AC36-2BE2047519C9}"/>
              </a:ext>
            </a:extLst>
          </p:cNvPr>
          <p:cNvSpPr>
            <a:spLocks noChangeArrowheads="1"/>
          </p:cNvSpPr>
          <p:nvPr/>
        </p:nvSpPr>
        <p:spPr bwMode="auto">
          <a:xfrm>
            <a:off x="9090026" y="1557339"/>
            <a:ext cx="1196975" cy="517525"/>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DOD</a:t>
            </a:r>
          </a:p>
        </p:txBody>
      </p:sp>
      <p:grpSp>
        <p:nvGrpSpPr>
          <p:cNvPr id="65542" name="Group 6">
            <a:extLst>
              <a:ext uri="{FF2B5EF4-FFF2-40B4-BE49-F238E27FC236}">
                <a16:creationId xmlns:a16="http://schemas.microsoft.com/office/drawing/2014/main" id="{C700C0F6-0955-4B91-917F-9CCE9AD94D6C}"/>
              </a:ext>
            </a:extLst>
          </p:cNvPr>
          <p:cNvGrpSpPr>
            <a:grpSpLocks/>
          </p:cNvGrpSpPr>
          <p:nvPr/>
        </p:nvGrpSpPr>
        <p:grpSpPr bwMode="auto">
          <a:xfrm>
            <a:off x="1981200" y="1066801"/>
            <a:ext cx="7905750" cy="5351463"/>
            <a:chOff x="240" y="805"/>
            <a:chExt cx="5076" cy="3467"/>
          </a:xfrm>
        </p:grpSpPr>
        <p:sp>
          <p:nvSpPr>
            <p:cNvPr id="65543" name="Rectangle 5">
              <a:hlinkClick r:id="rId3" action="ppaction://hlinksldjump"/>
              <a:extLst>
                <a:ext uri="{FF2B5EF4-FFF2-40B4-BE49-F238E27FC236}">
                  <a16:creationId xmlns:a16="http://schemas.microsoft.com/office/drawing/2014/main" id="{A068BECF-033F-43DE-98DF-5866AF8CA996}"/>
                </a:ext>
              </a:extLst>
            </p:cNvPr>
            <p:cNvSpPr>
              <a:spLocks noChangeArrowheads="1"/>
            </p:cNvSpPr>
            <p:nvPr/>
          </p:nvSpPr>
          <p:spPr bwMode="auto">
            <a:xfrm>
              <a:off x="1776" y="3024"/>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Fire</a:t>
              </a:r>
            </a:p>
          </p:txBody>
        </p:sp>
        <p:sp>
          <p:nvSpPr>
            <p:cNvPr id="65544" name="Rectangle 7">
              <a:hlinkClick r:id="rId4" action="ppaction://hlinksldjump"/>
              <a:extLst>
                <a:ext uri="{FF2B5EF4-FFF2-40B4-BE49-F238E27FC236}">
                  <a16:creationId xmlns:a16="http://schemas.microsoft.com/office/drawing/2014/main" id="{08F9FA0E-0895-496F-8D11-4CBBD8D7B58B}"/>
                </a:ext>
              </a:extLst>
            </p:cNvPr>
            <p:cNvSpPr>
              <a:spLocks noChangeArrowheads="1"/>
            </p:cNvSpPr>
            <p:nvPr/>
          </p:nvSpPr>
          <p:spPr bwMode="auto">
            <a:xfrm>
              <a:off x="1680" y="1776"/>
              <a:ext cx="1920" cy="1008"/>
            </a:xfrm>
            <a:prstGeom prst="rect">
              <a:avLst/>
            </a:prstGeom>
            <a:solidFill>
              <a:srgbClr val="3366FF"/>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solidFill>
                    <a:schemeClr val="bg1"/>
                  </a:solidFill>
                </a:rPr>
                <a:t>Fusion Center</a:t>
              </a:r>
            </a:p>
            <a:p>
              <a:pPr algn="ctr" eaLnBrk="1" hangingPunct="1"/>
              <a:endParaRPr lang="en-US" altLang="en-US">
                <a:solidFill>
                  <a:schemeClr val="bg1"/>
                </a:solidFill>
              </a:endParaRPr>
            </a:p>
          </p:txBody>
        </p:sp>
        <p:pic>
          <p:nvPicPr>
            <p:cNvPr id="65545" name="Picture 8" descr="MCj03971020000[1]">
              <a:extLst>
                <a:ext uri="{FF2B5EF4-FFF2-40B4-BE49-F238E27FC236}">
                  <a16:creationId xmlns:a16="http://schemas.microsoft.com/office/drawing/2014/main" id="{2933C039-2D56-4847-9E11-6B603533D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2" y="2304"/>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6" name="Group 9">
              <a:extLst>
                <a:ext uri="{FF2B5EF4-FFF2-40B4-BE49-F238E27FC236}">
                  <a16:creationId xmlns:a16="http://schemas.microsoft.com/office/drawing/2014/main" id="{6ABF1302-9A36-4F2F-8BBE-B02C0487C0F2}"/>
                </a:ext>
              </a:extLst>
            </p:cNvPr>
            <p:cNvGrpSpPr>
              <a:grpSpLocks/>
            </p:cNvGrpSpPr>
            <p:nvPr/>
          </p:nvGrpSpPr>
          <p:grpSpPr bwMode="auto">
            <a:xfrm>
              <a:off x="864" y="2736"/>
              <a:ext cx="1032" cy="1296"/>
              <a:chOff x="864" y="2736"/>
              <a:chExt cx="1032" cy="1296"/>
            </a:xfrm>
          </p:grpSpPr>
          <p:sp>
            <p:nvSpPr>
              <p:cNvPr id="65547" name="Rectangle 10">
                <a:hlinkClick r:id="rId3" action="ppaction://hlinksldjump"/>
                <a:extLst>
                  <a:ext uri="{FF2B5EF4-FFF2-40B4-BE49-F238E27FC236}">
                    <a16:creationId xmlns:a16="http://schemas.microsoft.com/office/drawing/2014/main" id="{A89E7EBA-4F39-4891-817B-A3BA845FF43E}"/>
                  </a:ext>
                </a:extLst>
              </p:cNvPr>
              <p:cNvSpPr>
                <a:spLocks noChangeArrowheads="1"/>
              </p:cNvSpPr>
              <p:nvPr/>
            </p:nvSpPr>
            <p:spPr bwMode="auto">
              <a:xfrm>
                <a:off x="864" y="3696"/>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State PD</a:t>
                </a:r>
              </a:p>
            </p:txBody>
          </p:sp>
          <p:cxnSp>
            <p:nvCxnSpPr>
              <p:cNvPr id="65548" name="AutoShape 11">
                <a:extLst>
                  <a:ext uri="{FF2B5EF4-FFF2-40B4-BE49-F238E27FC236}">
                    <a16:creationId xmlns:a16="http://schemas.microsoft.com/office/drawing/2014/main" id="{98CA58A6-10ED-4B30-9536-3EF93BE9DF8C}"/>
                  </a:ext>
                </a:extLst>
              </p:cNvPr>
              <p:cNvCxnSpPr>
                <a:cxnSpLocks noChangeShapeType="1"/>
                <a:stCxn id="65547" idx="0"/>
              </p:cNvCxnSpPr>
              <p:nvPr/>
            </p:nvCxnSpPr>
            <p:spPr bwMode="auto">
              <a:xfrm flipV="1">
                <a:off x="1248" y="2736"/>
                <a:ext cx="648" cy="96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65549" name="AutoShape 12">
              <a:extLst>
                <a:ext uri="{FF2B5EF4-FFF2-40B4-BE49-F238E27FC236}">
                  <a16:creationId xmlns:a16="http://schemas.microsoft.com/office/drawing/2014/main" id="{9F26DF7F-FA70-420D-BE43-933DAC03A5E3}"/>
                </a:ext>
              </a:extLst>
            </p:cNvPr>
            <p:cNvCxnSpPr>
              <a:cxnSpLocks noChangeShapeType="1"/>
              <a:stCxn id="65593" idx="0"/>
              <a:endCxn id="65602" idx="2"/>
            </p:cNvCxnSpPr>
            <p:nvPr/>
          </p:nvCxnSpPr>
          <p:spPr bwMode="auto">
            <a:xfrm flipV="1">
              <a:off x="2928" y="2698"/>
              <a:ext cx="9" cy="104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5550" name="Rectangle 14">
              <a:hlinkClick r:id="rId6" action="ppaction://hlinksldjump"/>
              <a:extLst>
                <a:ext uri="{FF2B5EF4-FFF2-40B4-BE49-F238E27FC236}">
                  <a16:creationId xmlns:a16="http://schemas.microsoft.com/office/drawing/2014/main" id="{A8D45658-308F-4662-99E5-571F7BD77A9F}"/>
                </a:ext>
              </a:extLst>
            </p:cNvPr>
            <p:cNvSpPr>
              <a:spLocks noChangeArrowheads="1"/>
            </p:cNvSpPr>
            <p:nvPr/>
          </p:nvSpPr>
          <p:spPr bwMode="auto">
            <a:xfrm>
              <a:off x="4320" y="3264"/>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State DHS</a:t>
              </a:r>
            </a:p>
          </p:txBody>
        </p:sp>
        <p:cxnSp>
          <p:nvCxnSpPr>
            <p:cNvPr id="65551" name="AutoShape 15">
              <a:extLst>
                <a:ext uri="{FF2B5EF4-FFF2-40B4-BE49-F238E27FC236}">
                  <a16:creationId xmlns:a16="http://schemas.microsoft.com/office/drawing/2014/main" id="{DADA40A8-362F-4079-B0DD-01A773DA7885}"/>
                </a:ext>
              </a:extLst>
            </p:cNvPr>
            <p:cNvCxnSpPr>
              <a:cxnSpLocks noChangeShapeType="1"/>
              <a:stCxn id="65550" idx="0"/>
              <a:endCxn id="65586" idx="3"/>
            </p:cNvCxnSpPr>
            <p:nvPr/>
          </p:nvCxnSpPr>
          <p:spPr bwMode="auto">
            <a:xfrm flipH="1" flipV="1">
              <a:off x="3527" y="2569"/>
              <a:ext cx="1177" cy="69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5552" name="AutoShape 16">
              <a:extLst>
                <a:ext uri="{FF2B5EF4-FFF2-40B4-BE49-F238E27FC236}">
                  <a16:creationId xmlns:a16="http://schemas.microsoft.com/office/drawing/2014/main" id="{D69391B2-7C67-4CD9-B85C-00FA55538903}"/>
                </a:ext>
              </a:extLst>
            </p:cNvPr>
            <p:cNvCxnSpPr>
              <a:cxnSpLocks noChangeShapeType="1"/>
              <a:stCxn id="65576" idx="3"/>
              <a:endCxn id="65603" idx="1"/>
            </p:cNvCxnSpPr>
            <p:nvPr/>
          </p:nvCxnSpPr>
          <p:spPr bwMode="auto">
            <a:xfrm>
              <a:off x="1008" y="2136"/>
              <a:ext cx="932" cy="29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5553" name="Rectangle 18">
              <a:hlinkClick r:id="rId2" action="ppaction://hlinksldjump"/>
              <a:extLst>
                <a:ext uri="{FF2B5EF4-FFF2-40B4-BE49-F238E27FC236}">
                  <a16:creationId xmlns:a16="http://schemas.microsoft.com/office/drawing/2014/main" id="{6068E64A-C4D1-489D-BE8F-C1ACC683398F}"/>
                </a:ext>
              </a:extLst>
            </p:cNvPr>
            <p:cNvSpPr>
              <a:spLocks noChangeArrowheads="1"/>
            </p:cNvSpPr>
            <p:nvPr/>
          </p:nvSpPr>
          <p:spPr bwMode="auto">
            <a:xfrm>
              <a:off x="240" y="1584"/>
              <a:ext cx="823" cy="323"/>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National Guard</a:t>
              </a:r>
            </a:p>
          </p:txBody>
        </p:sp>
        <p:cxnSp>
          <p:nvCxnSpPr>
            <p:cNvPr id="65554" name="AutoShape 19">
              <a:extLst>
                <a:ext uri="{FF2B5EF4-FFF2-40B4-BE49-F238E27FC236}">
                  <a16:creationId xmlns:a16="http://schemas.microsoft.com/office/drawing/2014/main" id="{09A07133-03B2-43A0-89AF-09A7A6897CFF}"/>
                </a:ext>
              </a:extLst>
            </p:cNvPr>
            <p:cNvCxnSpPr>
              <a:cxnSpLocks noChangeShapeType="1"/>
              <a:stCxn id="65553" idx="3"/>
              <a:endCxn id="65611" idx="1"/>
            </p:cNvCxnSpPr>
            <p:nvPr/>
          </p:nvCxnSpPr>
          <p:spPr bwMode="auto">
            <a:xfrm>
              <a:off x="1063" y="1746"/>
              <a:ext cx="761" cy="29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65555" name="Group 20">
              <a:extLst>
                <a:ext uri="{FF2B5EF4-FFF2-40B4-BE49-F238E27FC236}">
                  <a16:creationId xmlns:a16="http://schemas.microsoft.com/office/drawing/2014/main" id="{BD59B1D1-B0A2-4136-A6A8-1A32B4B8FAB6}"/>
                </a:ext>
              </a:extLst>
            </p:cNvPr>
            <p:cNvGrpSpPr>
              <a:grpSpLocks/>
            </p:cNvGrpSpPr>
            <p:nvPr/>
          </p:nvGrpSpPr>
          <p:grpSpPr bwMode="auto">
            <a:xfrm>
              <a:off x="3252" y="1616"/>
              <a:ext cx="2064" cy="576"/>
              <a:chOff x="3264" y="1632"/>
              <a:chExt cx="2064" cy="576"/>
            </a:xfrm>
          </p:grpSpPr>
          <p:sp>
            <p:nvSpPr>
              <p:cNvPr id="65556" name="Rectangle 21">
                <a:hlinkClick r:id="rId2" action="ppaction://hlinksldjump"/>
                <a:extLst>
                  <a:ext uri="{FF2B5EF4-FFF2-40B4-BE49-F238E27FC236}">
                    <a16:creationId xmlns:a16="http://schemas.microsoft.com/office/drawing/2014/main" id="{2685B4EA-4F17-454D-BB65-3A1E652F257A}"/>
                  </a:ext>
                </a:extLst>
              </p:cNvPr>
              <p:cNvSpPr>
                <a:spLocks noChangeArrowheads="1"/>
              </p:cNvSpPr>
              <p:nvPr/>
            </p:nvSpPr>
            <p:spPr bwMode="auto">
              <a:xfrm>
                <a:off x="4560" y="1632"/>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Border Patrol</a:t>
                </a:r>
              </a:p>
            </p:txBody>
          </p:sp>
          <p:pic>
            <p:nvPicPr>
              <p:cNvPr id="65557" name="Picture 22" descr="MCj03975020000[1]">
                <a:extLst>
                  <a:ext uri="{FF2B5EF4-FFF2-40B4-BE49-F238E27FC236}">
                    <a16:creationId xmlns:a16="http://schemas.microsoft.com/office/drawing/2014/main" id="{E32E2CBC-5FFA-49D9-A538-48F98CCDB8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4" y="1968"/>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5558" name="AutoShape 23">
                <a:extLst>
                  <a:ext uri="{FF2B5EF4-FFF2-40B4-BE49-F238E27FC236}">
                    <a16:creationId xmlns:a16="http://schemas.microsoft.com/office/drawing/2014/main" id="{39944515-F704-4401-BE90-D096CDCE4CB9}"/>
                  </a:ext>
                </a:extLst>
              </p:cNvPr>
              <p:cNvCxnSpPr>
                <a:cxnSpLocks noChangeShapeType="1"/>
                <a:stCxn id="65556" idx="1"/>
              </p:cNvCxnSpPr>
              <p:nvPr/>
            </p:nvCxnSpPr>
            <p:spPr bwMode="auto">
              <a:xfrm flipH="1">
                <a:off x="3504" y="1800"/>
                <a:ext cx="1056" cy="2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65559" name="Group 24">
              <a:extLst>
                <a:ext uri="{FF2B5EF4-FFF2-40B4-BE49-F238E27FC236}">
                  <a16:creationId xmlns:a16="http://schemas.microsoft.com/office/drawing/2014/main" id="{C90F1671-762F-4071-B63F-9E4C0B432265}"/>
                </a:ext>
              </a:extLst>
            </p:cNvPr>
            <p:cNvGrpSpPr>
              <a:grpSpLocks/>
            </p:cNvGrpSpPr>
            <p:nvPr/>
          </p:nvGrpSpPr>
          <p:grpSpPr bwMode="auto">
            <a:xfrm>
              <a:off x="3384" y="1104"/>
              <a:ext cx="1272" cy="864"/>
              <a:chOff x="3384" y="1104"/>
              <a:chExt cx="1272" cy="864"/>
            </a:xfrm>
          </p:grpSpPr>
          <p:sp>
            <p:nvSpPr>
              <p:cNvPr id="65560" name="Rectangle 25">
                <a:hlinkClick r:id="rId2" action="ppaction://hlinksldjump"/>
                <a:extLst>
                  <a:ext uri="{FF2B5EF4-FFF2-40B4-BE49-F238E27FC236}">
                    <a16:creationId xmlns:a16="http://schemas.microsoft.com/office/drawing/2014/main" id="{AC0AFCFD-EEBC-4CC5-8BC2-C4144A050B6E}"/>
                  </a:ext>
                </a:extLst>
              </p:cNvPr>
              <p:cNvSpPr>
                <a:spLocks noChangeArrowheads="1"/>
              </p:cNvSpPr>
              <p:nvPr/>
            </p:nvSpPr>
            <p:spPr bwMode="auto">
              <a:xfrm>
                <a:off x="3888" y="1104"/>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US Customs</a:t>
                </a:r>
              </a:p>
            </p:txBody>
          </p:sp>
          <p:cxnSp>
            <p:nvCxnSpPr>
              <p:cNvPr id="65561" name="AutoShape 26">
                <a:extLst>
                  <a:ext uri="{FF2B5EF4-FFF2-40B4-BE49-F238E27FC236}">
                    <a16:creationId xmlns:a16="http://schemas.microsoft.com/office/drawing/2014/main" id="{014A340C-5172-418E-8E23-CA767DB900FF}"/>
                  </a:ext>
                </a:extLst>
              </p:cNvPr>
              <p:cNvCxnSpPr>
                <a:cxnSpLocks noChangeShapeType="1"/>
                <a:stCxn id="65560" idx="1"/>
              </p:cNvCxnSpPr>
              <p:nvPr/>
            </p:nvCxnSpPr>
            <p:spPr bwMode="auto">
              <a:xfrm flipH="1">
                <a:off x="3384" y="1272"/>
                <a:ext cx="504" cy="69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pic>
          <p:nvPicPr>
            <p:cNvPr id="65562" name="Picture 27" descr="MCj03975020000[1]">
              <a:extLst>
                <a:ext uri="{FF2B5EF4-FFF2-40B4-BE49-F238E27FC236}">
                  <a16:creationId xmlns:a16="http://schemas.microsoft.com/office/drawing/2014/main" id="{C51DCFFD-C892-4AE8-946B-E258FD426D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0" y="2274"/>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63" name="Rectangle 29">
              <a:hlinkClick r:id="rId2" action="ppaction://hlinksldjump"/>
              <a:extLst>
                <a:ext uri="{FF2B5EF4-FFF2-40B4-BE49-F238E27FC236}">
                  <a16:creationId xmlns:a16="http://schemas.microsoft.com/office/drawing/2014/main" id="{A70757D1-86D4-4D50-A0DD-0D65F1107D46}"/>
                </a:ext>
              </a:extLst>
            </p:cNvPr>
            <p:cNvSpPr>
              <a:spLocks noChangeArrowheads="1"/>
            </p:cNvSpPr>
            <p:nvPr/>
          </p:nvSpPr>
          <p:spPr bwMode="auto">
            <a:xfrm>
              <a:off x="2940" y="833"/>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DHS NOC</a:t>
              </a:r>
            </a:p>
          </p:txBody>
        </p:sp>
        <p:cxnSp>
          <p:nvCxnSpPr>
            <p:cNvPr id="65564" name="AutoShape 30">
              <a:extLst>
                <a:ext uri="{FF2B5EF4-FFF2-40B4-BE49-F238E27FC236}">
                  <a16:creationId xmlns:a16="http://schemas.microsoft.com/office/drawing/2014/main" id="{3E325705-483C-458E-8872-F0F8CF3FEA75}"/>
                </a:ext>
              </a:extLst>
            </p:cNvPr>
            <p:cNvCxnSpPr>
              <a:cxnSpLocks noChangeShapeType="1"/>
              <a:stCxn id="65563" idx="2"/>
              <a:endCxn id="65565" idx="0"/>
            </p:cNvCxnSpPr>
            <p:nvPr/>
          </p:nvCxnSpPr>
          <p:spPr bwMode="auto">
            <a:xfrm flipH="1">
              <a:off x="3138" y="1169"/>
              <a:ext cx="186" cy="709"/>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65565" name="Picture 31" descr="MCj03975020000[1]">
              <a:extLst>
                <a:ext uri="{FF2B5EF4-FFF2-40B4-BE49-F238E27FC236}">
                  <a16:creationId xmlns:a16="http://schemas.microsoft.com/office/drawing/2014/main" id="{89C328DA-D95D-4D2F-8716-11BE27718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8" y="1878"/>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66" name="Group 32">
              <a:extLst>
                <a:ext uri="{FF2B5EF4-FFF2-40B4-BE49-F238E27FC236}">
                  <a16:creationId xmlns:a16="http://schemas.microsoft.com/office/drawing/2014/main" id="{8FC73B60-420C-4F34-BE1B-381AF3952906}"/>
                </a:ext>
              </a:extLst>
            </p:cNvPr>
            <p:cNvGrpSpPr>
              <a:grpSpLocks/>
            </p:cNvGrpSpPr>
            <p:nvPr/>
          </p:nvGrpSpPr>
          <p:grpSpPr bwMode="auto">
            <a:xfrm>
              <a:off x="2203" y="805"/>
              <a:ext cx="544" cy="1015"/>
              <a:chOff x="1968" y="816"/>
              <a:chExt cx="1008" cy="1176"/>
            </a:xfrm>
          </p:grpSpPr>
          <p:sp>
            <p:nvSpPr>
              <p:cNvPr id="65567" name="Rectangle 33">
                <a:hlinkClick r:id="rId2" action="ppaction://hlinksldjump"/>
                <a:extLst>
                  <a:ext uri="{FF2B5EF4-FFF2-40B4-BE49-F238E27FC236}">
                    <a16:creationId xmlns:a16="http://schemas.microsoft.com/office/drawing/2014/main" id="{830AB818-1861-478E-92E1-4CC38A653638}"/>
                  </a:ext>
                </a:extLst>
              </p:cNvPr>
              <p:cNvSpPr>
                <a:spLocks noChangeArrowheads="1"/>
              </p:cNvSpPr>
              <p:nvPr/>
            </p:nvSpPr>
            <p:spPr bwMode="auto">
              <a:xfrm>
                <a:off x="1968" y="816"/>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FIG</a:t>
                </a:r>
              </a:p>
            </p:txBody>
          </p:sp>
          <p:cxnSp>
            <p:nvCxnSpPr>
              <p:cNvPr id="65568" name="AutoShape 34">
                <a:extLst>
                  <a:ext uri="{FF2B5EF4-FFF2-40B4-BE49-F238E27FC236}">
                    <a16:creationId xmlns:a16="http://schemas.microsoft.com/office/drawing/2014/main" id="{D53BD7DC-693C-4E2C-81BD-F2657659AB3C}"/>
                  </a:ext>
                </a:extLst>
              </p:cNvPr>
              <p:cNvCxnSpPr>
                <a:cxnSpLocks noChangeShapeType="1"/>
                <a:stCxn id="65567" idx="2"/>
              </p:cNvCxnSpPr>
              <p:nvPr/>
            </p:nvCxnSpPr>
            <p:spPr bwMode="auto">
              <a:xfrm>
                <a:off x="2352" y="1152"/>
                <a:ext cx="624" cy="8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5569" name="Rectangle 35">
              <a:hlinkClick r:id="rId3" action="ppaction://hlinksldjump"/>
              <a:extLst>
                <a:ext uri="{FF2B5EF4-FFF2-40B4-BE49-F238E27FC236}">
                  <a16:creationId xmlns:a16="http://schemas.microsoft.com/office/drawing/2014/main" id="{A42CC9A8-2DEE-47C5-A0A2-7B4179AE45A8}"/>
                </a:ext>
              </a:extLst>
            </p:cNvPr>
            <p:cNvSpPr>
              <a:spLocks noChangeArrowheads="1"/>
            </p:cNvSpPr>
            <p:nvPr/>
          </p:nvSpPr>
          <p:spPr bwMode="auto">
            <a:xfrm>
              <a:off x="624" y="3024"/>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Local PD</a:t>
              </a:r>
            </a:p>
          </p:txBody>
        </p:sp>
        <p:sp>
          <p:nvSpPr>
            <p:cNvPr id="65570" name="Rectangle 36">
              <a:hlinkClick r:id="rId3" action="ppaction://hlinksldjump"/>
              <a:extLst>
                <a:ext uri="{FF2B5EF4-FFF2-40B4-BE49-F238E27FC236}">
                  <a16:creationId xmlns:a16="http://schemas.microsoft.com/office/drawing/2014/main" id="{763CFCD0-052A-4CB4-81BA-C3B2FD84D33F}"/>
                </a:ext>
              </a:extLst>
            </p:cNvPr>
            <p:cNvSpPr>
              <a:spLocks noChangeArrowheads="1"/>
            </p:cNvSpPr>
            <p:nvPr/>
          </p:nvSpPr>
          <p:spPr bwMode="auto">
            <a:xfrm>
              <a:off x="528" y="2928"/>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Local PD</a:t>
              </a:r>
            </a:p>
          </p:txBody>
        </p:sp>
        <p:sp>
          <p:nvSpPr>
            <p:cNvPr id="65571" name="Rectangle 37">
              <a:hlinkClick r:id="rId3" action="ppaction://hlinksldjump"/>
              <a:extLst>
                <a:ext uri="{FF2B5EF4-FFF2-40B4-BE49-F238E27FC236}">
                  <a16:creationId xmlns:a16="http://schemas.microsoft.com/office/drawing/2014/main" id="{E2E1EE6F-7916-4194-A672-5FA9F968EC72}"/>
                </a:ext>
              </a:extLst>
            </p:cNvPr>
            <p:cNvSpPr>
              <a:spLocks noChangeArrowheads="1"/>
            </p:cNvSpPr>
            <p:nvPr/>
          </p:nvSpPr>
          <p:spPr bwMode="auto">
            <a:xfrm>
              <a:off x="432" y="2832"/>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Local PD</a:t>
              </a:r>
            </a:p>
          </p:txBody>
        </p:sp>
        <p:grpSp>
          <p:nvGrpSpPr>
            <p:cNvPr id="65572" name="Group 38">
              <a:extLst>
                <a:ext uri="{FF2B5EF4-FFF2-40B4-BE49-F238E27FC236}">
                  <a16:creationId xmlns:a16="http://schemas.microsoft.com/office/drawing/2014/main" id="{A0F03E87-86D9-47E4-A514-2D24EDB7FA8A}"/>
                </a:ext>
              </a:extLst>
            </p:cNvPr>
            <p:cNvGrpSpPr>
              <a:grpSpLocks/>
            </p:cNvGrpSpPr>
            <p:nvPr/>
          </p:nvGrpSpPr>
          <p:grpSpPr bwMode="auto">
            <a:xfrm>
              <a:off x="336" y="2496"/>
              <a:ext cx="1680" cy="576"/>
              <a:chOff x="336" y="2496"/>
              <a:chExt cx="1680" cy="576"/>
            </a:xfrm>
          </p:grpSpPr>
          <p:pic>
            <p:nvPicPr>
              <p:cNvPr id="65573" name="Picture 39" descr="MCj03975020000[1]">
                <a:extLst>
                  <a:ext uri="{FF2B5EF4-FFF2-40B4-BE49-F238E27FC236}">
                    <a16:creationId xmlns:a16="http://schemas.microsoft.com/office/drawing/2014/main" id="{6947D1FC-23F0-4916-A0D3-9E1FA7C3A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 y="249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74" name="Rectangle 40">
                <a:hlinkClick r:id="rId3" action="ppaction://hlinksldjump"/>
                <a:extLst>
                  <a:ext uri="{FF2B5EF4-FFF2-40B4-BE49-F238E27FC236}">
                    <a16:creationId xmlns:a16="http://schemas.microsoft.com/office/drawing/2014/main" id="{42F6F9B3-FB28-4BA0-964E-F3E6D0DB2F21}"/>
                  </a:ext>
                </a:extLst>
              </p:cNvPr>
              <p:cNvSpPr>
                <a:spLocks noChangeArrowheads="1"/>
              </p:cNvSpPr>
              <p:nvPr/>
            </p:nvSpPr>
            <p:spPr bwMode="auto">
              <a:xfrm>
                <a:off x="336" y="2736"/>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Local PD</a:t>
                </a:r>
              </a:p>
            </p:txBody>
          </p:sp>
          <p:cxnSp>
            <p:nvCxnSpPr>
              <p:cNvPr id="65575" name="AutoShape 41">
                <a:extLst>
                  <a:ext uri="{FF2B5EF4-FFF2-40B4-BE49-F238E27FC236}">
                    <a16:creationId xmlns:a16="http://schemas.microsoft.com/office/drawing/2014/main" id="{A44A535B-1474-403D-A787-ECCF52E6643A}"/>
                  </a:ext>
                </a:extLst>
              </p:cNvPr>
              <p:cNvCxnSpPr>
                <a:cxnSpLocks noChangeShapeType="1"/>
                <a:stCxn id="65574" idx="3"/>
              </p:cNvCxnSpPr>
              <p:nvPr/>
            </p:nvCxnSpPr>
            <p:spPr bwMode="auto">
              <a:xfrm flipV="1">
                <a:off x="1104" y="2640"/>
                <a:ext cx="672" cy="26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5576" name="Rectangle 42">
              <a:hlinkClick r:id="rId8" action="ppaction://hlinksldjump"/>
              <a:extLst>
                <a:ext uri="{FF2B5EF4-FFF2-40B4-BE49-F238E27FC236}">
                  <a16:creationId xmlns:a16="http://schemas.microsoft.com/office/drawing/2014/main" id="{FE88B2F1-3C43-4CCA-8B87-E6E154C46EA5}"/>
                </a:ext>
              </a:extLst>
            </p:cNvPr>
            <p:cNvSpPr>
              <a:spLocks noChangeArrowheads="1"/>
            </p:cNvSpPr>
            <p:nvPr/>
          </p:nvSpPr>
          <p:spPr bwMode="auto">
            <a:xfrm>
              <a:off x="240" y="1968"/>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Private</a:t>
              </a:r>
            </a:p>
            <a:p>
              <a:pPr algn="ctr" eaLnBrk="1" hangingPunct="1"/>
              <a:r>
                <a:rPr lang="en-US" altLang="en-US" sz="1000"/>
                <a:t>Partners</a:t>
              </a:r>
            </a:p>
          </p:txBody>
        </p:sp>
        <p:sp>
          <p:nvSpPr>
            <p:cNvPr id="65577" name="Rectangle 43">
              <a:hlinkClick r:id="rId6" action="ppaction://hlinksldjump"/>
              <a:extLst>
                <a:ext uri="{FF2B5EF4-FFF2-40B4-BE49-F238E27FC236}">
                  <a16:creationId xmlns:a16="http://schemas.microsoft.com/office/drawing/2014/main" id="{6A7C473B-4662-42AE-9812-4CF1F5B00348}"/>
                </a:ext>
              </a:extLst>
            </p:cNvPr>
            <p:cNvSpPr>
              <a:spLocks noChangeArrowheads="1"/>
            </p:cNvSpPr>
            <p:nvPr/>
          </p:nvSpPr>
          <p:spPr bwMode="auto">
            <a:xfrm>
              <a:off x="4416" y="2400"/>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Tribal Agency</a:t>
              </a:r>
            </a:p>
          </p:txBody>
        </p:sp>
        <p:sp>
          <p:nvSpPr>
            <p:cNvPr id="65578" name="Rectangle 44">
              <a:hlinkClick r:id="rId6" action="ppaction://hlinksldjump"/>
              <a:extLst>
                <a:ext uri="{FF2B5EF4-FFF2-40B4-BE49-F238E27FC236}">
                  <a16:creationId xmlns:a16="http://schemas.microsoft.com/office/drawing/2014/main" id="{8AC0790A-9368-4F1E-A8FA-3261E007999D}"/>
                </a:ext>
              </a:extLst>
            </p:cNvPr>
            <p:cNvSpPr>
              <a:spLocks noChangeArrowheads="1"/>
            </p:cNvSpPr>
            <p:nvPr/>
          </p:nvSpPr>
          <p:spPr bwMode="auto">
            <a:xfrm>
              <a:off x="4320" y="2304"/>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Tribal Agency</a:t>
              </a:r>
            </a:p>
          </p:txBody>
        </p:sp>
        <p:sp>
          <p:nvSpPr>
            <p:cNvPr id="65579" name="Rectangle 45">
              <a:hlinkClick r:id="rId6" action="ppaction://hlinksldjump"/>
              <a:extLst>
                <a:ext uri="{FF2B5EF4-FFF2-40B4-BE49-F238E27FC236}">
                  <a16:creationId xmlns:a16="http://schemas.microsoft.com/office/drawing/2014/main" id="{BE23F386-76A2-4B47-B740-1AE21AB0D5F4}"/>
                </a:ext>
              </a:extLst>
            </p:cNvPr>
            <p:cNvSpPr>
              <a:spLocks noChangeArrowheads="1"/>
            </p:cNvSpPr>
            <p:nvPr/>
          </p:nvSpPr>
          <p:spPr bwMode="auto">
            <a:xfrm>
              <a:off x="4224" y="2208"/>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Tribal Agency</a:t>
              </a:r>
            </a:p>
          </p:txBody>
        </p:sp>
        <p:grpSp>
          <p:nvGrpSpPr>
            <p:cNvPr id="65580" name="Group 46">
              <a:extLst>
                <a:ext uri="{FF2B5EF4-FFF2-40B4-BE49-F238E27FC236}">
                  <a16:creationId xmlns:a16="http://schemas.microsoft.com/office/drawing/2014/main" id="{CE49C3AE-6715-428F-9F14-4B7947E4F3E1}"/>
                </a:ext>
              </a:extLst>
            </p:cNvPr>
            <p:cNvGrpSpPr>
              <a:grpSpLocks/>
            </p:cNvGrpSpPr>
            <p:nvPr/>
          </p:nvGrpSpPr>
          <p:grpSpPr bwMode="auto">
            <a:xfrm>
              <a:off x="3280" y="2112"/>
              <a:ext cx="1616" cy="306"/>
              <a:chOff x="3120" y="2112"/>
              <a:chExt cx="1776" cy="336"/>
            </a:xfrm>
          </p:grpSpPr>
          <p:cxnSp>
            <p:nvCxnSpPr>
              <p:cNvPr id="65581" name="AutoShape 47">
                <a:extLst>
                  <a:ext uri="{FF2B5EF4-FFF2-40B4-BE49-F238E27FC236}">
                    <a16:creationId xmlns:a16="http://schemas.microsoft.com/office/drawing/2014/main" id="{39AE1D90-81FE-470C-9FC5-87CFB4FE7C90}"/>
                  </a:ext>
                </a:extLst>
              </p:cNvPr>
              <p:cNvCxnSpPr>
                <a:cxnSpLocks noChangeShapeType="1"/>
                <a:stCxn id="65582" idx="1"/>
              </p:cNvCxnSpPr>
              <p:nvPr/>
            </p:nvCxnSpPr>
            <p:spPr bwMode="auto">
              <a:xfrm flipH="1">
                <a:off x="3120" y="2280"/>
                <a:ext cx="1008" cy="14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5582" name="Rectangle 48">
                <a:hlinkClick r:id="rId6" action="ppaction://hlinksldjump"/>
                <a:extLst>
                  <a:ext uri="{FF2B5EF4-FFF2-40B4-BE49-F238E27FC236}">
                    <a16:creationId xmlns:a16="http://schemas.microsoft.com/office/drawing/2014/main" id="{7AC708F0-6D5C-4A37-8D99-8DB8FEFA2C2D}"/>
                  </a:ext>
                </a:extLst>
              </p:cNvPr>
              <p:cNvSpPr>
                <a:spLocks noChangeArrowheads="1"/>
              </p:cNvSpPr>
              <p:nvPr/>
            </p:nvSpPr>
            <p:spPr bwMode="auto">
              <a:xfrm>
                <a:off x="4128" y="2112"/>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Tribal Agency</a:t>
                </a:r>
              </a:p>
            </p:txBody>
          </p:sp>
        </p:grpSp>
        <p:sp>
          <p:nvSpPr>
            <p:cNvPr id="65583" name="Rectangle 49">
              <a:hlinkClick r:id="rId6" action="ppaction://hlinksldjump"/>
              <a:extLst>
                <a:ext uri="{FF2B5EF4-FFF2-40B4-BE49-F238E27FC236}">
                  <a16:creationId xmlns:a16="http://schemas.microsoft.com/office/drawing/2014/main" id="{52364AE0-9896-4835-B956-BDBC9458316C}"/>
                </a:ext>
              </a:extLst>
            </p:cNvPr>
            <p:cNvSpPr>
              <a:spLocks noChangeArrowheads="1"/>
            </p:cNvSpPr>
            <p:nvPr/>
          </p:nvSpPr>
          <p:spPr bwMode="auto">
            <a:xfrm>
              <a:off x="3744" y="3888"/>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Local</a:t>
              </a:r>
            </a:p>
            <a:p>
              <a:pPr algn="ctr" eaLnBrk="1" hangingPunct="1"/>
              <a:r>
                <a:rPr lang="en-US" altLang="en-US" sz="1000"/>
                <a:t>FBI Field Office</a:t>
              </a:r>
            </a:p>
          </p:txBody>
        </p:sp>
        <p:sp>
          <p:nvSpPr>
            <p:cNvPr id="65584" name="Rectangle 50">
              <a:hlinkClick r:id="rId6" action="ppaction://hlinksldjump"/>
              <a:extLst>
                <a:ext uri="{FF2B5EF4-FFF2-40B4-BE49-F238E27FC236}">
                  <a16:creationId xmlns:a16="http://schemas.microsoft.com/office/drawing/2014/main" id="{60446406-8C11-4237-BB19-E2B11D9A32BE}"/>
                </a:ext>
              </a:extLst>
            </p:cNvPr>
            <p:cNvSpPr>
              <a:spLocks noChangeArrowheads="1"/>
            </p:cNvSpPr>
            <p:nvPr/>
          </p:nvSpPr>
          <p:spPr bwMode="auto">
            <a:xfrm>
              <a:off x="3648" y="3792"/>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Local</a:t>
              </a:r>
            </a:p>
            <a:p>
              <a:pPr algn="ctr" eaLnBrk="1" hangingPunct="1"/>
              <a:r>
                <a:rPr lang="en-US" altLang="en-US" sz="1000"/>
                <a:t>FBI Field Office</a:t>
              </a:r>
            </a:p>
          </p:txBody>
        </p:sp>
        <p:grpSp>
          <p:nvGrpSpPr>
            <p:cNvPr id="65585" name="Group 51">
              <a:extLst>
                <a:ext uri="{FF2B5EF4-FFF2-40B4-BE49-F238E27FC236}">
                  <a16:creationId xmlns:a16="http://schemas.microsoft.com/office/drawing/2014/main" id="{7A1C7006-02D2-41BC-9F47-0BD49B98574D}"/>
                </a:ext>
              </a:extLst>
            </p:cNvPr>
            <p:cNvGrpSpPr>
              <a:grpSpLocks/>
            </p:cNvGrpSpPr>
            <p:nvPr/>
          </p:nvGrpSpPr>
          <p:grpSpPr bwMode="auto">
            <a:xfrm>
              <a:off x="3287" y="2449"/>
              <a:ext cx="1104" cy="1584"/>
              <a:chOff x="3216" y="2448"/>
              <a:chExt cx="1104" cy="1584"/>
            </a:xfrm>
          </p:grpSpPr>
          <p:pic>
            <p:nvPicPr>
              <p:cNvPr id="65586" name="Picture 52" descr="MCj03975020000[1]">
                <a:extLst>
                  <a:ext uri="{FF2B5EF4-FFF2-40B4-BE49-F238E27FC236}">
                    <a16:creationId xmlns:a16="http://schemas.microsoft.com/office/drawing/2014/main" id="{164BEFEE-3461-4171-A301-CBA4A4EBC2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 y="2448"/>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5587" name="AutoShape 53">
                <a:extLst>
                  <a:ext uri="{FF2B5EF4-FFF2-40B4-BE49-F238E27FC236}">
                    <a16:creationId xmlns:a16="http://schemas.microsoft.com/office/drawing/2014/main" id="{06339B94-4C57-411D-A47B-0544E1A280DE}"/>
                  </a:ext>
                </a:extLst>
              </p:cNvPr>
              <p:cNvCxnSpPr>
                <a:cxnSpLocks noChangeShapeType="1"/>
                <a:stCxn id="65588" idx="0"/>
              </p:cNvCxnSpPr>
              <p:nvPr/>
            </p:nvCxnSpPr>
            <p:spPr bwMode="auto">
              <a:xfrm flipH="1" flipV="1">
                <a:off x="3336" y="2688"/>
                <a:ext cx="600" cy="100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5588" name="Rectangle 54">
                <a:hlinkClick r:id="rId6" action="ppaction://hlinksldjump"/>
                <a:extLst>
                  <a:ext uri="{FF2B5EF4-FFF2-40B4-BE49-F238E27FC236}">
                    <a16:creationId xmlns:a16="http://schemas.microsoft.com/office/drawing/2014/main" id="{4758601D-19AD-4EEA-B7F0-6421E67DAF37}"/>
                  </a:ext>
                </a:extLst>
              </p:cNvPr>
              <p:cNvSpPr>
                <a:spLocks noChangeArrowheads="1"/>
              </p:cNvSpPr>
              <p:nvPr/>
            </p:nvSpPr>
            <p:spPr bwMode="auto">
              <a:xfrm>
                <a:off x="3552" y="3696"/>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Local</a:t>
                </a:r>
              </a:p>
              <a:p>
                <a:pPr algn="ctr" eaLnBrk="1" hangingPunct="1"/>
                <a:r>
                  <a:rPr lang="en-US" altLang="en-US" sz="1000"/>
                  <a:t>FBI Field Office</a:t>
                </a:r>
              </a:p>
            </p:txBody>
          </p:sp>
        </p:grpSp>
        <p:sp>
          <p:nvSpPr>
            <p:cNvPr id="65589" name="Rectangle 55">
              <a:hlinkClick r:id="rId3" action="ppaction://hlinksldjump"/>
              <a:extLst>
                <a:ext uri="{FF2B5EF4-FFF2-40B4-BE49-F238E27FC236}">
                  <a16:creationId xmlns:a16="http://schemas.microsoft.com/office/drawing/2014/main" id="{5E450155-3347-4991-8273-73D8EC6F006F}"/>
                </a:ext>
              </a:extLst>
            </p:cNvPr>
            <p:cNvSpPr>
              <a:spLocks noChangeArrowheads="1"/>
            </p:cNvSpPr>
            <p:nvPr/>
          </p:nvSpPr>
          <p:spPr bwMode="auto">
            <a:xfrm>
              <a:off x="1872" y="3120"/>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Fire</a:t>
              </a:r>
            </a:p>
          </p:txBody>
        </p:sp>
        <p:sp>
          <p:nvSpPr>
            <p:cNvPr id="65590" name="Rectangle 56">
              <a:hlinkClick r:id="rId3" action="ppaction://hlinksldjump"/>
              <a:extLst>
                <a:ext uri="{FF2B5EF4-FFF2-40B4-BE49-F238E27FC236}">
                  <a16:creationId xmlns:a16="http://schemas.microsoft.com/office/drawing/2014/main" id="{87A736B2-B343-47A8-B4D8-43927BECD081}"/>
                </a:ext>
              </a:extLst>
            </p:cNvPr>
            <p:cNvSpPr>
              <a:spLocks noChangeArrowheads="1"/>
            </p:cNvSpPr>
            <p:nvPr/>
          </p:nvSpPr>
          <p:spPr bwMode="auto">
            <a:xfrm>
              <a:off x="1968" y="3216"/>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Fire</a:t>
              </a:r>
            </a:p>
          </p:txBody>
        </p:sp>
        <p:sp>
          <p:nvSpPr>
            <p:cNvPr id="65591" name="Rectangle 57">
              <a:hlinkClick r:id="rId3" action="ppaction://hlinksldjump"/>
              <a:extLst>
                <a:ext uri="{FF2B5EF4-FFF2-40B4-BE49-F238E27FC236}">
                  <a16:creationId xmlns:a16="http://schemas.microsoft.com/office/drawing/2014/main" id="{78134E02-84DF-43BB-8B21-B70153BF73D0}"/>
                </a:ext>
              </a:extLst>
            </p:cNvPr>
            <p:cNvSpPr>
              <a:spLocks noChangeArrowheads="1"/>
            </p:cNvSpPr>
            <p:nvPr/>
          </p:nvSpPr>
          <p:spPr bwMode="auto">
            <a:xfrm>
              <a:off x="2736" y="3936"/>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EMS</a:t>
              </a:r>
            </a:p>
          </p:txBody>
        </p:sp>
        <p:sp>
          <p:nvSpPr>
            <p:cNvPr id="65592" name="Rectangle 58">
              <a:hlinkClick r:id="rId3" action="ppaction://hlinksldjump"/>
              <a:extLst>
                <a:ext uri="{FF2B5EF4-FFF2-40B4-BE49-F238E27FC236}">
                  <a16:creationId xmlns:a16="http://schemas.microsoft.com/office/drawing/2014/main" id="{CB5C4D84-B8D5-4B02-A79B-4CF3637EA64A}"/>
                </a:ext>
              </a:extLst>
            </p:cNvPr>
            <p:cNvSpPr>
              <a:spLocks noChangeArrowheads="1"/>
            </p:cNvSpPr>
            <p:nvPr/>
          </p:nvSpPr>
          <p:spPr bwMode="auto">
            <a:xfrm>
              <a:off x="2640" y="3840"/>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EMS</a:t>
              </a:r>
            </a:p>
          </p:txBody>
        </p:sp>
        <p:sp>
          <p:nvSpPr>
            <p:cNvPr id="65593" name="Rectangle 59">
              <a:hlinkClick r:id="rId3" action="ppaction://hlinksldjump"/>
              <a:extLst>
                <a:ext uri="{FF2B5EF4-FFF2-40B4-BE49-F238E27FC236}">
                  <a16:creationId xmlns:a16="http://schemas.microsoft.com/office/drawing/2014/main" id="{EF5800BB-FB03-465A-B10A-BADD7DE763A1}"/>
                </a:ext>
              </a:extLst>
            </p:cNvPr>
            <p:cNvSpPr>
              <a:spLocks noChangeArrowheads="1"/>
            </p:cNvSpPr>
            <p:nvPr/>
          </p:nvSpPr>
          <p:spPr bwMode="auto">
            <a:xfrm>
              <a:off x="2544" y="3744"/>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EMS</a:t>
              </a:r>
            </a:p>
          </p:txBody>
        </p:sp>
        <p:pic>
          <p:nvPicPr>
            <p:cNvPr id="65594" name="Picture 60" descr="MCj03975020000[1]">
              <a:extLst>
                <a:ext uri="{FF2B5EF4-FFF2-40B4-BE49-F238E27FC236}">
                  <a16:creationId xmlns:a16="http://schemas.microsoft.com/office/drawing/2014/main" id="{CD05FAC3-95FD-41C2-9C2E-DCE58F35EF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8" y="1824"/>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95" name="Picture 61" descr="MCj03975020000[1]">
              <a:extLst>
                <a:ext uri="{FF2B5EF4-FFF2-40B4-BE49-F238E27FC236}">
                  <a16:creationId xmlns:a16="http://schemas.microsoft.com/office/drawing/2014/main" id="{8550F865-CE4E-4F44-AA57-E89B4DFC9A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 y="1824"/>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96" name="Group 62">
              <a:extLst>
                <a:ext uri="{FF2B5EF4-FFF2-40B4-BE49-F238E27FC236}">
                  <a16:creationId xmlns:a16="http://schemas.microsoft.com/office/drawing/2014/main" id="{77AF5A2C-FD0D-46C7-8A54-4B339CDD150A}"/>
                </a:ext>
              </a:extLst>
            </p:cNvPr>
            <p:cNvGrpSpPr>
              <a:grpSpLocks/>
            </p:cNvGrpSpPr>
            <p:nvPr/>
          </p:nvGrpSpPr>
          <p:grpSpPr bwMode="auto">
            <a:xfrm>
              <a:off x="336" y="1824"/>
              <a:ext cx="1968" cy="768"/>
              <a:chOff x="336" y="1824"/>
              <a:chExt cx="1968" cy="768"/>
            </a:xfrm>
          </p:grpSpPr>
          <p:sp>
            <p:nvSpPr>
              <p:cNvPr id="65597" name="Rectangle 63">
                <a:hlinkClick r:id="rId8" action="ppaction://hlinksldjump"/>
                <a:extLst>
                  <a:ext uri="{FF2B5EF4-FFF2-40B4-BE49-F238E27FC236}">
                    <a16:creationId xmlns:a16="http://schemas.microsoft.com/office/drawing/2014/main" id="{CC08D00D-34D9-4D28-AEBE-16BEA8D4A8FD}"/>
                  </a:ext>
                </a:extLst>
              </p:cNvPr>
              <p:cNvSpPr>
                <a:spLocks noChangeArrowheads="1"/>
              </p:cNvSpPr>
              <p:nvPr/>
            </p:nvSpPr>
            <p:spPr bwMode="auto">
              <a:xfrm>
                <a:off x="528" y="2256"/>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Private</a:t>
                </a:r>
              </a:p>
              <a:p>
                <a:pPr algn="ctr" eaLnBrk="1" hangingPunct="1"/>
                <a:r>
                  <a:rPr lang="en-US" altLang="en-US" sz="1000"/>
                  <a:t>Partners</a:t>
                </a:r>
              </a:p>
            </p:txBody>
          </p:sp>
          <p:sp>
            <p:nvSpPr>
              <p:cNvPr id="65598" name="Rectangle 64">
                <a:hlinkClick r:id="rId8" action="ppaction://hlinksldjump"/>
                <a:extLst>
                  <a:ext uri="{FF2B5EF4-FFF2-40B4-BE49-F238E27FC236}">
                    <a16:creationId xmlns:a16="http://schemas.microsoft.com/office/drawing/2014/main" id="{22218CFF-647F-4818-B574-94FAD84B64A5}"/>
                  </a:ext>
                </a:extLst>
              </p:cNvPr>
              <p:cNvSpPr>
                <a:spLocks noChangeArrowheads="1"/>
              </p:cNvSpPr>
              <p:nvPr/>
            </p:nvSpPr>
            <p:spPr bwMode="auto">
              <a:xfrm>
                <a:off x="432" y="2160"/>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Private</a:t>
                </a:r>
              </a:p>
              <a:p>
                <a:pPr algn="ctr" eaLnBrk="1" hangingPunct="1"/>
                <a:r>
                  <a:rPr lang="en-US" altLang="en-US" sz="1000"/>
                  <a:t>Partners</a:t>
                </a:r>
              </a:p>
            </p:txBody>
          </p:sp>
          <p:sp>
            <p:nvSpPr>
              <p:cNvPr id="65599" name="Rectangle 65">
                <a:hlinkClick r:id="rId8" action="ppaction://hlinksldjump"/>
                <a:extLst>
                  <a:ext uri="{FF2B5EF4-FFF2-40B4-BE49-F238E27FC236}">
                    <a16:creationId xmlns:a16="http://schemas.microsoft.com/office/drawing/2014/main" id="{1C9BC110-67D2-4F38-9087-14F68B626190}"/>
                  </a:ext>
                </a:extLst>
              </p:cNvPr>
              <p:cNvSpPr>
                <a:spLocks noChangeArrowheads="1"/>
              </p:cNvSpPr>
              <p:nvPr/>
            </p:nvSpPr>
            <p:spPr bwMode="auto">
              <a:xfrm>
                <a:off x="336" y="2064"/>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Private</a:t>
                </a:r>
              </a:p>
              <a:p>
                <a:pPr algn="ctr" eaLnBrk="1" hangingPunct="1"/>
                <a:r>
                  <a:rPr lang="en-US" altLang="en-US" sz="1000"/>
                  <a:t>Partners</a:t>
                </a:r>
              </a:p>
            </p:txBody>
          </p:sp>
          <p:pic>
            <p:nvPicPr>
              <p:cNvPr id="65600" name="Picture 66" descr="MCj03975020000[1]">
                <a:extLst>
                  <a:ext uri="{FF2B5EF4-FFF2-40B4-BE49-F238E27FC236}">
                    <a16:creationId xmlns:a16="http://schemas.microsoft.com/office/drawing/2014/main" id="{F6EAD471-96BF-4A22-A6E4-054729FB85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4" y="1824"/>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5601" name="Picture 67" descr="MCj03975020000[1]">
              <a:extLst>
                <a:ext uri="{FF2B5EF4-FFF2-40B4-BE49-F238E27FC236}">
                  <a16:creationId xmlns:a16="http://schemas.microsoft.com/office/drawing/2014/main" id="{4C9C1B65-517C-4C0F-A7CE-D986DAF8FB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0" y="2443"/>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602" name="Picture 68" descr="MCj03975020000[1]">
              <a:extLst>
                <a:ext uri="{FF2B5EF4-FFF2-40B4-BE49-F238E27FC236}">
                  <a16:creationId xmlns:a16="http://schemas.microsoft.com/office/drawing/2014/main" id="{249F5BCF-2EFD-4A39-8669-34137CC8A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7" y="2458"/>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603" name="Picture 70" descr="MCj03975020000[1]">
              <a:extLst>
                <a:ext uri="{FF2B5EF4-FFF2-40B4-BE49-F238E27FC236}">
                  <a16:creationId xmlns:a16="http://schemas.microsoft.com/office/drawing/2014/main" id="{95618CC8-AD9C-4117-95A2-D4B72E2F0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 y="2310"/>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604" name="Rectangle 71">
              <a:hlinkClick r:id="rId3" action="ppaction://hlinksldjump"/>
              <a:extLst>
                <a:ext uri="{FF2B5EF4-FFF2-40B4-BE49-F238E27FC236}">
                  <a16:creationId xmlns:a16="http://schemas.microsoft.com/office/drawing/2014/main" id="{DA6DB6CB-B94F-4AEA-BEEC-5767F0516ED6}"/>
                </a:ext>
              </a:extLst>
            </p:cNvPr>
            <p:cNvSpPr>
              <a:spLocks noChangeArrowheads="1"/>
            </p:cNvSpPr>
            <p:nvPr/>
          </p:nvSpPr>
          <p:spPr bwMode="auto">
            <a:xfrm>
              <a:off x="1940" y="3318"/>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Fire</a:t>
              </a:r>
            </a:p>
          </p:txBody>
        </p:sp>
        <p:cxnSp>
          <p:nvCxnSpPr>
            <p:cNvPr id="65605" name="AutoShape 72">
              <a:extLst>
                <a:ext uri="{FF2B5EF4-FFF2-40B4-BE49-F238E27FC236}">
                  <a16:creationId xmlns:a16="http://schemas.microsoft.com/office/drawing/2014/main" id="{1533DE0C-C70C-48CA-A6F4-4DB0DC5BB5BC}"/>
                </a:ext>
              </a:extLst>
            </p:cNvPr>
            <p:cNvCxnSpPr>
              <a:cxnSpLocks noChangeShapeType="1"/>
              <a:stCxn id="65589" idx="0"/>
            </p:cNvCxnSpPr>
            <p:nvPr/>
          </p:nvCxnSpPr>
          <p:spPr bwMode="auto">
            <a:xfrm flipH="1" flipV="1">
              <a:off x="2250" y="2669"/>
              <a:ext cx="6" cy="45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5606" name="Rectangle 74">
              <a:hlinkClick r:id="rId2" action="ppaction://hlinksldjump"/>
              <a:extLst>
                <a:ext uri="{FF2B5EF4-FFF2-40B4-BE49-F238E27FC236}">
                  <a16:creationId xmlns:a16="http://schemas.microsoft.com/office/drawing/2014/main" id="{A52A7C63-25F7-4082-952C-84947FE2C719}"/>
                </a:ext>
              </a:extLst>
            </p:cNvPr>
            <p:cNvSpPr>
              <a:spLocks noChangeArrowheads="1"/>
            </p:cNvSpPr>
            <p:nvPr/>
          </p:nvSpPr>
          <p:spPr bwMode="auto">
            <a:xfrm>
              <a:off x="240" y="1200"/>
              <a:ext cx="823" cy="349"/>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JTTF</a:t>
              </a:r>
            </a:p>
          </p:txBody>
        </p:sp>
        <p:cxnSp>
          <p:nvCxnSpPr>
            <p:cNvPr id="65607" name="AutoShape 75">
              <a:extLst>
                <a:ext uri="{FF2B5EF4-FFF2-40B4-BE49-F238E27FC236}">
                  <a16:creationId xmlns:a16="http://schemas.microsoft.com/office/drawing/2014/main" id="{51DD0F71-8CD5-4F6C-8B25-3C01B2B14C4E}"/>
                </a:ext>
              </a:extLst>
            </p:cNvPr>
            <p:cNvCxnSpPr>
              <a:cxnSpLocks noChangeShapeType="1"/>
              <a:stCxn id="65606" idx="3"/>
              <a:endCxn id="65611" idx="0"/>
            </p:cNvCxnSpPr>
            <p:nvPr/>
          </p:nvCxnSpPr>
          <p:spPr bwMode="auto">
            <a:xfrm>
              <a:off x="1063" y="1375"/>
              <a:ext cx="881" cy="54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5608" name="Rectangle 77">
              <a:hlinkClick r:id="rId2" action="ppaction://hlinksldjump"/>
              <a:extLst>
                <a:ext uri="{FF2B5EF4-FFF2-40B4-BE49-F238E27FC236}">
                  <a16:creationId xmlns:a16="http://schemas.microsoft.com/office/drawing/2014/main" id="{5A1039B0-C8B8-43D5-920F-A456E20CB40C}"/>
                </a:ext>
              </a:extLst>
            </p:cNvPr>
            <p:cNvSpPr>
              <a:spLocks noChangeArrowheads="1"/>
            </p:cNvSpPr>
            <p:nvPr/>
          </p:nvSpPr>
          <p:spPr bwMode="auto">
            <a:xfrm>
              <a:off x="864" y="816"/>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Fusion Centers</a:t>
              </a:r>
            </a:p>
          </p:txBody>
        </p:sp>
        <p:cxnSp>
          <p:nvCxnSpPr>
            <p:cNvPr id="65609" name="AutoShape 78">
              <a:extLst>
                <a:ext uri="{FF2B5EF4-FFF2-40B4-BE49-F238E27FC236}">
                  <a16:creationId xmlns:a16="http://schemas.microsoft.com/office/drawing/2014/main" id="{1A700DFD-89ED-405F-9FED-1F0E90B7FF3E}"/>
                </a:ext>
              </a:extLst>
            </p:cNvPr>
            <p:cNvCxnSpPr>
              <a:cxnSpLocks noChangeShapeType="1"/>
              <a:stCxn id="65608" idx="2"/>
              <a:endCxn id="65600" idx="1"/>
            </p:cNvCxnSpPr>
            <p:nvPr/>
          </p:nvCxnSpPr>
          <p:spPr bwMode="auto">
            <a:xfrm>
              <a:off x="1248" y="1152"/>
              <a:ext cx="816" cy="7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5610" name="Rectangle 80">
              <a:hlinkClick r:id="rId2" action="ppaction://hlinksldjump"/>
              <a:extLst>
                <a:ext uri="{FF2B5EF4-FFF2-40B4-BE49-F238E27FC236}">
                  <a16:creationId xmlns:a16="http://schemas.microsoft.com/office/drawing/2014/main" id="{24C378FD-BEC9-4BE3-AC1C-A33289ACA609}"/>
                </a:ext>
              </a:extLst>
            </p:cNvPr>
            <p:cNvSpPr>
              <a:spLocks noChangeArrowheads="1"/>
            </p:cNvSpPr>
            <p:nvPr/>
          </p:nvSpPr>
          <p:spPr bwMode="auto">
            <a:xfrm>
              <a:off x="1584" y="1248"/>
              <a:ext cx="768" cy="336"/>
            </a:xfrm>
            <a:prstGeom prst="rect">
              <a:avLst/>
            </a:prstGeom>
            <a:solidFill>
              <a:srgbClr val="99CCFF"/>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Port Authority</a:t>
              </a:r>
            </a:p>
          </p:txBody>
        </p:sp>
        <p:pic>
          <p:nvPicPr>
            <p:cNvPr id="65611" name="Picture 81" descr="MCj03975020000[1]">
              <a:extLst>
                <a:ext uri="{FF2B5EF4-FFF2-40B4-BE49-F238E27FC236}">
                  <a16:creationId xmlns:a16="http://schemas.microsoft.com/office/drawing/2014/main" id="{54F00519-67CF-4E2A-8386-06DE0C9C4B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 y="1920"/>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5612" name="AutoShape 82">
              <a:extLst>
                <a:ext uri="{FF2B5EF4-FFF2-40B4-BE49-F238E27FC236}">
                  <a16:creationId xmlns:a16="http://schemas.microsoft.com/office/drawing/2014/main" id="{6B071644-B22A-4E47-9FCD-76EC0436031D}"/>
                </a:ext>
              </a:extLst>
            </p:cNvPr>
            <p:cNvCxnSpPr>
              <a:cxnSpLocks noChangeShapeType="1"/>
              <a:stCxn id="65610" idx="2"/>
              <a:endCxn id="65595" idx="0"/>
            </p:cNvCxnSpPr>
            <p:nvPr/>
          </p:nvCxnSpPr>
          <p:spPr bwMode="auto">
            <a:xfrm>
              <a:off x="1968" y="1584"/>
              <a:ext cx="552" cy="2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cSld>
  <p:clrMapOvr>
    <a:masterClrMapping/>
  </p:clrMapOvr>
</p:sld>
</file>

<file path=ppt/theme/theme1.xml><?xml version="1.0" encoding="utf-8"?>
<a:theme xmlns:a="http://schemas.openxmlformats.org/drawingml/2006/main" name="NIEM Faded">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a:spPr>
      <a:bodyPr tIns="91440" anchor="t" anchorCtr="0"/>
      <a:lstStyle>
        <a:defPPr algn="ctr" fontAlgn="auto">
          <a:lnSpc>
            <a:spcPct val="90000"/>
          </a:lnSpc>
          <a:spcBef>
            <a:spcPts val="0"/>
          </a:spcBef>
          <a:spcAft>
            <a:spcPts val="0"/>
          </a:spcAft>
          <a:defRPr sz="2100" b="1" spc="-50" dirty="0" smtClean="0">
            <a:solidFill>
              <a:srgbClr val="304776"/>
            </a:solidFill>
            <a:latin typeface="Aria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IEM Faded" id="{24B59F16-D033-4FC7-9CA0-8286D22A9638}" vid="{203A4685-C252-452E-8E6D-6BB02D450002}"/>
    </a:ext>
  </a:extLst>
</a:theme>
</file>

<file path=ppt/theme/theme2.xml><?xml version="1.0" encoding="utf-8"?>
<a:theme xmlns:a="http://schemas.openxmlformats.org/drawingml/2006/main" name="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NIEM Faded">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a:spPr>
      <a:bodyPr tIns="91440" anchor="t" anchorCtr="0"/>
      <a:lstStyle>
        <a:defPPr algn="ctr" fontAlgn="auto">
          <a:lnSpc>
            <a:spcPct val="90000"/>
          </a:lnSpc>
          <a:spcBef>
            <a:spcPts val="0"/>
          </a:spcBef>
          <a:spcAft>
            <a:spcPts val="0"/>
          </a:spcAft>
          <a:defRPr sz="2100" b="1" spc="-50" dirty="0" smtClean="0">
            <a:solidFill>
              <a:srgbClr val="304776"/>
            </a:solidFill>
            <a:latin typeface="Aria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IEM Faded" id="{24B59F16-D033-4FC7-9CA0-8286D22A9638}" vid="{203A4685-C252-452E-8E6D-6BB02D450002}"/>
    </a:ext>
  </a:extLst>
</a:theme>
</file>

<file path=ppt/theme/theme4.xml><?xml version="1.0" encoding="utf-8"?>
<a:theme xmlns:a="http://schemas.openxmlformats.org/drawingml/2006/main" name="1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160E24195B024CB9EDFF333ABE4C4F" ma:contentTypeVersion="0" ma:contentTypeDescription="Create a new document." ma:contentTypeScope="" ma:versionID="29c211770b33a271f6d5485f08e4ee76">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8C6271-4568-4223-B993-E99E00D67A4C}"/>
</file>

<file path=customXml/itemProps2.xml><?xml version="1.0" encoding="utf-8"?>
<ds:datastoreItem xmlns:ds="http://schemas.openxmlformats.org/officeDocument/2006/customXml" ds:itemID="{651EA80A-8498-4E59-ACFA-921CEEBB1FC3}"/>
</file>

<file path=customXml/itemProps3.xml><?xml version="1.0" encoding="utf-8"?>
<ds:datastoreItem xmlns:ds="http://schemas.openxmlformats.org/officeDocument/2006/customXml" ds:itemID="{E432ABA3-FFAC-45AD-96F9-88272C73B7F6}"/>
</file>

<file path=docProps/app.xml><?xml version="1.0" encoding="utf-8"?>
<Properties xmlns="http://schemas.openxmlformats.org/officeDocument/2006/extended-properties" xmlns:vt="http://schemas.openxmlformats.org/officeDocument/2006/docPropsVTypes">
  <Template>NIEM Faded</Template>
  <TotalTime>297</TotalTime>
  <Words>8622</Words>
  <Application>Microsoft Office PowerPoint</Application>
  <PresentationFormat>Widescreen</PresentationFormat>
  <Paragraphs>1189</Paragraphs>
  <Slides>78</Slides>
  <Notes>38</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78</vt:i4>
      </vt:variant>
    </vt:vector>
  </HeadingPairs>
  <TitlesOfParts>
    <vt:vector size="91" baseType="lpstr">
      <vt:lpstr>Arial</vt:lpstr>
      <vt:lpstr>Arial Black</vt:lpstr>
      <vt:lpstr>Calibri</vt:lpstr>
      <vt:lpstr>Cambria</vt:lpstr>
      <vt:lpstr>Times New Roman</vt:lpstr>
      <vt:lpstr>Tw Cen MT</vt:lpstr>
      <vt:lpstr>Verdana</vt:lpstr>
      <vt:lpstr>Wingdings</vt:lpstr>
      <vt:lpstr>Wingdings 2</vt:lpstr>
      <vt:lpstr>NIEM Faded</vt:lpstr>
      <vt:lpstr>Office Theme</vt:lpstr>
      <vt:lpstr>1_NIEM Faded</vt:lpstr>
      <vt:lpstr>1_Office Theme</vt:lpstr>
      <vt:lpstr>NIEM Slides</vt:lpstr>
      <vt:lpstr>What is NIEM?</vt:lpstr>
      <vt:lpstr>What is NIEM?</vt:lpstr>
      <vt:lpstr>What is NIEM</vt:lpstr>
      <vt:lpstr>The NIEM Data Model</vt:lpstr>
      <vt:lpstr>The NIEM Model</vt:lpstr>
      <vt:lpstr>metadata</vt:lpstr>
      <vt:lpstr>Scope of niem</vt:lpstr>
      <vt:lpstr>Why NIEM? The Fusion Center Challenge</vt:lpstr>
      <vt:lpstr>What niem is</vt:lpstr>
      <vt:lpstr>What niem is not</vt:lpstr>
      <vt:lpstr>Value Proposition - Interoperability </vt:lpstr>
      <vt:lpstr>Value Proposition - Reusability </vt:lpstr>
      <vt:lpstr>Value Proposition - Standardization </vt:lpstr>
      <vt:lpstr>The value of niem</vt:lpstr>
      <vt:lpstr>Niem connects communities</vt:lpstr>
      <vt:lpstr>SNAP SHOT of NIEM SUCCESS Stories </vt:lpstr>
      <vt:lpstr>PowerPoint Presentation</vt:lpstr>
      <vt:lpstr>Dod participation</vt:lpstr>
      <vt:lpstr>PowerPoint Presentation</vt:lpstr>
      <vt:lpstr>PowerPoint Presentation</vt:lpstr>
      <vt:lpstr>PowerPoint Presentation</vt:lpstr>
      <vt:lpstr>DoD Information sharing Needs</vt:lpstr>
      <vt:lpstr>PowerPoint Presentation</vt:lpstr>
      <vt:lpstr>JOINT INFORMATION ENVIRONMENT &amp; NIEM</vt:lpstr>
      <vt:lpstr>Example Ongoing NIEM Use by DOD</vt:lpstr>
      <vt:lpstr>NIEM Implementation</vt:lpstr>
      <vt:lpstr>NIEM and Implementation</vt:lpstr>
      <vt:lpstr>DHS SOA Enterprise Message Header Framework </vt:lpstr>
      <vt:lpstr>SOA and NIEM</vt:lpstr>
      <vt:lpstr>Information Exchange Implementation</vt:lpstr>
      <vt:lpstr>Best Practices in Implementation</vt:lpstr>
      <vt:lpstr>Security and Privacy</vt:lpstr>
      <vt:lpstr>What is Information Sharing</vt:lpstr>
      <vt:lpstr>NIEM Info Exchanges in Fusion Centers</vt:lpstr>
      <vt:lpstr>NIEM Info Exchanges in Fusion Centers</vt:lpstr>
      <vt:lpstr>NIEM Cyber Information Sharing (future)</vt:lpstr>
      <vt:lpstr>NIEM Cyber Information Sharing (future)</vt:lpstr>
      <vt:lpstr>NIEM ImPACT ON pharmaceutical drug monitoring</vt:lpstr>
      <vt:lpstr>NIEM adds context to Data-in-Motion </vt:lpstr>
      <vt:lpstr>PowerPoint Presentation</vt:lpstr>
      <vt:lpstr>Systems Development Life Cycle</vt:lpstr>
      <vt:lpstr>Strategic Next Steps for NIEM</vt:lpstr>
      <vt:lpstr>Establishing a NIEM domain</vt:lpstr>
      <vt:lpstr>Domain Establishment Process</vt:lpstr>
      <vt:lpstr>Agency Roles and Expectations</vt:lpstr>
      <vt:lpstr>Domain Stewards</vt:lpstr>
      <vt:lpstr>Domain Establishment</vt:lpstr>
      <vt:lpstr>Identify Business Exchange</vt:lpstr>
      <vt:lpstr>Stakeholder Engagement</vt:lpstr>
      <vt:lpstr>Domain Creation</vt:lpstr>
      <vt:lpstr>Domain Adoption Resources</vt:lpstr>
      <vt:lpstr>Post-Establishment Domain stand-up</vt:lpstr>
      <vt:lpstr>Resources</vt:lpstr>
      <vt:lpstr>PowerPoint Presentation</vt:lpstr>
      <vt:lpstr>North America Day Public safety Pilot</vt:lpstr>
      <vt:lpstr>PowerPoint Presentation</vt:lpstr>
      <vt:lpstr>NIEM Connects Communities</vt:lpstr>
      <vt:lpstr>Why NIEM?</vt:lpstr>
      <vt:lpstr>PowerPoint Presentation</vt:lpstr>
      <vt:lpstr>Introduction</vt:lpstr>
      <vt:lpstr>Recovery.gov Inputs &amp; Assumptions</vt:lpstr>
      <vt:lpstr>Sample Scenarios</vt:lpstr>
      <vt:lpstr>Recovery.gov Actual Results (costs)</vt:lpstr>
      <vt:lpstr>Additional NIEM Resources</vt:lpstr>
      <vt:lpstr>“Interoperability”</vt:lpstr>
      <vt:lpstr>Data Interoperability OV-1</vt:lpstr>
      <vt:lpstr>Data Interoperability Problem</vt:lpstr>
      <vt:lpstr>DOD Information Sharing Policy &amp; Guidance</vt:lpstr>
      <vt:lpstr>National Information Exchange Model</vt:lpstr>
      <vt:lpstr>Value NIEM Offers</vt:lpstr>
      <vt:lpstr>NIEM OV-1</vt:lpstr>
      <vt:lpstr>Distributed governance</vt:lpstr>
      <vt:lpstr>Niem technical specifications</vt:lpstr>
      <vt:lpstr>Reference Data Model</vt:lpstr>
      <vt:lpstr>NIEM Iepd</vt:lpstr>
      <vt:lpstr>Configuration management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Escobar</dc:creator>
  <cp:lastModifiedBy>Escobar, Katherine B CIV JS J6 (USA)</cp:lastModifiedBy>
  <cp:revision>32</cp:revision>
  <dcterms:created xsi:type="dcterms:W3CDTF">2020-04-29T21:24:52Z</dcterms:created>
  <dcterms:modified xsi:type="dcterms:W3CDTF">2020-12-20T01:12:02Z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0x01010045160E24195B024CB9EDFF333ABE4C4F</vt:lpwstr>
  </property>
</Properties>
</file>